
<file path=[Content_Types].xml><?xml version="1.0" encoding="utf-8"?>
<Types xmlns="http://schemas.openxmlformats.org/package/2006/content-types">
  <Override PartName="/ppt/slides/slide47.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120.xml" ContentType="application/vnd.openxmlformats-officedocument.presentationml.slide+xml"/>
  <Override PartName="/ppt/notesSlides/notesSlide38.xml" ContentType="application/vnd.openxmlformats-officedocument.presentationml.notes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quickStyle28.xml" ContentType="application/vnd.openxmlformats-officedocument.drawingml.diagramStyle+xml"/>
  <Default Extension="xml" ContentType="application/xml"/>
  <Override PartName="/ppt/slides/slide50.xml" ContentType="application/vnd.openxmlformats-officedocument.presentationml.slide+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diagrams/layout17.xml" ContentType="application/vnd.openxmlformats-officedocument.drawingml.diagramLayout+xml"/>
  <Override PartName="/ppt/notesSlides/notesSlide41.xml" ContentType="application/vnd.openxmlformats-officedocument.presentationml.notesSlide+xml"/>
  <Override PartName="/ppt/diagrams/layout28.xml" ContentType="application/vnd.openxmlformats-officedocument.drawingml.diagramLayout+xml"/>
  <Override PartName="/ppt/slides/slide147.xml" ContentType="application/vnd.openxmlformats-officedocument.presentationml.slide+xml"/>
  <Override PartName="/ppt/notesSlides/notesSlide30.xml" ContentType="application/vnd.openxmlformats-officedocument.presentationml.notesSlide+xml"/>
  <Override PartName="/ppt/diagrams/quickStyle31.xml" ContentType="application/vnd.openxmlformats-officedocument.drawingml.diagramStyle+xml"/>
  <Override PartName="/ppt/slides/slide99.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diagrams/layout20.xml" ContentType="application/vnd.openxmlformats-officedocument.drawingml.diagramLayout+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Default Extension="emf" ContentType="image/x-emf"/>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diagrams/quickStyle14.xml" ContentType="application/vnd.openxmlformats-officedocument.drawingml.diagramStyle+xml"/>
  <Override PartName="/ppt/diagrams/quickStyle25.xml" ContentType="application/vnd.openxmlformats-officedocument.drawingml.diagramStyle+xml"/>
  <Override PartName="/ppt/slides/slide119.xml" ContentType="application/vnd.openxmlformats-officedocument.presentationml.slide+xml"/>
  <Override PartName="/ppt/slideLayouts/slideLayout10.xml" ContentType="application/vnd.openxmlformats-officedocument.presentationml.slideLayout+xml"/>
  <Override PartName="/ppt/diagrams/layout25.xml" ContentType="application/vnd.openxmlformats-officedocument.drawingml.diagramLayout+xml"/>
  <Override PartName="/ppt/slides/slide108.xml" ContentType="application/vnd.openxmlformats-officedocument.presentationml.slide+xml"/>
  <Override PartName="/ppt/slides/slide155.xml" ContentType="application/vnd.openxmlformats-officedocument.presentationml.slide+xml"/>
  <Override PartName="/ppt/diagrams/quickStyle8.xml" ContentType="application/vnd.openxmlformats-officedocument.drawingml.diagramStyle+xml"/>
  <Override PartName="/ppt/diagrams/layout14.xml" ContentType="application/vnd.openxmlformats-officedocument.drawingml.diagramLayout+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diagrams/quickStyle19.xml" ContentType="application/vnd.openxmlformats-officedocument.drawingml.diagramStyle+xml"/>
  <Override PartName="/ppt/slides/slide41.xml" ContentType="application/vnd.openxmlformats-officedocument.presentationml.slide+xml"/>
  <Override PartName="/ppt/notesSlides/notesSlide43.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slideLayouts/slideLayout40.xml" ContentType="application/vnd.openxmlformats-officedocument.presentationml.slideLayout+xml"/>
  <Override PartName="/ppt/notesSlides/notesSlide32.xml" ContentType="application/vnd.openxmlformats-officedocument.presentationml.notesSlide+xml"/>
  <Override PartName="/ppt/diagrams/layout19.xml" ContentType="application/vnd.openxmlformats-officedocument.drawingml.diagramLayout+xml"/>
  <Override PartName="/ppt/diagrams/quickStyle33.xml" ContentType="application/vnd.openxmlformats-officedocument.drawingml.diagramStyle+xml"/>
  <Override PartName="/ppt/slides/slide138.xml" ContentType="application/vnd.openxmlformats-officedocument.presentationml.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quickStyle22.xml" ContentType="application/vnd.openxmlformats-officedocument.drawingml.diagramStyle+xml"/>
  <Override PartName="/ppt/diagrams/colors29.xml" ContentType="application/vnd.openxmlformats-officedocument.drawingml.diagramColors+xml"/>
  <Override PartName="/ppt/slides/slide79.xml" ContentType="application/vnd.openxmlformats-officedocument.presentationml.slide+xml"/>
  <Override PartName="/ppt/slides/slide127.xml" ContentType="application/vnd.openxmlformats-officedocument.presentationml.slide+xml"/>
  <Override PartName="/ppt/diagrams/colors6.xml" ContentType="application/vnd.openxmlformats-officedocument.drawingml.diagramColors+xml"/>
  <Override PartName="/ppt/notesSlides/notesSlide10.xml" ContentType="application/vnd.openxmlformats-officedocument.presentationml.notesSlid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layout22.xml" ContentType="application/vnd.openxmlformats-officedocument.drawingml.diagramLayout+xml"/>
  <Override PartName="/ppt/slideMasters/slideMaster2.xml" ContentType="application/vnd.openxmlformats-officedocument.presentationml.slideMaster+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colors32.xml" ContentType="application/vnd.openxmlformats-officedocument.drawingml.diagramColors+xml"/>
  <Override PartName="/ppt/diagrams/data34.xml" ContentType="application/vnd.openxmlformats-officedocument.drawingml.diagramData+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34.xml" ContentType="application/vnd.openxmlformats-officedocument.presentationml.slideLayout+xml"/>
  <Override PartName="/ppt/diagrams/layout8.xml" ContentType="application/vnd.openxmlformats-officedocument.drawingml.diagramLayout+xml"/>
  <Override PartName="/ppt/notesSlides/notesSlide37.xml" ContentType="application/vnd.openxmlformats-officedocument.presentationml.notesSlide+xml"/>
  <Override PartName="/ppt/diagrams/data12.xml" ContentType="application/vnd.openxmlformats-officedocument.drawingml.diagramData+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diagrams/data9.xml" ContentType="application/vnd.openxmlformats-officedocument.drawingml.diagramData+xml"/>
  <Override PartName="/ppt/notesSlides/notesSlide26.xml" ContentType="application/vnd.openxmlformats-officedocument.presentationml.notesSlide+xml"/>
  <Override PartName="/ppt/diagrams/quickStyle16.xml" ContentType="application/vnd.openxmlformats-officedocument.drawingml.diagramStyle+xml"/>
  <Override PartName="/ppt/diagrams/quickStyle27.xml" ContentType="application/vnd.openxmlformats-officedocument.drawingml.diagramStyle+xml"/>
  <Override PartName="/ppt/slideLayouts/slideLayout12.xml" ContentType="application/vnd.openxmlformats-officedocument.presentationml.slideLayout+xml"/>
  <Override PartName="/ppt/diagrams/layout27.xml" ContentType="application/vnd.openxmlformats-officedocument.drawingml.diagramLayout+xml"/>
  <Default Extension="tiff" ContentType="image/tiff"/>
  <Override PartName="/ppt/notesSlides/notesSlide40.xml" ContentType="application/vnd.openxmlformats-officedocument.presentationml.notesSlide+xml"/>
  <Override PartName="/ppt/diagrams/layout16.xml" ContentType="application/vnd.openxmlformats-officedocument.drawingml.diagramLayout+xml"/>
  <Override PartName="/ppt/slides/slide9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diagrams/colors26.xml" ContentType="application/vnd.openxmlformats-officedocument.drawingml.diagramColors+xml"/>
  <Override PartName="/ppt/diagrams/quickStyle30.xml" ContentType="application/vnd.openxmlformats-officedocument.drawingml.diagramStyle+xml"/>
  <Override PartName="/ppt/slides/slide87.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Layouts/slideLayout39.xml" ContentType="application/vnd.openxmlformats-officedocument.presentationml.slideLayout+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quickStyle24.xml" ContentType="application/vnd.openxmlformats-officedocument.drawingml.diagramStyle+xml"/>
  <Override PartName="/ppt/slides/slide129.xml" ContentType="application/vnd.openxmlformats-officedocument.presentationml.slide+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slides/slide118.xml" ContentType="application/vnd.openxmlformats-officedocument.presentationml.slide+xml"/>
  <Default Extension="doc" ContentType="application/msword"/>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29.xml" ContentType="application/vnd.openxmlformats-officedocument.drawingml.diagramStyle+xml"/>
  <Override PartName="/ppt/slides/slide51.xml" ContentType="application/vnd.openxmlformats-officedocument.presentationml.slide+xml"/>
  <Override PartName="/ppt/slideLayouts/slideLayout14.xml" ContentType="application/vnd.openxmlformats-officedocument.presentationml.slideLayout+xml"/>
  <Override PartName="/ppt/diagrams/quickStyle18.xml" ContentType="application/vnd.openxmlformats-officedocument.drawingml.diagramStyle+xml"/>
  <Override PartName="/ppt/diagrams/layout29.xml" ContentType="application/vnd.openxmlformats-officedocument.drawingml.diagramLayout+xml"/>
  <Override PartName="/ppt/slides/slide40.xml" ContentType="application/vnd.openxmlformats-officedocument.presentationml.slide+xml"/>
  <Override PartName="/ppt/diagrams/layout18.xml" ContentType="application/vnd.openxmlformats-officedocument.drawingml.diagramLayout+xml"/>
  <Override PartName="/ppt/notesSlides/notesSlide42.xml" ContentType="application/vnd.openxmlformats-officedocument.presentationml.notesSlide+xml"/>
  <Override PartName="/ppt/slides/slide148.xml" ContentType="application/vnd.openxmlformats-officedocument.presentationml.slide+xml"/>
  <Default Extension="gif" ContentType="image/gif"/>
  <Override PartName="/ppt/diagrams/layout2.xml" ContentType="application/vnd.openxmlformats-officedocument.drawingml.diagram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colors28.xml" ContentType="application/vnd.openxmlformats-officedocument.drawingml.diagramColors+xml"/>
  <Override PartName="/ppt/diagrams/quickStyle32.xml" ContentType="application/vnd.openxmlformats-officedocument.drawingml.diagramStyl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slides/slide78.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diagrams/colors20.xml" ContentType="application/vnd.openxmlformats-officedocument.drawingml.diagramColors+xml"/>
  <Override PartName="/ppt/diagrams/data33.xml" ContentType="application/vnd.openxmlformats-officedocument.drawingml.diagramData+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diagrams/data11.xml" ContentType="application/vnd.openxmlformats-officedocument.drawingml.diagramData+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diagrams/quickStyle26.xml" ContentType="application/vnd.openxmlformats-officedocument.drawingml.diagramStyl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layout15.xml" ContentType="application/vnd.openxmlformats-officedocument.drawingml.diagramLayout+xml"/>
  <Override PartName="/ppt/diagrams/layout26.xml" ContentType="application/vnd.openxmlformats-officedocument.drawingml.diagramLayout+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diagrams/quickStyle9.xml" ContentType="application/vnd.openxmlformats-officedocument.drawingml.diagramStyle+xml"/>
  <Override PartName="/ppt/slides/slide97.xml" ContentType="application/vnd.openxmlformats-officedocument.presentationml.slide+xml"/>
  <Override PartName="/ppt/slides/slide134.xml" ContentType="application/vnd.openxmlformats-officedocument.presentationml.slide+xml"/>
  <Override PartName="/ppt/notesSlides/notesSlide5.xml" ContentType="application/vnd.openxmlformats-officedocument.presentationml.notesSlide+xml"/>
  <Override PartName="/ppt/diagrams/colors14.xml" ContentType="application/vnd.openxmlformats-officedocument.drawingml.diagramColors+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Layouts/slideLayout38.xml" ContentType="application/vnd.openxmlformats-officedocument.presentationml.slideLayout+xml"/>
  <Override PartName="/ppt/diagrams/colors2.xml" ContentType="application/vnd.openxmlformats-officedocument.drawingml.diagramColors+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diagrams/data30.xml" ContentType="application/vnd.openxmlformats-officedocument.drawingml.diagramData+xml"/>
  <Override PartName="/ppt/slides/slide31.xml" ContentType="application/vnd.openxmlformats-officedocument.presentationml.slide+xml"/>
  <Override PartName="/ppt/slides/slide42.xml" ContentType="application/vnd.openxmlformats-officedocument.presentationml.slide+xml"/>
  <Override PartName="/ppt/slideLayouts/slideLayout41.xml" ContentType="application/vnd.openxmlformats-officedocument.presentationml.slideLayout+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quickStyle34.xml" ContentType="application/vnd.openxmlformats-officedocument.drawingml.diagramStyle+xml"/>
  <Override PartName="/ppt/slides/slide139.xml" ContentType="application/vnd.openxmlformats-officedocument.presentationml.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slides/slide117.xml" ContentType="application/vnd.openxmlformats-officedocument.presentationml.slide+xml"/>
  <Override PartName="/ppt/slides/slide128.xml" ContentType="application/vnd.openxmlformats-officedocument.presentationml.slide+xml"/>
  <Override PartName="/ppt/diagrams/layout23.xml" ContentType="application/vnd.openxmlformats-officedocument.drawingml.diagramLayout+xml"/>
  <Override PartName="/ppt/slides/slide8.xml" ContentType="application/vnd.openxmlformats-officedocument.presentationml.slide+xml"/>
  <Override PartName="/ppt/slides/slide69.xml" ContentType="application/vnd.openxmlformats-officedocument.presentationml.slide+xml"/>
  <Override PartName="/ppt/slides/slide106.xml" ContentType="application/vnd.openxmlformats-officedocument.presentationml.slide+xml"/>
  <Override PartName="/ppt/slides/slide153.xml" ContentType="application/vnd.openxmlformats-officedocument.presentationml.slide+xml"/>
  <Override PartName="/ppt/diagrams/quickStyle6.xml" ContentType="application/vnd.openxmlformats-officedocument.drawingml.diagramStyle+xml"/>
  <Override PartName="/ppt/diagrams/layout12.xml" ContentType="application/vnd.openxmlformats-officedocument.drawingml.diagramLayout+xml"/>
  <Override PartName="/ppt/diagrams/colors33.xml" ContentType="application/vnd.openxmlformats-officedocument.drawingml.diagramColors+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slides/slide83.xml" ContentType="application/vnd.openxmlformats-officedocument.presentationml.slide+xml"/>
  <Override PartName="/ppt/slides/slide131.xml" ContentType="application/vnd.openxmlformats-officedocument.presentationml.slide+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diagrams/data13.xml" ContentType="application/vnd.openxmlformats-officedocument.drawingml.diagramData+xml"/>
  <Override PartName="/ppt/slides/slide14.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quickStyle17.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5855" r:id="rId2"/>
  </p:sldMasterIdLst>
  <p:notesMasterIdLst>
    <p:notesMasterId r:id="rId159"/>
  </p:notesMasterIdLst>
  <p:handoutMasterIdLst>
    <p:handoutMasterId r:id="rId160"/>
  </p:handoutMasterIdLst>
  <p:sldIdLst>
    <p:sldId id="655" r:id="rId3"/>
    <p:sldId id="815" r:id="rId4"/>
    <p:sldId id="656" r:id="rId5"/>
    <p:sldId id="354" r:id="rId6"/>
    <p:sldId id="814" r:id="rId7"/>
    <p:sldId id="920" r:id="rId8"/>
    <p:sldId id="921" r:id="rId9"/>
    <p:sldId id="922" r:id="rId10"/>
    <p:sldId id="923" r:id="rId11"/>
    <p:sldId id="924" r:id="rId12"/>
    <p:sldId id="925" r:id="rId13"/>
    <p:sldId id="926" r:id="rId14"/>
    <p:sldId id="927" r:id="rId15"/>
    <p:sldId id="928" r:id="rId16"/>
    <p:sldId id="816" r:id="rId17"/>
    <p:sldId id="933" r:id="rId18"/>
    <p:sldId id="934" r:id="rId19"/>
    <p:sldId id="935" r:id="rId20"/>
    <p:sldId id="936" r:id="rId21"/>
    <p:sldId id="937" r:id="rId22"/>
    <p:sldId id="938" r:id="rId23"/>
    <p:sldId id="939" r:id="rId24"/>
    <p:sldId id="940" r:id="rId25"/>
    <p:sldId id="941" r:id="rId26"/>
    <p:sldId id="942" r:id="rId27"/>
    <p:sldId id="943" r:id="rId28"/>
    <p:sldId id="944" r:id="rId29"/>
    <p:sldId id="817" r:id="rId30"/>
    <p:sldId id="818" r:id="rId31"/>
    <p:sldId id="819" r:id="rId32"/>
    <p:sldId id="820" r:id="rId33"/>
    <p:sldId id="821" r:id="rId34"/>
    <p:sldId id="822" r:id="rId35"/>
    <p:sldId id="823" r:id="rId36"/>
    <p:sldId id="824" r:id="rId37"/>
    <p:sldId id="825" r:id="rId38"/>
    <p:sldId id="826" r:id="rId39"/>
    <p:sldId id="827" r:id="rId40"/>
    <p:sldId id="828" r:id="rId41"/>
    <p:sldId id="829" r:id="rId42"/>
    <p:sldId id="830" r:id="rId43"/>
    <p:sldId id="831" r:id="rId44"/>
    <p:sldId id="832" r:id="rId45"/>
    <p:sldId id="833" r:id="rId46"/>
    <p:sldId id="834" r:id="rId47"/>
    <p:sldId id="835" r:id="rId48"/>
    <p:sldId id="836" r:id="rId49"/>
    <p:sldId id="837" r:id="rId50"/>
    <p:sldId id="838" r:id="rId51"/>
    <p:sldId id="839" r:id="rId52"/>
    <p:sldId id="840" r:id="rId53"/>
    <p:sldId id="841" r:id="rId54"/>
    <p:sldId id="842" r:id="rId55"/>
    <p:sldId id="843" r:id="rId56"/>
    <p:sldId id="844" r:id="rId57"/>
    <p:sldId id="845" r:id="rId58"/>
    <p:sldId id="846" r:id="rId59"/>
    <p:sldId id="847" r:id="rId60"/>
    <p:sldId id="863" r:id="rId61"/>
    <p:sldId id="864" r:id="rId62"/>
    <p:sldId id="865" r:id="rId63"/>
    <p:sldId id="866" r:id="rId64"/>
    <p:sldId id="867" r:id="rId65"/>
    <p:sldId id="868" r:id="rId66"/>
    <p:sldId id="869" r:id="rId67"/>
    <p:sldId id="870" r:id="rId68"/>
    <p:sldId id="871" r:id="rId69"/>
    <p:sldId id="872" r:id="rId70"/>
    <p:sldId id="873" r:id="rId71"/>
    <p:sldId id="874" r:id="rId72"/>
    <p:sldId id="875" r:id="rId73"/>
    <p:sldId id="876" r:id="rId74"/>
    <p:sldId id="877" r:id="rId75"/>
    <p:sldId id="878" r:id="rId76"/>
    <p:sldId id="879" r:id="rId77"/>
    <p:sldId id="880" r:id="rId78"/>
    <p:sldId id="881" r:id="rId79"/>
    <p:sldId id="882" r:id="rId80"/>
    <p:sldId id="883" r:id="rId81"/>
    <p:sldId id="848" r:id="rId82"/>
    <p:sldId id="884" r:id="rId83"/>
    <p:sldId id="885" r:id="rId84"/>
    <p:sldId id="886" r:id="rId85"/>
    <p:sldId id="887" r:id="rId86"/>
    <p:sldId id="888" r:id="rId87"/>
    <p:sldId id="889" r:id="rId88"/>
    <p:sldId id="890" r:id="rId89"/>
    <p:sldId id="891" r:id="rId90"/>
    <p:sldId id="892" r:id="rId91"/>
    <p:sldId id="893" r:id="rId92"/>
    <p:sldId id="894" r:id="rId93"/>
    <p:sldId id="768" r:id="rId94"/>
    <p:sldId id="860" r:id="rId95"/>
    <p:sldId id="945" r:id="rId96"/>
    <p:sldId id="973" r:id="rId97"/>
    <p:sldId id="974" r:id="rId98"/>
    <p:sldId id="972" r:id="rId99"/>
    <p:sldId id="854" r:id="rId100"/>
    <p:sldId id="855" r:id="rId101"/>
    <p:sldId id="856" r:id="rId102"/>
    <p:sldId id="857" r:id="rId103"/>
    <p:sldId id="858" r:id="rId104"/>
    <p:sldId id="861" r:id="rId105"/>
    <p:sldId id="895" r:id="rId106"/>
    <p:sldId id="896" r:id="rId107"/>
    <p:sldId id="897" r:id="rId108"/>
    <p:sldId id="898" r:id="rId109"/>
    <p:sldId id="899" r:id="rId110"/>
    <p:sldId id="900" r:id="rId111"/>
    <p:sldId id="901" r:id="rId112"/>
    <p:sldId id="902" r:id="rId113"/>
    <p:sldId id="903" r:id="rId114"/>
    <p:sldId id="904" r:id="rId115"/>
    <p:sldId id="905" r:id="rId116"/>
    <p:sldId id="906" r:id="rId117"/>
    <p:sldId id="907" r:id="rId118"/>
    <p:sldId id="908" r:id="rId119"/>
    <p:sldId id="909" r:id="rId120"/>
    <p:sldId id="910" r:id="rId121"/>
    <p:sldId id="911" r:id="rId122"/>
    <p:sldId id="912" r:id="rId123"/>
    <p:sldId id="913" r:id="rId124"/>
    <p:sldId id="914" r:id="rId125"/>
    <p:sldId id="915" r:id="rId126"/>
    <p:sldId id="916" r:id="rId127"/>
    <p:sldId id="917" r:id="rId128"/>
    <p:sldId id="918" r:id="rId129"/>
    <p:sldId id="919" r:id="rId130"/>
    <p:sldId id="862" r:id="rId131"/>
    <p:sldId id="946" r:id="rId132"/>
    <p:sldId id="947" r:id="rId133"/>
    <p:sldId id="948" r:id="rId134"/>
    <p:sldId id="949" r:id="rId135"/>
    <p:sldId id="950" r:id="rId136"/>
    <p:sldId id="951" r:id="rId137"/>
    <p:sldId id="952" r:id="rId138"/>
    <p:sldId id="953" r:id="rId139"/>
    <p:sldId id="954" r:id="rId140"/>
    <p:sldId id="955" r:id="rId141"/>
    <p:sldId id="956" r:id="rId142"/>
    <p:sldId id="957" r:id="rId143"/>
    <p:sldId id="958" r:id="rId144"/>
    <p:sldId id="959" r:id="rId145"/>
    <p:sldId id="960" r:id="rId146"/>
    <p:sldId id="961" r:id="rId147"/>
    <p:sldId id="962" r:id="rId148"/>
    <p:sldId id="963" r:id="rId149"/>
    <p:sldId id="964" r:id="rId150"/>
    <p:sldId id="965" r:id="rId151"/>
    <p:sldId id="966" r:id="rId152"/>
    <p:sldId id="967" r:id="rId153"/>
    <p:sldId id="968" r:id="rId154"/>
    <p:sldId id="969" r:id="rId155"/>
    <p:sldId id="970" r:id="rId156"/>
    <p:sldId id="971" r:id="rId157"/>
    <p:sldId id="813" r:id="rId158"/>
  </p:sldIdLst>
  <p:sldSz cx="9144000" cy="6858000" type="screen4x3"/>
  <p:notesSz cx="7010400" cy="9296400"/>
  <p:defaultTextStyle>
    <a:defPPr>
      <a:defRPr lang="es-MX"/>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99CC00"/>
    <a:srgbClr val="00CC00"/>
    <a:srgbClr val="CCFFFF"/>
    <a:srgbClr val="F93615"/>
    <a:srgbClr val="56B681"/>
    <a:srgbClr val="FF66FF"/>
    <a:srgbClr val="FFFF00"/>
    <a:srgbClr val="9933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166" autoAdjust="0"/>
    <p:restoredTop sz="94180" autoAdjust="0"/>
  </p:normalViewPr>
  <p:slideViewPr>
    <p:cSldViewPr>
      <p:cViewPr varScale="1">
        <p:scale>
          <a:sx n="69" d="100"/>
          <a:sy n="69" d="100"/>
        </p:scale>
        <p:origin x="-133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20808"/>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notesMaster" Target="notesMasters/notes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handoutMaster" Target="handoutMasters/handoutMaster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slide" Target="slides/slide154.xml"/><Relationship Id="rId16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theme" Target="theme/theme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s>
</file>

<file path=ppt/diagrams/_rels/data1.xml.rels><?xml version="1.0" encoding="UTF-8" standalone="yes"?>
<Relationships xmlns="http://schemas.openxmlformats.org/package/2006/relationships"><Relationship Id="rId1" Type="http://schemas.openxmlformats.org/officeDocument/2006/relationships/image" Target="../media/image7.png"/></Relationships>
</file>

<file path=ppt/diagrams/_rels/data2.xml.rels><?xml version="1.0" encoding="UTF-8" standalone="yes"?>
<Relationships xmlns="http://schemas.openxmlformats.org/package/2006/relationships"><Relationship Id="rId1" Type="http://schemas.openxmlformats.org/officeDocument/2006/relationships/image" Target="../media/image8.png"/></Relationships>
</file>

<file path=ppt/diagrams/_rels/data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257349-F41C-446D-867A-1623BCD1ED44}" type="doc">
      <dgm:prSet loTypeId="urn:microsoft.com/office/officeart/2005/8/layout/hList7" loCatId="list" qsTypeId="urn:microsoft.com/office/officeart/2005/8/quickstyle/3d3" qsCatId="3D" csTypeId="urn:microsoft.com/office/officeart/2005/8/colors/accent1_2" csCatId="accent1" phldr="1"/>
      <dgm:spPr/>
      <dgm:t>
        <a:bodyPr/>
        <a:lstStyle/>
        <a:p>
          <a:endParaRPr lang="es-MX"/>
        </a:p>
      </dgm:t>
    </dgm:pt>
    <dgm:pt modelId="{6163E400-76CC-4401-9C52-5788985557F8}">
      <dgm:prSet/>
      <dgm:spPr>
        <a:solidFill>
          <a:schemeClr val="bg1">
            <a:lumMod val="65000"/>
          </a:schemeClr>
        </a:solidFill>
      </dgm:spPr>
      <dgm:t>
        <a:bodyPr/>
        <a:lstStyle/>
        <a:p>
          <a:pPr algn="just" rtl="0"/>
          <a:r>
            <a:rPr lang="es-ES" dirty="0" smtClean="0">
              <a:solidFill>
                <a:schemeClr val="tx1"/>
              </a:solidFill>
            </a:rPr>
            <a:t>“Proceso de cambio a través del cual las dependencias y entidades del sector público actualizan e incorporan nuevas formas de organización, tecnologías físicas, sociales y comportamientos que les permitan alcanzar nuevos objetivos de una manera más eficaz y eficiente.”</a:t>
          </a:r>
          <a:endParaRPr lang="es-MX" dirty="0">
            <a:solidFill>
              <a:schemeClr val="tx1"/>
            </a:solidFill>
          </a:endParaRPr>
        </a:p>
      </dgm:t>
    </dgm:pt>
    <dgm:pt modelId="{191F3166-5798-4DC0-AD30-AFFBD8FDE5C5}" type="parTrans" cxnId="{DAE6623A-F9A1-4B99-8D5C-9FE67FDF3F30}">
      <dgm:prSet/>
      <dgm:spPr/>
      <dgm:t>
        <a:bodyPr/>
        <a:lstStyle/>
        <a:p>
          <a:endParaRPr lang="es-MX"/>
        </a:p>
      </dgm:t>
    </dgm:pt>
    <dgm:pt modelId="{3BD6B4F4-D108-4AEE-A3FB-7DA4BD1F05D2}" type="sibTrans" cxnId="{DAE6623A-F9A1-4B99-8D5C-9FE67FDF3F30}">
      <dgm:prSet/>
      <dgm:spPr/>
      <dgm:t>
        <a:bodyPr/>
        <a:lstStyle/>
        <a:p>
          <a:endParaRPr lang="es-MX"/>
        </a:p>
      </dgm:t>
    </dgm:pt>
    <dgm:pt modelId="{AB57B348-EB4C-49BC-B511-0AEBB4BDD539}" type="pres">
      <dgm:prSet presAssocID="{6F257349-F41C-446D-867A-1623BCD1ED44}" presName="Name0" presStyleCnt="0">
        <dgm:presLayoutVars>
          <dgm:dir/>
          <dgm:resizeHandles val="exact"/>
        </dgm:presLayoutVars>
      </dgm:prSet>
      <dgm:spPr/>
      <dgm:t>
        <a:bodyPr/>
        <a:lstStyle/>
        <a:p>
          <a:endParaRPr lang="es-MX"/>
        </a:p>
      </dgm:t>
    </dgm:pt>
    <dgm:pt modelId="{21F59A73-2E0D-4194-8EB1-B0609D980F49}" type="pres">
      <dgm:prSet presAssocID="{6F257349-F41C-446D-867A-1623BCD1ED44}" presName="fgShape" presStyleLbl="fgShp" presStyleIdx="0" presStyleCnt="1"/>
      <dgm:spPr>
        <a:solidFill>
          <a:schemeClr val="accent4">
            <a:lumMod val="50000"/>
          </a:schemeClr>
        </a:solidFill>
      </dgm:spPr>
      <dgm:t>
        <a:bodyPr/>
        <a:lstStyle/>
        <a:p>
          <a:endParaRPr lang="es-MX"/>
        </a:p>
      </dgm:t>
    </dgm:pt>
    <dgm:pt modelId="{72AD67D4-B534-4D77-AAE6-189B53BD1C61}" type="pres">
      <dgm:prSet presAssocID="{6F257349-F41C-446D-867A-1623BCD1ED44}" presName="linComp" presStyleCnt="0"/>
      <dgm:spPr/>
      <dgm:t>
        <a:bodyPr/>
        <a:lstStyle/>
        <a:p>
          <a:endParaRPr lang="es-MX"/>
        </a:p>
      </dgm:t>
    </dgm:pt>
    <dgm:pt modelId="{AAC7EABD-1D43-4595-8468-F76A8A00FBB7}" type="pres">
      <dgm:prSet presAssocID="{6163E400-76CC-4401-9C52-5788985557F8}" presName="compNode" presStyleCnt="0"/>
      <dgm:spPr/>
      <dgm:t>
        <a:bodyPr/>
        <a:lstStyle/>
        <a:p>
          <a:endParaRPr lang="es-MX"/>
        </a:p>
      </dgm:t>
    </dgm:pt>
    <dgm:pt modelId="{31C7F30F-D304-4073-8064-731B04E5B29D}" type="pres">
      <dgm:prSet presAssocID="{6163E400-76CC-4401-9C52-5788985557F8}" presName="bkgdShape" presStyleLbl="node1" presStyleIdx="0" presStyleCnt="1" custLinFactNeighborX="3348"/>
      <dgm:spPr/>
      <dgm:t>
        <a:bodyPr/>
        <a:lstStyle/>
        <a:p>
          <a:endParaRPr lang="es-MX"/>
        </a:p>
      </dgm:t>
    </dgm:pt>
    <dgm:pt modelId="{762F7AA6-F96D-40DB-92C7-DA776C7E1CF5}" type="pres">
      <dgm:prSet presAssocID="{6163E400-76CC-4401-9C52-5788985557F8}" presName="nodeTx" presStyleLbl="node1" presStyleIdx="0" presStyleCnt="1">
        <dgm:presLayoutVars>
          <dgm:bulletEnabled val="1"/>
        </dgm:presLayoutVars>
      </dgm:prSet>
      <dgm:spPr/>
      <dgm:t>
        <a:bodyPr/>
        <a:lstStyle/>
        <a:p>
          <a:endParaRPr lang="es-MX"/>
        </a:p>
      </dgm:t>
    </dgm:pt>
    <dgm:pt modelId="{5DFD4BE5-DFD4-48B8-9F63-AA93DEEF9CD5}" type="pres">
      <dgm:prSet presAssocID="{6163E400-76CC-4401-9C52-5788985557F8}" presName="invisiNode" presStyleLbl="node1" presStyleIdx="0" presStyleCnt="1"/>
      <dgm:spPr/>
      <dgm:t>
        <a:bodyPr/>
        <a:lstStyle/>
        <a:p>
          <a:endParaRPr lang="es-MX"/>
        </a:p>
      </dgm:t>
    </dgm:pt>
    <dgm:pt modelId="{5EA05109-6B5C-4277-B8FF-91BD7C60E21B}" type="pres">
      <dgm:prSet presAssocID="{6163E400-76CC-4401-9C52-5788985557F8}" presName="imagNode" presStyleLbl="fgImgPlace1" presStyleIdx="0" presStyleCnt="1" custScaleX="135695" custScaleY="113792"/>
      <dgm:spPr>
        <a:blipFill rotWithShape="0">
          <a:blip xmlns:r="http://schemas.openxmlformats.org/officeDocument/2006/relationships" r:embed="rId1"/>
          <a:stretch>
            <a:fillRect/>
          </a:stretch>
        </a:blipFill>
      </dgm:spPr>
      <dgm:t>
        <a:bodyPr/>
        <a:lstStyle/>
        <a:p>
          <a:endParaRPr lang="es-MX"/>
        </a:p>
      </dgm:t>
    </dgm:pt>
  </dgm:ptLst>
  <dgm:cxnLst>
    <dgm:cxn modelId="{DAE6623A-F9A1-4B99-8D5C-9FE67FDF3F30}" srcId="{6F257349-F41C-446D-867A-1623BCD1ED44}" destId="{6163E400-76CC-4401-9C52-5788985557F8}" srcOrd="0" destOrd="0" parTransId="{191F3166-5798-4DC0-AD30-AFFBD8FDE5C5}" sibTransId="{3BD6B4F4-D108-4AEE-A3FB-7DA4BD1F05D2}"/>
    <dgm:cxn modelId="{6BF6EC2A-019A-471D-9256-5F5A9275B38B}" type="presOf" srcId="{6163E400-76CC-4401-9C52-5788985557F8}" destId="{31C7F30F-D304-4073-8064-731B04E5B29D}" srcOrd="0" destOrd="0" presId="urn:microsoft.com/office/officeart/2005/8/layout/hList7"/>
    <dgm:cxn modelId="{2F976643-8402-4024-A2D6-95FD62306B66}" type="presOf" srcId="{6F257349-F41C-446D-867A-1623BCD1ED44}" destId="{AB57B348-EB4C-49BC-B511-0AEBB4BDD539}" srcOrd="0" destOrd="0" presId="urn:microsoft.com/office/officeart/2005/8/layout/hList7"/>
    <dgm:cxn modelId="{7CC776E5-3514-4B79-97FA-2CE4A9EF4024}" type="presOf" srcId="{6163E400-76CC-4401-9C52-5788985557F8}" destId="{762F7AA6-F96D-40DB-92C7-DA776C7E1CF5}" srcOrd="1" destOrd="0" presId="urn:microsoft.com/office/officeart/2005/8/layout/hList7"/>
    <dgm:cxn modelId="{AB7A74C9-A836-41E4-ADC5-48ED0AD9F9FC}" type="presParOf" srcId="{AB57B348-EB4C-49BC-B511-0AEBB4BDD539}" destId="{21F59A73-2E0D-4194-8EB1-B0609D980F49}" srcOrd="0" destOrd="0" presId="urn:microsoft.com/office/officeart/2005/8/layout/hList7"/>
    <dgm:cxn modelId="{99979C19-FBE9-4101-B368-16CB8F1F2EE6}" type="presParOf" srcId="{AB57B348-EB4C-49BC-B511-0AEBB4BDD539}" destId="{72AD67D4-B534-4D77-AAE6-189B53BD1C61}" srcOrd="1" destOrd="0" presId="urn:microsoft.com/office/officeart/2005/8/layout/hList7"/>
    <dgm:cxn modelId="{9ADFAE2E-F52F-43FA-9291-6D2FE492FAAC}" type="presParOf" srcId="{72AD67D4-B534-4D77-AAE6-189B53BD1C61}" destId="{AAC7EABD-1D43-4595-8468-F76A8A00FBB7}" srcOrd="0" destOrd="0" presId="urn:microsoft.com/office/officeart/2005/8/layout/hList7"/>
    <dgm:cxn modelId="{E970F15C-26F9-4462-B612-F02B4E4D3B06}" type="presParOf" srcId="{AAC7EABD-1D43-4595-8468-F76A8A00FBB7}" destId="{31C7F30F-D304-4073-8064-731B04E5B29D}" srcOrd="0" destOrd="0" presId="urn:microsoft.com/office/officeart/2005/8/layout/hList7"/>
    <dgm:cxn modelId="{1D8DCA8B-0037-443C-9BFF-F5550EF848BD}" type="presParOf" srcId="{AAC7EABD-1D43-4595-8468-F76A8A00FBB7}" destId="{762F7AA6-F96D-40DB-92C7-DA776C7E1CF5}" srcOrd="1" destOrd="0" presId="urn:microsoft.com/office/officeart/2005/8/layout/hList7"/>
    <dgm:cxn modelId="{A66B2D36-622C-48C6-8CC1-0BE3D458C53C}" type="presParOf" srcId="{AAC7EABD-1D43-4595-8468-F76A8A00FBB7}" destId="{5DFD4BE5-DFD4-48B8-9F63-AA93DEEF9CD5}" srcOrd="2" destOrd="0" presId="urn:microsoft.com/office/officeart/2005/8/layout/hList7"/>
    <dgm:cxn modelId="{8238F50C-C20D-443D-8263-78640AC9AD18}" type="presParOf" srcId="{AAC7EABD-1D43-4595-8468-F76A8A00FBB7}" destId="{5EA05109-6B5C-4277-B8FF-91BD7C60E21B}" srcOrd="3" destOrd="0" presId="urn:microsoft.com/office/officeart/2005/8/layout/hList7"/>
  </dgm:cxnLst>
  <dgm:bg/>
  <dgm:whole/>
</dgm:dataModel>
</file>

<file path=ppt/diagrams/data10.xml><?xml version="1.0" encoding="utf-8"?>
<dgm:dataModel xmlns:dgm="http://schemas.openxmlformats.org/drawingml/2006/diagram" xmlns:a="http://schemas.openxmlformats.org/drawingml/2006/main">
  <dgm:ptLst>
    <dgm:pt modelId="{D6AAE7D3-01BB-4C73-9BA5-462845A9F5EF}"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BDF60103-E374-4115-8B77-ACF3EBF2F1C9}">
      <dgm:prSet phldrT="[Texto]" custT="1">
        <dgm:style>
          <a:lnRef idx="0">
            <a:schemeClr val="accent6"/>
          </a:lnRef>
          <a:fillRef idx="3">
            <a:schemeClr val="accent6"/>
          </a:fillRef>
          <a:effectRef idx="3">
            <a:schemeClr val="accent6"/>
          </a:effectRef>
          <a:fontRef idx="minor">
            <a:schemeClr val="lt1"/>
          </a:fontRef>
        </dgm:style>
      </dgm:prSet>
      <dgm:spPr/>
      <dgm:t>
        <a:bodyPr/>
        <a:lstStyle/>
        <a:p>
          <a:r>
            <a:rPr lang="es-MX" sz="600" dirty="0" smtClean="0"/>
            <a:t>Análisis de la Situación</a:t>
          </a:r>
          <a:endParaRPr lang="es-MX" sz="600" dirty="0"/>
        </a:p>
      </dgm:t>
    </dgm:pt>
    <dgm:pt modelId="{99419358-7CE0-4B12-9FE3-2A586AD59529}" type="parTrans" cxnId="{D94514C5-9C63-4C44-A786-9F626B2F59FA}">
      <dgm:prSet/>
      <dgm:spPr/>
      <dgm:t>
        <a:bodyPr/>
        <a:lstStyle/>
        <a:p>
          <a:endParaRPr lang="es-MX" sz="600"/>
        </a:p>
      </dgm:t>
    </dgm:pt>
    <dgm:pt modelId="{8DD798F6-621A-4953-B4B5-067977B0E26A}" type="sibTrans" cxnId="{D94514C5-9C63-4C44-A786-9F626B2F59FA}">
      <dgm:prSet/>
      <dgm:spPr/>
      <dgm:t>
        <a:bodyPr/>
        <a:lstStyle/>
        <a:p>
          <a:endParaRPr lang="es-MX" sz="600"/>
        </a:p>
      </dgm:t>
    </dgm:pt>
    <dgm:pt modelId="{763E494C-4CC6-41B7-889F-93E260D023A9}">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MX" sz="600" dirty="0" smtClean="0"/>
            <a:t>Simplificar normas</a:t>
          </a:r>
          <a:endParaRPr lang="es-MX" sz="600" dirty="0"/>
        </a:p>
      </dgm:t>
    </dgm:pt>
    <dgm:pt modelId="{D88A5C38-9023-471C-8C8E-29F00388BC3C}" type="parTrans" cxnId="{AF2013AB-B189-4BB3-A29D-024BC3816AA1}">
      <dgm:prSet/>
      <dgm:spPr/>
      <dgm:t>
        <a:bodyPr/>
        <a:lstStyle/>
        <a:p>
          <a:endParaRPr lang="es-MX" sz="600"/>
        </a:p>
      </dgm:t>
    </dgm:pt>
    <dgm:pt modelId="{F1346F72-0908-4A1E-9930-00825E8E3744}" type="sibTrans" cxnId="{AF2013AB-B189-4BB3-A29D-024BC3816AA1}">
      <dgm:prSet/>
      <dgm:spPr/>
      <dgm:t>
        <a:bodyPr/>
        <a:lstStyle/>
        <a:p>
          <a:endParaRPr lang="es-MX" sz="600"/>
        </a:p>
      </dgm:t>
    </dgm:pt>
    <dgm:pt modelId="{6B9B1703-10FB-4613-A5FA-841F870588B8}">
      <dgm:prSet phldrT="[Texto]" custT="1">
        <dgm:style>
          <a:lnRef idx="0">
            <a:schemeClr val="accent4"/>
          </a:lnRef>
          <a:fillRef idx="3">
            <a:schemeClr val="accent4"/>
          </a:fillRef>
          <a:effectRef idx="3">
            <a:schemeClr val="accent4"/>
          </a:effectRef>
          <a:fontRef idx="minor">
            <a:schemeClr val="lt1"/>
          </a:fontRef>
        </dgm:style>
      </dgm:prSet>
      <dgm:spPr/>
      <dgm:t>
        <a:bodyPr/>
        <a:lstStyle/>
        <a:p>
          <a:r>
            <a:rPr lang="es-MX" sz="600" dirty="0" smtClean="0"/>
            <a:t>Mejora de Procesos</a:t>
          </a:r>
          <a:endParaRPr lang="es-MX" sz="600" dirty="0"/>
        </a:p>
      </dgm:t>
    </dgm:pt>
    <dgm:pt modelId="{AAF1BBC9-87C2-46BE-A648-5A523CAF6115}" type="parTrans" cxnId="{E372F02B-F5B5-4909-A934-848B2048AF81}">
      <dgm:prSet/>
      <dgm:spPr/>
      <dgm:t>
        <a:bodyPr/>
        <a:lstStyle/>
        <a:p>
          <a:endParaRPr lang="es-MX" sz="600"/>
        </a:p>
      </dgm:t>
    </dgm:pt>
    <dgm:pt modelId="{DF009A95-D881-4015-B948-C77C1DFEF658}" type="sibTrans" cxnId="{E372F02B-F5B5-4909-A934-848B2048AF81}">
      <dgm:prSet/>
      <dgm:spPr/>
      <dgm:t>
        <a:bodyPr/>
        <a:lstStyle/>
        <a:p>
          <a:endParaRPr lang="es-MX" sz="600"/>
        </a:p>
      </dgm:t>
    </dgm:pt>
    <dgm:pt modelId="{339CA67F-5266-4C37-A252-CB9A4D1E9DFA}">
      <dgm:prSet phldrT="[Texto]" custT="1">
        <dgm:style>
          <a:lnRef idx="0">
            <a:schemeClr val="accent1"/>
          </a:lnRef>
          <a:fillRef idx="3">
            <a:schemeClr val="accent1"/>
          </a:fillRef>
          <a:effectRef idx="3">
            <a:schemeClr val="accent1"/>
          </a:effectRef>
          <a:fontRef idx="minor">
            <a:schemeClr val="lt1"/>
          </a:fontRef>
        </dgm:style>
      </dgm:prSet>
      <dgm:spPr/>
      <dgm:t>
        <a:bodyPr/>
        <a:lstStyle/>
        <a:p>
          <a:r>
            <a:rPr lang="es-MX" sz="600" dirty="0" smtClean="0"/>
            <a:t>Uso de Buenas Prácticas</a:t>
          </a:r>
          <a:endParaRPr lang="es-MX" sz="600" dirty="0"/>
        </a:p>
      </dgm:t>
    </dgm:pt>
    <dgm:pt modelId="{E14D6A69-B4C4-4DC3-97C0-F8EAFE395D1F}" type="parTrans" cxnId="{38D71913-B2EC-4214-A980-276AE376B74C}">
      <dgm:prSet/>
      <dgm:spPr/>
      <dgm:t>
        <a:bodyPr/>
        <a:lstStyle/>
        <a:p>
          <a:endParaRPr lang="es-MX" sz="600"/>
        </a:p>
      </dgm:t>
    </dgm:pt>
    <dgm:pt modelId="{496C1F3C-5596-4FF6-B958-19563D337A5B}" type="sibTrans" cxnId="{38D71913-B2EC-4214-A980-276AE376B74C}">
      <dgm:prSet/>
      <dgm:spPr/>
      <dgm:t>
        <a:bodyPr/>
        <a:lstStyle/>
        <a:p>
          <a:endParaRPr lang="es-MX" sz="600"/>
        </a:p>
      </dgm:t>
    </dgm:pt>
    <dgm:pt modelId="{23A7958B-402A-46D7-BCE5-8AF84FB0FD4B}">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MX" sz="600" dirty="0" smtClean="0"/>
            <a:t>Herramientas</a:t>
          </a:r>
        </a:p>
        <a:p>
          <a:r>
            <a:rPr lang="es-MX" sz="600" dirty="0" err="1" smtClean="0"/>
            <a:t>TIC’s</a:t>
          </a:r>
          <a:endParaRPr lang="es-MX" sz="600" dirty="0"/>
        </a:p>
      </dgm:t>
    </dgm:pt>
    <dgm:pt modelId="{20FE7D19-A3DC-4EF3-BDD3-91D7E95C7BAA}" type="parTrans" cxnId="{54DF5DEB-E3E4-46FA-A316-DA39D89A7AED}">
      <dgm:prSet/>
      <dgm:spPr/>
      <dgm:t>
        <a:bodyPr/>
        <a:lstStyle/>
        <a:p>
          <a:endParaRPr lang="es-MX" sz="600"/>
        </a:p>
      </dgm:t>
    </dgm:pt>
    <dgm:pt modelId="{E6C14531-D02B-4AF5-8E37-884EB8F8412C}" type="sibTrans" cxnId="{54DF5DEB-E3E4-46FA-A316-DA39D89A7AED}">
      <dgm:prSet/>
      <dgm:spPr/>
      <dgm:t>
        <a:bodyPr/>
        <a:lstStyle/>
        <a:p>
          <a:endParaRPr lang="es-MX" sz="600"/>
        </a:p>
      </dgm:t>
    </dgm:pt>
    <dgm:pt modelId="{049D43D9-A1FB-4534-98E8-79C5F04494B2}">
      <dgm:prSet phldrT="[Texto]" custT="1">
        <dgm:style>
          <a:lnRef idx="0">
            <a:schemeClr val="accent4"/>
          </a:lnRef>
          <a:fillRef idx="3">
            <a:schemeClr val="accent4"/>
          </a:fillRef>
          <a:effectRef idx="3">
            <a:schemeClr val="accent4"/>
          </a:effectRef>
          <a:fontRef idx="minor">
            <a:schemeClr val="lt1"/>
          </a:fontRef>
        </dgm:style>
      </dgm:prSet>
      <dgm:spPr/>
      <dgm:t>
        <a:bodyPr/>
        <a:lstStyle/>
        <a:p>
          <a:r>
            <a:rPr lang="es-MX" sz="600" dirty="0" smtClean="0"/>
            <a:t>Reingeniería</a:t>
          </a:r>
          <a:endParaRPr lang="es-MX" sz="600" dirty="0"/>
        </a:p>
      </dgm:t>
    </dgm:pt>
    <dgm:pt modelId="{428FB4AF-E0A8-4BB1-BB08-8640C61B88F3}" type="parTrans" cxnId="{6066434D-AECC-4879-B49A-6EAE6067EF14}">
      <dgm:prSet/>
      <dgm:spPr/>
      <dgm:t>
        <a:bodyPr/>
        <a:lstStyle/>
        <a:p>
          <a:endParaRPr lang="es-MX" sz="600"/>
        </a:p>
      </dgm:t>
    </dgm:pt>
    <dgm:pt modelId="{55663ABB-23EE-4F80-8EB8-24F387595BC5}" type="sibTrans" cxnId="{6066434D-AECC-4879-B49A-6EAE6067EF14}">
      <dgm:prSet/>
      <dgm:spPr/>
      <dgm:t>
        <a:bodyPr/>
        <a:lstStyle/>
        <a:p>
          <a:endParaRPr lang="es-MX" sz="600"/>
        </a:p>
      </dgm:t>
    </dgm:pt>
    <dgm:pt modelId="{0D06E69A-66E6-47F5-80CA-A4CF7CA8A7D8}">
      <dgm:prSet phldrT="[Texto]" custT="1">
        <dgm:style>
          <a:lnRef idx="0">
            <a:schemeClr val="accent1"/>
          </a:lnRef>
          <a:fillRef idx="3">
            <a:schemeClr val="accent1"/>
          </a:fillRef>
          <a:effectRef idx="3">
            <a:schemeClr val="accent1"/>
          </a:effectRef>
          <a:fontRef idx="minor">
            <a:schemeClr val="lt1"/>
          </a:fontRef>
        </dgm:style>
      </dgm:prSet>
      <dgm:spPr/>
      <dgm:t>
        <a:bodyPr/>
        <a:lstStyle/>
        <a:p>
          <a:r>
            <a:rPr lang="es-MX" sz="600" dirty="0" smtClean="0"/>
            <a:t>Proyectos transversales</a:t>
          </a:r>
          <a:endParaRPr lang="es-MX" sz="600" dirty="0"/>
        </a:p>
      </dgm:t>
    </dgm:pt>
    <dgm:pt modelId="{D8CF3223-BF0F-4734-99B8-41E772191D09}" type="parTrans" cxnId="{DDD60302-F201-40DD-9F5E-6C36D64368AF}">
      <dgm:prSet/>
      <dgm:spPr/>
      <dgm:t>
        <a:bodyPr/>
        <a:lstStyle/>
        <a:p>
          <a:endParaRPr lang="es-MX" sz="600"/>
        </a:p>
      </dgm:t>
    </dgm:pt>
    <dgm:pt modelId="{E00B1456-AE15-44C8-8628-90E8A9DC5F06}" type="sibTrans" cxnId="{DDD60302-F201-40DD-9F5E-6C36D64368AF}">
      <dgm:prSet/>
      <dgm:spPr/>
      <dgm:t>
        <a:bodyPr/>
        <a:lstStyle/>
        <a:p>
          <a:endParaRPr lang="es-MX" sz="600"/>
        </a:p>
      </dgm:t>
    </dgm:pt>
    <dgm:pt modelId="{C32CD54A-D221-4CE6-9989-F62D654EAF9D}" type="pres">
      <dgm:prSet presAssocID="{D6AAE7D3-01BB-4C73-9BA5-462845A9F5EF}" presName="Name0" presStyleCnt="0">
        <dgm:presLayoutVars>
          <dgm:chMax val="1"/>
          <dgm:dir/>
          <dgm:animLvl val="ctr"/>
          <dgm:resizeHandles val="exact"/>
        </dgm:presLayoutVars>
      </dgm:prSet>
      <dgm:spPr/>
      <dgm:t>
        <a:bodyPr/>
        <a:lstStyle/>
        <a:p>
          <a:endParaRPr lang="es-MX"/>
        </a:p>
      </dgm:t>
    </dgm:pt>
    <dgm:pt modelId="{7A9F252A-45FC-49B4-9F27-0DCECD11B5A5}" type="pres">
      <dgm:prSet presAssocID="{BDF60103-E374-4115-8B77-ACF3EBF2F1C9}" presName="centerShape" presStyleLbl="node0" presStyleIdx="0" presStyleCnt="1"/>
      <dgm:spPr/>
      <dgm:t>
        <a:bodyPr/>
        <a:lstStyle/>
        <a:p>
          <a:endParaRPr lang="es-MX"/>
        </a:p>
      </dgm:t>
    </dgm:pt>
    <dgm:pt modelId="{29C19BA0-2FD8-4D2A-9443-8E6B5D75FA37}" type="pres">
      <dgm:prSet presAssocID="{763E494C-4CC6-41B7-889F-93E260D023A9}" presName="node" presStyleLbl="node1" presStyleIdx="0" presStyleCnt="6" custScaleX="128882" custScaleY="122334">
        <dgm:presLayoutVars>
          <dgm:bulletEnabled val="1"/>
        </dgm:presLayoutVars>
      </dgm:prSet>
      <dgm:spPr/>
      <dgm:t>
        <a:bodyPr/>
        <a:lstStyle/>
        <a:p>
          <a:endParaRPr lang="es-MX"/>
        </a:p>
      </dgm:t>
    </dgm:pt>
    <dgm:pt modelId="{5E08A7C3-16C3-4AC5-9CF6-D0C857F12272}" type="pres">
      <dgm:prSet presAssocID="{763E494C-4CC6-41B7-889F-93E260D023A9}" presName="dummy" presStyleCnt="0"/>
      <dgm:spPr/>
    </dgm:pt>
    <dgm:pt modelId="{00AAA65B-3E54-45DC-9492-C5B7F39FC1EB}" type="pres">
      <dgm:prSet presAssocID="{F1346F72-0908-4A1E-9930-00825E8E3744}" presName="sibTrans" presStyleLbl="sibTrans2D1" presStyleIdx="0" presStyleCnt="6"/>
      <dgm:spPr/>
      <dgm:t>
        <a:bodyPr/>
        <a:lstStyle/>
        <a:p>
          <a:endParaRPr lang="es-MX"/>
        </a:p>
      </dgm:t>
    </dgm:pt>
    <dgm:pt modelId="{7686C0FC-506A-4F9B-985D-4387BCBA3055}" type="pres">
      <dgm:prSet presAssocID="{6B9B1703-10FB-4613-A5FA-841F870588B8}" presName="node" presStyleLbl="node1" presStyleIdx="1" presStyleCnt="6" custScaleX="128882" custScaleY="122334">
        <dgm:presLayoutVars>
          <dgm:bulletEnabled val="1"/>
        </dgm:presLayoutVars>
      </dgm:prSet>
      <dgm:spPr/>
      <dgm:t>
        <a:bodyPr/>
        <a:lstStyle/>
        <a:p>
          <a:endParaRPr lang="es-MX"/>
        </a:p>
      </dgm:t>
    </dgm:pt>
    <dgm:pt modelId="{BE695A1B-0E97-4E5C-8B05-2BC38EC982A1}" type="pres">
      <dgm:prSet presAssocID="{6B9B1703-10FB-4613-A5FA-841F870588B8}" presName="dummy" presStyleCnt="0"/>
      <dgm:spPr/>
    </dgm:pt>
    <dgm:pt modelId="{C70D9AD5-FB16-4862-8EAA-3C2A8DECF03A}" type="pres">
      <dgm:prSet presAssocID="{DF009A95-D881-4015-B948-C77C1DFEF658}" presName="sibTrans" presStyleLbl="sibTrans2D1" presStyleIdx="1" presStyleCnt="6"/>
      <dgm:spPr/>
      <dgm:t>
        <a:bodyPr/>
        <a:lstStyle/>
        <a:p>
          <a:endParaRPr lang="es-MX"/>
        </a:p>
      </dgm:t>
    </dgm:pt>
    <dgm:pt modelId="{7AC2A5AE-1AF3-4E21-9405-7EF98C548F54}" type="pres">
      <dgm:prSet presAssocID="{339CA67F-5266-4C37-A252-CB9A4D1E9DFA}" presName="node" presStyleLbl="node1" presStyleIdx="2" presStyleCnt="6" custScaleX="128882" custScaleY="122334">
        <dgm:presLayoutVars>
          <dgm:bulletEnabled val="1"/>
        </dgm:presLayoutVars>
      </dgm:prSet>
      <dgm:spPr/>
      <dgm:t>
        <a:bodyPr/>
        <a:lstStyle/>
        <a:p>
          <a:endParaRPr lang="es-MX"/>
        </a:p>
      </dgm:t>
    </dgm:pt>
    <dgm:pt modelId="{AD0B1B6C-0A66-456B-B42D-F525F2561770}" type="pres">
      <dgm:prSet presAssocID="{339CA67F-5266-4C37-A252-CB9A4D1E9DFA}" presName="dummy" presStyleCnt="0"/>
      <dgm:spPr/>
    </dgm:pt>
    <dgm:pt modelId="{2F3AEEA9-E2F6-457B-A540-F2E1EBC0D4B8}" type="pres">
      <dgm:prSet presAssocID="{496C1F3C-5596-4FF6-B958-19563D337A5B}" presName="sibTrans" presStyleLbl="sibTrans2D1" presStyleIdx="2" presStyleCnt="6"/>
      <dgm:spPr/>
      <dgm:t>
        <a:bodyPr/>
        <a:lstStyle/>
        <a:p>
          <a:endParaRPr lang="es-MX"/>
        </a:p>
      </dgm:t>
    </dgm:pt>
    <dgm:pt modelId="{B4BBF9D1-E560-4C52-BC36-98833C871C91}" type="pres">
      <dgm:prSet presAssocID="{23A7958B-402A-46D7-BCE5-8AF84FB0FD4B}" presName="node" presStyleLbl="node1" presStyleIdx="3" presStyleCnt="6" custScaleX="128882" custScaleY="122334">
        <dgm:presLayoutVars>
          <dgm:bulletEnabled val="1"/>
        </dgm:presLayoutVars>
      </dgm:prSet>
      <dgm:spPr/>
      <dgm:t>
        <a:bodyPr/>
        <a:lstStyle/>
        <a:p>
          <a:endParaRPr lang="es-MX"/>
        </a:p>
      </dgm:t>
    </dgm:pt>
    <dgm:pt modelId="{89E64740-2FBD-45DD-99EF-32241FCDEF12}" type="pres">
      <dgm:prSet presAssocID="{23A7958B-402A-46D7-BCE5-8AF84FB0FD4B}" presName="dummy" presStyleCnt="0"/>
      <dgm:spPr/>
    </dgm:pt>
    <dgm:pt modelId="{C863422F-7316-4B11-B21D-1A25A22737D7}" type="pres">
      <dgm:prSet presAssocID="{E6C14531-D02B-4AF5-8E37-884EB8F8412C}" presName="sibTrans" presStyleLbl="sibTrans2D1" presStyleIdx="3" presStyleCnt="6"/>
      <dgm:spPr/>
      <dgm:t>
        <a:bodyPr/>
        <a:lstStyle/>
        <a:p>
          <a:endParaRPr lang="es-MX"/>
        </a:p>
      </dgm:t>
    </dgm:pt>
    <dgm:pt modelId="{3FBE039A-9B87-47F0-9DF5-E159C112F52A}" type="pres">
      <dgm:prSet presAssocID="{049D43D9-A1FB-4534-98E8-79C5F04494B2}" presName="node" presStyleLbl="node1" presStyleIdx="4" presStyleCnt="6" custScaleX="128882" custScaleY="122334">
        <dgm:presLayoutVars>
          <dgm:bulletEnabled val="1"/>
        </dgm:presLayoutVars>
      </dgm:prSet>
      <dgm:spPr/>
      <dgm:t>
        <a:bodyPr/>
        <a:lstStyle/>
        <a:p>
          <a:endParaRPr lang="es-MX"/>
        </a:p>
      </dgm:t>
    </dgm:pt>
    <dgm:pt modelId="{EBBEE772-281B-436B-BAE7-DEF69FB4E97A}" type="pres">
      <dgm:prSet presAssocID="{049D43D9-A1FB-4534-98E8-79C5F04494B2}" presName="dummy" presStyleCnt="0"/>
      <dgm:spPr/>
    </dgm:pt>
    <dgm:pt modelId="{5E4C3C6B-9CF4-44F1-BFA2-FA33CDF389D4}" type="pres">
      <dgm:prSet presAssocID="{55663ABB-23EE-4F80-8EB8-24F387595BC5}" presName="sibTrans" presStyleLbl="sibTrans2D1" presStyleIdx="4" presStyleCnt="6"/>
      <dgm:spPr/>
      <dgm:t>
        <a:bodyPr/>
        <a:lstStyle/>
        <a:p>
          <a:endParaRPr lang="es-MX"/>
        </a:p>
      </dgm:t>
    </dgm:pt>
    <dgm:pt modelId="{271C8FD9-1666-4859-8C53-8C5501942303}" type="pres">
      <dgm:prSet presAssocID="{0D06E69A-66E6-47F5-80CA-A4CF7CA8A7D8}" presName="node" presStyleLbl="node1" presStyleIdx="5" presStyleCnt="6" custScaleX="128882" custScaleY="122334">
        <dgm:presLayoutVars>
          <dgm:bulletEnabled val="1"/>
        </dgm:presLayoutVars>
      </dgm:prSet>
      <dgm:spPr/>
      <dgm:t>
        <a:bodyPr/>
        <a:lstStyle/>
        <a:p>
          <a:endParaRPr lang="es-MX"/>
        </a:p>
      </dgm:t>
    </dgm:pt>
    <dgm:pt modelId="{579C40E1-2743-4134-9725-7DE0C77E62D9}" type="pres">
      <dgm:prSet presAssocID="{0D06E69A-66E6-47F5-80CA-A4CF7CA8A7D8}" presName="dummy" presStyleCnt="0"/>
      <dgm:spPr/>
    </dgm:pt>
    <dgm:pt modelId="{E336A8B6-395F-4D11-A3CF-105C903D1F28}" type="pres">
      <dgm:prSet presAssocID="{E00B1456-AE15-44C8-8628-90E8A9DC5F06}" presName="sibTrans" presStyleLbl="sibTrans2D1" presStyleIdx="5" presStyleCnt="6"/>
      <dgm:spPr/>
      <dgm:t>
        <a:bodyPr/>
        <a:lstStyle/>
        <a:p>
          <a:endParaRPr lang="es-MX"/>
        </a:p>
      </dgm:t>
    </dgm:pt>
  </dgm:ptLst>
  <dgm:cxnLst>
    <dgm:cxn modelId="{19C1F8CF-2DAB-4863-B3D3-F03A786679BC}" type="presOf" srcId="{6B9B1703-10FB-4613-A5FA-841F870588B8}" destId="{7686C0FC-506A-4F9B-985D-4387BCBA3055}" srcOrd="0" destOrd="0" presId="urn:microsoft.com/office/officeart/2005/8/layout/radial6"/>
    <dgm:cxn modelId="{54DF5DEB-E3E4-46FA-A316-DA39D89A7AED}" srcId="{BDF60103-E374-4115-8B77-ACF3EBF2F1C9}" destId="{23A7958B-402A-46D7-BCE5-8AF84FB0FD4B}" srcOrd="3" destOrd="0" parTransId="{20FE7D19-A3DC-4EF3-BDD3-91D7E95C7BAA}" sibTransId="{E6C14531-D02B-4AF5-8E37-884EB8F8412C}"/>
    <dgm:cxn modelId="{AF2013AB-B189-4BB3-A29D-024BC3816AA1}" srcId="{BDF60103-E374-4115-8B77-ACF3EBF2F1C9}" destId="{763E494C-4CC6-41B7-889F-93E260D023A9}" srcOrd="0" destOrd="0" parTransId="{D88A5C38-9023-471C-8C8E-29F00388BC3C}" sibTransId="{F1346F72-0908-4A1E-9930-00825E8E3744}"/>
    <dgm:cxn modelId="{9F334881-AAEE-4B7E-B427-EB6CB0D52545}" type="presOf" srcId="{55663ABB-23EE-4F80-8EB8-24F387595BC5}" destId="{5E4C3C6B-9CF4-44F1-BFA2-FA33CDF389D4}" srcOrd="0" destOrd="0" presId="urn:microsoft.com/office/officeart/2005/8/layout/radial6"/>
    <dgm:cxn modelId="{F4F2DD4A-6FFE-428D-B0EA-FDCBDF05E999}" type="presOf" srcId="{BDF60103-E374-4115-8B77-ACF3EBF2F1C9}" destId="{7A9F252A-45FC-49B4-9F27-0DCECD11B5A5}" srcOrd="0" destOrd="0" presId="urn:microsoft.com/office/officeart/2005/8/layout/radial6"/>
    <dgm:cxn modelId="{28BD3D6F-EC0C-46C1-848F-A4D617BF2A57}" type="presOf" srcId="{339CA67F-5266-4C37-A252-CB9A4D1E9DFA}" destId="{7AC2A5AE-1AF3-4E21-9405-7EF98C548F54}" srcOrd="0" destOrd="0" presId="urn:microsoft.com/office/officeart/2005/8/layout/radial6"/>
    <dgm:cxn modelId="{E372F02B-F5B5-4909-A934-848B2048AF81}" srcId="{BDF60103-E374-4115-8B77-ACF3EBF2F1C9}" destId="{6B9B1703-10FB-4613-A5FA-841F870588B8}" srcOrd="1" destOrd="0" parTransId="{AAF1BBC9-87C2-46BE-A648-5A523CAF6115}" sibTransId="{DF009A95-D881-4015-B948-C77C1DFEF658}"/>
    <dgm:cxn modelId="{444F2009-57D7-47D3-B892-79676509B8FE}" type="presOf" srcId="{F1346F72-0908-4A1E-9930-00825E8E3744}" destId="{00AAA65B-3E54-45DC-9492-C5B7F39FC1EB}" srcOrd="0" destOrd="0" presId="urn:microsoft.com/office/officeart/2005/8/layout/radial6"/>
    <dgm:cxn modelId="{D83735C8-B68C-40B6-914B-0B15468890DB}" type="presOf" srcId="{E6C14531-D02B-4AF5-8E37-884EB8F8412C}" destId="{C863422F-7316-4B11-B21D-1A25A22737D7}" srcOrd="0" destOrd="0" presId="urn:microsoft.com/office/officeart/2005/8/layout/radial6"/>
    <dgm:cxn modelId="{95E16E8F-E3C7-4806-B6AF-15EE79423485}" type="presOf" srcId="{763E494C-4CC6-41B7-889F-93E260D023A9}" destId="{29C19BA0-2FD8-4D2A-9443-8E6B5D75FA37}" srcOrd="0" destOrd="0" presId="urn:microsoft.com/office/officeart/2005/8/layout/radial6"/>
    <dgm:cxn modelId="{548DDAB8-8750-48E4-BEF2-E7BC05A25CE8}" type="presOf" srcId="{049D43D9-A1FB-4534-98E8-79C5F04494B2}" destId="{3FBE039A-9B87-47F0-9DF5-E159C112F52A}" srcOrd="0" destOrd="0" presId="urn:microsoft.com/office/officeart/2005/8/layout/radial6"/>
    <dgm:cxn modelId="{6066434D-AECC-4879-B49A-6EAE6067EF14}" srcId="{BDF60103-E374-4115-8B77-ACF3EBF2F1C9}" destId="{049D43D9-A1FB-4534-98E8-79C5F04494B2}" srcOrd="4" destOrd="0" parTransId="{428FB4AF-E0A8-4BB1-BB08-8640C61B88F3}" sibTransId="{55663ABB-23EE-4F80-8EB8-24F387595BC5}"/>
    <dgm:cxn modelId="{414DDB2B-9099-4BEF-BC00-13C144453CF7}" type="presOf" srcId="{23A7958B-402A-46D7-BCE5-8AF84FB0FD4B}" destId="{B4BBF9D1-E560-4C52-BC36-98833C871C91}" srcOrd="0" destOrd="0" presId="urn:microsoft.com/office/officeart/2005/8/layout/radial6"/>
    <dgm:cxn modelId="{D94514C5-9C63-4C44-A786-9F626B2F59FA}" srcId="{D6AAE7D3-01BB-4C73-9BA5-462845A9F5EF}" destId="{BDF60103-E374-4115-8B77-ACF3EBF2F1C9}" srcOrd="0" destOrd="0" parTransId="{99419358-7CE0-4B12-9FE3-2A586AD59529}" sibTransId="{8DD798F6-621A-4953-B4B5-067977B0E26A}"/>
    <dgm:cxn modelId="{F194E0D2-C069-4BD0-8B5A-BDFC115BAF25}" type="presOf" srcId="{DF009A95-D881-4015-B948-C77C1DFEF658}" destId="{C70D9AD5-FB16-4862-8EAA-3C2A8DECF03A}" srcOrd="0" destOrd="0" presId="urn:microsoft.com/office/officeart/2005/8/layout/radial6"/>
    <dgm:cxn modelId="{269EF574-CD70-4A94-83BC-D5FF8F8531B6}" type="presOf" srcId="{D6AAE7D3-01BB-4C73-9BA5-462845A9F5EF}" destId="{C32CD54A-D221-4CE6-9989-F62D654EAF9D}" srcOrd="0" destOrd="0" presId="urn:microsoft.com/office/officeart/2005/8/layout/radial6"/>
    <dgm:cxn modelId="{38D71913-B2EC-4214-A980-276AE376B74C}" srcId="{BDF60103-E374-4115-8B77-ACF3EBF2F1C9}" destId="{339CA67F-5266-4C37-A252-CB9A4D1E9DFA}" srcOrd="2" destOrd="0" parTransId="{E14D6A69-B4C4-4DC3-97C0-F8EAFE395D1F}" sibTransId="{496C1F3C-5596-4FF6-B958-19563D337A5B}"/>
    <dgm:cxn modelId="{6456820F-1870-4493-8FB4-D90EFBB826FE}" type="presOf" srcId="{0D06E69A-66E6-47F5-80CA-A4CF7CA8A7D8}" destId="{271C8FD9-1666-4859-8C53-8C5501942303}" srcOrd="0" destOrd="0" presId="urn:microsoft.com/office/officeart/2005/8/layout/radial6"/>
    <dgm:cxn modelId="{B2F10E86-E172-4E9C-81FE-0CCC12E27899}" type="presOf" srcId="{E00B1456-AE15-44C8-8628-90E8A9DC5F06}" destId="{E336A8B6-395F-4D11-A3CF-105C903D1F28}" srcOrd="0" destOrd="0" presId="urn:microsoft.com/office/officeart/2005/8/layout/radial6"/>
    <dgm:cxn modelId="{84CB3E32-55D7-4434-AFFF-00CA707EA6B9}" type="presOf" srcId="{496C1F3C-5596-4FF6-B958-19563D337A5B}" destId="{2F3AEEA9-E2F6-457B-A540-F2E1EBC0D4B8}" srcOrd="0" destOrd="0" presId="urn:microsoft.com/office/officeart/2005/8/layout/radial6"/>
    <dgm:cxn modelId="{DDD60302-F201-40DD-9F5E-6C36D64368AF}" srcId="{BDF60103-E374-4115-8B77-ACF3EBF2F1C9}" destId="{0D06E69A-66E6-47F5-80CA-A4CF7CA8A7D8}" srcOrd="5" destOrd="0" parTransId="{D8CF3223-BF0F-4734-99B8-41E772191D09}" sibTransId="{E00B1456-AE15-44C8-8628-90E8A9DC5F06}"/>
    <dgm:cxn modelId="{E416F6B2-EF86-4B90-BE83-4C7DE762C4B1}" type="presParOf" srcId="{C32CD54A-D221-4CE6-9989-F62D654EAF9D}" destId="{7A9F252A-45FC-49B4-9F27-0DCECD11B5A5}" srcOrd="0" destOrd="0" presId="urn:microsoft.com/office/officeart/2005/8/layout/radial6"/>
    <dgm:cxn modelId="{3156658A-93B8-49B8-87B9-49C69C2427D8}" type="presParOf" srcId="{C32CD54A-D221-4CE6-9989-F62D654EAF9D}" destId="{29C19BA0-2FD8-4D2A-9443-8E6B5D75FA37}" srcOrd="1" destOrd="0" presId="urn:microsoft.com/office/officeart/2005/8/layout/radial6"/>
    <dgm:cxn modelId="{68D23E4A-6B14-4771-AD92-1BC27432CD7C}" type="presParOf" srcId="{C32CD54A-D221-4CE6-9989-F62D654EAF9D}" destId="{5E08A7C3-16C3-4AC5-9CF6-D0C857F12272}" srcOrd="2" destOrd="0" presId="urn:microsoft.com/office/officeart/2005/8/layout/radial6"/>
    <dgm:cxn modelId="{99FB9272-731E-4BD0-92D5-C1EBD86B3B5D}" type="presParOf" srcId="{C32CD54A-D221-4CE6-9989-F62D654EAF9D}" destId="{00AAA65B-3E54-45DC-9492-C5B7F39FC1EB}" srcOrd="3" destOrd="0" presId="urn:microsoft.com/office/officeart/2005/8/layout/radial6"/>
    <dgm:cxn modelId="{86804AB0-CA60-4485-B239-7F4345BF9623}" type="presParOf" srcId="{C32CD54A-D221-4CE6-9989-F62D654EAF9D}" destId="{7686C0FC-506A-4F9B-985D-4387BCBA3055}" srcOrd="4" destOrd="0" presId="urn:microsoft.com/office/officeart/2005/8/layout/radial6"/>
    <dgm:cxn modelId="{2D2927A9-BC8F-4D9F-ACDC-87AC3398FA3E}" type="presParOf" srcId="{C32CD54A-D221-4CE6-9989-F62D654EAF9D}" destId="{BE695A1B-0E97-4E5C-8B05-2BC38EC982A1}" srcOrd="5" destOrd="0" presId="urn:microsoft.com/office/officeart/2005/8/layout/radial6"/>
    <dgm:cxn modelId="{7536B39B-D364-4B92-98EF-3BE4769B45D0}" type="presParOf" srcId="{C32CD54A-D221-4CE6-9989-F62D654EAF9D}" destId="{C70D9AD5-FB16-4862-8EAA-3C2A8DECF03A}" srcOrd="6" destOrd="0" presId="urn:microsoft.com/office/officeart/2005/8/layout/radial6"/>
    <dgm:cxn modelId="{C8806EC6-763F-43A8-B741-C4F255D2C7ED}" type="presParOf" srcId="{C32CD54A-D221-4CE6-9989-F62D654EAF9D}" destId="{7AC2A5AE-1AF3-4E21-9405-7EF98C548F54}" srcOrd="7" destOrd="0" presId="urn:microsoft.com/office/officeart/2005/8/layout/radial6"/>
    <dgm:cxn modelId="{8745FF59-1CA2-4E49-8D02-FBFF875C1754}" type="presParOf" srcId="{C32CD54A-D221-4CE6-9989-F62D654EAF9D}" destId="{AD0B1B6C-0A66-456B-B42D-F525F2561770}" srcOrd="8" destOrd="0" presId="urn:microsoft.com/office/officeart/2005/8/layout/radial6"/>
    <dgm:cxn modelId="{1928ABB2-2D25-46FB-B647-679165489BBD}" type="presParOf" srcId="{C32CD54A-D221-4CE6-9989-F62D654EAF9D}" destId="{2F3AEEA9-E2F6-457B-A540-F2E1EBC0D4B8}" srcOrd="9" destOrd="0" presId="urn:microsoft.com/office/officeart/2005/8/layout/radial6"/>
    <dgm:cxn modelId="{AED2F422-7ED3-4922-8260-778E4DE72880}" type="presParOf" srcId="{C32CD54A-D221-4CE6-9989-F62D654EAF9D}" destId="{B4BBF9D1-E560-4C52-BC36-98833C871C91}" srcOrd="10" destOrd="0" presId="urn:microsoft.com/office/officeart/2005/8/layout/radial6"/>
    <dgm:cxn modelId="{F572280B-3B1D-4D07-8AA7-B4ACED7059B8}" type="presParOf" srcId="{C32CD54A-D221-4CE6-9989-F62D654EAF9D}" destId="{89E64740-2FBD-45DD-99EF-32241FCDEF12}" srcOrd="11" destOrd="0" presId="urn:microsoft.com/office/officeart/2005/8/layout/radial6"/>
    <dgm:cxn modelId="{F8741D21-53BC-4FFE-A456-295DE108D463}" type="presParOf" srcId="{C32CD54A-D221-4CE6-9989-F62D654EAF9D}" destId="{C863422F-7316-4B11-B21D-1A25A22737D7}" srcOrd="12" destOrd="0" presId="urn:microsoft.com/office/officeart/2005/8/layout/radial6"/>
    <dgm:cxn modelId="{0F443EE3-322C-46BE-B21A-4F599532F8DE}" type="presParOf" srcId="{C32CD54A-D221-4CE6-9989-F62D654EAF9D}" destId="{3FBE039A-9B87-47F0-9DF5-E159C112F52A}" srcOrd="13" destOrd="0" presId="urn:microsoft.com/office/officeart/2005/8/layout/radial6"/>
    <dgm:cxn modelId="{28E1B353-9454-4579-87C2-E45831465E09}" type="presParOf" srcId="{C32CD54A-D221-4CE6-9989-F62D654EAF9D}" destId="{EBBEE772-281B-436B-BAE7-DEF69FB4E97A}" srcOrd="14" destOrd="0" presId="urn:microsoft.com/office/officeart/2005/8/layout/radial6"/>
    <dgm:cxn modelId="{825EC180-FD7C-4E9A-B6FB-10E618803B90}" type="presParOf" srcId="{C32CD54A-D221-4CE6-9989-F62D654EAF9D}" destId="{5E4C3C6B-9CF4-44F1-BFA2-FA33CDF389D4}" srcOrd="15" destOrd="0" presId="urn:microsoft.com/office/officeart/2005/8/layout/radial6"/>
    <dgm:cxn modelId="{2002A5FB-1DB2-49DD-A158-22AA9FE4452D}" type="presParOf" srcId="{C32CD54A-D221-4CE6-9989-F62D654EAF9D}" destId="{271C8FD9-1666-4859-8C53-8C5501942303}" srcOrd="16" destOrd="0" presId="urn:microsoft.com/office/officeart/2005/8/layout/radial6"/>
    <dgm:cxn modelId="{3F50D7E8-8894-41EB-8578-2CA65078A015}" type="presParOf" srcId="{C32CD54A-D221-4CE6-9989-F62D654EAF9D}" destId="{579C40E1-2743-4134-9725-7DE0C77E62D9}" srcOrd="17" destOrd="0" presId="urn:microsoft.com/office/officeart/2005/8/layout/radial6"/>
    <dgm:cxn modelId="{9F3EE03E-BD18-479C-B0F0-858660A2FC98}" type="presParOf" srcId="{C32CD54A-D221-4CE6-9989-F62D654EAF9D}" destId="{E336A8B6-395F-4D11-A3CF-105C903D1F28}" srcOrd="18" destOrd="0" presId="urn:microsoft.com/office/officeart/2005/8/layout/radial6"/>
  </dgm:cxnLst>
  <dgm:bg/>
  <dgm:whole/>
</dgm:dataModel>
</file>

<file path=ppt/diagrams/data11.xml><?xml version="1.0" encoding="utf-8"?>
<dgm:dataModel xmlns:dgm="http://schemas.openxmlformats.org/drawingml/2006/diagram" xmlns:a="http://schemas.openxmlformats.org/drawingml/2006/main">
  <dgm:ptLst>
    <dgm:pt modelId="{D203E3D5-96A4-4F19-8332-BC86DD4929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4046E06-CA1F-4AB0-A5A6-1D8A8261CBB9}">
      <dgm:prSet custT="1"/>
      <dgm:spPr>
        <a:solidFill>
          <a:schemeClr val="bg1">
            <a:lumMod val="65000"/>
          </a:schemeClr>
        </a:solidFill>
        <a:scene3d>
          <a:camera prst="orthographicFront"/>
          <a:lightRig rig="threePt" dir="t"/>
        </a:scene3d>
        <a:sp3d>
          <a:bevelT w="114300" prst="artDeco"/>
        </a:sp3d>
      </dgm:spPr>
      <dgm:t>
        <a:bodyPr/>
        <a:lstStyle/>
        <a:p>
          <a:pPr algn="l" rtl="0"/>
          <a:r>
            <a:rPr lang="es-MX" sz="1400" b="0" dirty="0" smtClean="0">
              <a:solidFill>
                <a:schemeClr val="tx1"/>
              </a:solidFill>
            </a:rPr>
            <a:t>1.- Se trabaja con enfoque al JEFE; no al CIUDADANO</a:t>
          </a:r>
          <a:endParaRPr lang="es-MX" sz="1400" b="0" dirty="0">
            <a:solidFill>
              <a:schemeClr val="tx1"/>
            </a:solidFill>
          </a:endParaRPr>
        </a:p>
      </dgm:t>
    </dgm:pt>
    <dgm:pt modelId="{6F5EC312-5890-45B2-89AA-BB840E8C1A95}" type="parTrans" cxnId="{D2917912-6A6E-438B-8B68-8EAA8176F4D0}">
      <dgm:prSet/>
      <dgm:spPr/>
      <dgm:t>
        <a:bodyPr/>
        <a:lstStyle/>
        <a:p>
          <a:endParaRPr lang="es-MX"/>
        </a:p>
      </dgm:t>
    </dgm:pt>
    <dgm:pt modelId="{61466AB9-3CC2-4742-83DF-F0ED72EC8EA3}" type="sibTrans" cxnId="{D2917912-6A6E-438B-8B68-8EAA8176F4D0}">
      <dgm:prSet/>
      <dgm:spPr/>
      <dgm:t>
        <a:bodyPr/>
        <a:lstStyle/>
        <a:p>
          <a:endParaRPr lang="es-MX"/>
        </a:p>
      </dgm:t>
    </dgm:pt>
    <dgm:pt modelId="{A5E447A9-B2E2-42C4-BA7B-5BA31A6DC423}" type="pres">
      <dgm:prSet presAssocID="{D203E3D5-96A4-4F19-8332-BC86DD492958}" presName="linear" presStyleCnt="0">
        <dgm:presLayoutVars>
          <dgm:animLvl val="lvl"/>
          <dgm:resizeHandles val="exact"/>
        </dgm:presLayoutVars>
      </dgm:prSet>
      <dgm:spPr/>
      <dgm:t>
        <a:bodyPr/>
        <a:lstStyle/>
        <a:p>
          <a:endParaRPr lang="es-MX"/>
        </a:p>
      </dgm:t>
    </dgm:pt>
    <dgm:pt modelId="{1F7F746B-F827-4807-AFA5-D184A00F597F}" type="pres">
      <dgm:prSet presAssocID="{64046E06-CA1F-4AB0-A5A6-1D8A8261CBB9}" presName="parentText" presStyleLbl="node1" presStyleIdx="0" presStyleCnt="1" custLinFactNeighborX="60655" custLinFactNeighborY="-44921">
        <dgm:presLayoutVars>
          <dgm:chMax val="0"/>
          <dgm:bulletEnabled val="1"/>
        </dgm:presLayoutVars>
      </dgm:prSet>
      <dgm:spPr/>
      <dgm:t>
        <a:bodyPr/>
        <a:lstStyle/>
        <a:p>
          <a:endParaRPr lang="es-MX"/>
        </a:p>
      </dgm:t>
    </dgm:pt>
  </dgm:ptLst>
  <dgm:cxnLst>
    <dgm:cxn modelId="{D2917912-6A6E-438B-8B68-8EAA8176F4D0}" srcId="{D203E3D5-96A4-4F19-8332-BC86DD492958}" destId="{64046E06-CA1F-4AB0-A5A6-1D8A8261CBB9}" srcOrd="0" destOrd="0" parTransId="{6F5EC312-5890-45B2-89AA-BB840E8C1A95}" sibTransId="{61466AB9-3CC2-4742-83DF-F0ED72EC8EA3}"/>
    <dgm:cxn modelId="{087A340D-86CE-4ECA-8707-D8DA35CD20AE}" type="presOf" srcId="{64046E06-CA1F-4AB0-A5A6-1D8A8261CBB9}" destId="{1F7F746B-F827-4807-AFA5-D184A00F597F}" srcOrd="0" destOrd="0" presId="urn:microsoft.com/office/officeart/2005/8/layout/vList2"/>
    <dgm:cxn modelId="{33AA6B1B-E110-42B5-851A-A7AEBF82B360}" type="presOf" srcId="{D203E3D5-96A4-4F19-8332-BC86DD492958}" destId="{A5E447A9-B2E2-42C4-BA7B-5BA31A6DC423}" srcOrd="0" destOrd="0" presId="urn:microsoft.com/office/officeart/2005/8/layout/vList2"/>
    <dgm:cxn modelId="{B369E9E6-9040-4AED-A997-EBF3E9C30B05}" type="presParOf" srcId="{A5E447A9-B2E2-42C4-BA7B-5BA31A6DC423}" destId="{1F7F746B-F827-4807-AFA5-D184A00F597F}" srcOrd="0"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B2363E8C-01BA-4D84-BC56-779CA096489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6720949-E2F1-4BC0-8917-C652AD84DFB0}">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2.- Las decisiones las toma un pequeño grupo de  “notables”</a:t>
          </a:r>
          <a:endParaRPr lang="es-MX" sz="1400" b="0" dirty="0">
            <a:solidFill>
              <a:schemeClr val="tx1"/>
            </a:solidFill>
          </a:endParaRPr>
        </a:p>
      </dgm:t>
    </dgm:pt>
    <dgm:pt modelId="{C44A26B3-660F-42F2-B395-F00301F0F265}" type="parTrans" cxnId="{91B85D54-282D-46E9-AA97-E76BF2A877F1}">
      <dgm:prSet/>
      <dgm:spPr/>
      <dgm:t>
        <a:bodyPr/>
        <a:lstStyle/>
        <a:p>
          <a:endParaRPr lang="es-MX"/>
        </a:p>
      </dgm:t>
    </dgm:pt>
    <dgm:pt modelId="{DE8CE293-1B8D-4B57-81CB-093FE30B0618}" type="sibTrans" cxnId="{91B85D54-282D-46E9-AA97-E76BF2A877F1}">
      <dgm:prSet/>
      <dgm:spPr/>
      <dgm:t>
        <a:bodyPr/>
        <a:lstStyle/>
        <a:p>
          <a:endParaRPr lang="es-MX"/>
        </a:p>
      </dgm:t>
    </dgm:pt>
    <dgm:pt modelId="{4B46B50A-D226-40C2-B2B6-E8ACAC3944BD}" type="pres">
      <dgm:prSet presAssocID="{B2363E8C-01BA-4D84-BC56-779CA0964898}" presName="linear" presStyleCnt="0">
        <dgm:presLayoutVars>
          <dgm:animLvl val="lvl"/>
          <dgm:resizeHandles val="exact"/>
        </dgm:presLayoutVars>
      </dgm:prSet>
      <dgm:spPr/>
      <dgm:t>
        <a:bodyPr/>
        <a:lstStyle/>
        <a:p>
          <a:endParaRPr lang="es-MX"/>
        </a:p>
      </dgm:t>
    </dgm:pt>
    <dgm:pt modelId="{2B525193-EA8F-400B-8D29-CF7DA92499FB}" type="pres">
      <dgm:prSet presAssocID="{66720949-E2F1-4BC0-8917-C652AD84DFB0}" presName="parentText" presStyleLbl="node1" presStyleIdx="0" presStyleCnt="1" custScaleY="244471" custLinFactNeighborY="-81689">
        <dgm:presLayoutVars>
          <dgm:chMax val="0"/>
          <dgm:bulletEnabled val="1"/>
        </dgm:presLayoutVars>
      </dgm:prSet>
      <dgm:spPr/>
      <dgm:t>
        <a:bodyPr/>
        <a:lstStyle/>
        <a:p>
          <a:endParaRPr lang="es-MX"/>
        </a:p>
      </dgm:t>
    </dgm:pt>
  </dgm:ptLst>
  <dgm:cxnLst>
    <dgm:cxn modelId="{C0007371-DE94-4AE7-9EC6-1F3F280465FE}" type="presOf" srcId="{B2363E8C-01BA-4D84-BC56-779CA0964898}" destId="{4B46B50A-D226-40C2-B2B6-E8ACAC3944BD}" srcOrd="0" destOrd="0" presId="urn:microsoft.com/office/officeart/2005/8/layout/vList2"/>
    <dgm:cxn modelId="{91B85D54-282D-46E9-AA97-E76BF2A877F1}" srcId="{B2363E8C-01BA-4D84-BC56-779CA0964898}" destId="{66720949-E2F1-4BC0-8917-C652AD84DFB0}" srcOrd="0" destOrd="0" parTransId="{C44A26B3-660F-42F2-B395-F00301F0F265}" sibTransId="{DE8CE293-1B8D-4B57-81CB-093FE30B0618}"/>
    <dgm:cxn modelId="{4796CFA5-BF75-4BB6-950E-4503154488F8}" type="presOf" srcId="{66720949-E2F1-4BC0-8917-C652AD84DFB0}" destId="{2B525193-EA8F-400B-8D29-CF7DA92499FB}" srcOrd="0" destOrd="0" presId="urn:microsoft.com/office/officeart/2005/8/layout/vList2"/>
    <dgm:cxn modelId="{C89ADBBF-CF9D-474E-96D4-BA88C4C90771}" type="presParOf" srcId="{4B46B50A-D226-40C2-B2B6-E8ACAC3944BD}" destId="{2B525193-EA8F-400B-8D29-CF7DA92499FB}" srcOrd="0" destOrd="0" presId="urn:microsoft.com/office/officeart/2005/8/layout/vList2"/>
  </dgm:cxnLst>
  <dgm:bg/>
  <dgm:whole/>
</dgm:dataModel>
</file>

<file path=ppt/diagrams/data13.xml><?xml version="1.0" encoding="utf-8"?>
<dgm:dataModel xmlns:dgm="http://schemas.openxmlformats.org/drawingml/2006/diagram" xmlns:a="http://schemas.openxmlformats.org/drawingml/2006/main">
  <dgm:ptLst>
    <dgm:pt modelId="{2619E6D6-FE41-4C04-B9B7-07B2B0BE79B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DBE900E-0053-46F4-8BC3-1DA383E98F62}">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3.- La gente de la base, que hace el trabajo que aprecia el cliente, es la menos informada y la peor pagada</a:t>
          </a:r>
          <a:endParaRPr lang="es-MX" sz="1400" b="0" dirty="0">
            <a:solidFill>
              <a:schemeClr val="tx1"/>
            </a:solidFill>
          </a:endParaRPr>
        </a:p>
      </dgm:t>
    </dgm:pt>
    <dgm:pt modelId="{530D00BB-35CF-49EA-8874-FB86BFE4F14F}" type="parTrans" cxnId="{F92D5261-3E6B-46B5-B7D7-6FAA104727F5}">
      <dgm:prSet/>
      <dgm:spPr/>
      <dgm:t>
        <a:bodyPr/>
        <a:lstStyle/>
        <a:p>
          <a:endParaRPr lang="es-MX"/>
        </a:p>
      </dgm:t>
    </dgm:pt>
    <dgm:pt modelId="{5F3DA20E-7520-4B58-B4C8-4A23114E9825}" type="sibTrans" cxnId="{F92D5261-3E6B-46B5-B7D7-6FAA104727F5}">
      <dgm:prSet/>
      <dgm:spPr/>
      <dgm:t>
        <a:bodyPr/>
        <a:lstStyle/>
        <a:p>
          <a:endParaRPr lang="es-MX"/>
        </a:p>
      </dgm:t>
    </dgm:pt>
    <dgm:pt modelId="{79895F9E-2001-454C-8FF9-B5173EE13359}" type="pres">
      <dgm:prSet presAssocID="{2619E6D6-FE41-4C04-B9B7-07B2B0BE79B6}" presName="linear" presStyleCnt="0">
        <dgm:presLayoutVars>
          <dgm:animLvl val="lvl"/>
          <dgm:resizeHandles val="exact"/>
        </dgm:presLayoutVars>
      </dgm:prSet>
      <dgm:spPr/>
      <dgm:t>
        <a:bodyPr/>
        <a:lstStyle/>
        <a:p>
          <a:endParaRPr lang="es-MX"/>
        </a:p>
      </dgm:t>
    </dgm:pt>
    <dgm:pt modelId="{CD5DBE82-03FD-42CE-9A4F-757A06C52382}" type="pres">
      <dgm:prSet presAssocID="{6DBE900E-0053-46F4-8BC3-1DA383E98F62}" presName="parentText" presStyleLbl="node1" presStyleIdx="0" presStyleCnt="1" custLinFactNeighborY="-28635">
        <dgm:presLayoutVars>
          <dgm:chMax val="0"/>
          <dgm:bulletEnabled val="1"/>
        </dgm:presLayoutVars>
      </dgm:prSet>
      <dgm:spPr/>
      <dgm:t>
        <a:bodyPr/>
        <a:lstStyle/>
        <a:p>
          <a:endParaRPr lang="es-MX"/>
        </a:p>
      </dgm:t>
    </dgm:pt>
  </dgm:ptLst>
  <dgm:cxnLst>
    <dgm:cxn modelId="{F92D5261-3E6B-46B5-B7D7-6FAA104727F5}" srcId="{2619E6D6-FE41-4C04-B9B7-07B2B0BE79B6}" destId="{6DBE900E-0053-46F4-8BC3-1DA383E98F62}" srcOrd="0" destOrd="0" parTransId="{530D00BB-35CF-49EA-8874-FB86BFE4F14F}" sibTransId="{5F3DA20E-7520-4B58-B4C8-4A23114E9825}"/>
    <dgm:cxn modelId="{DE4648F2-B41D-45C4-8CDD-943A2C9DF96F}" type="presOf" srcId="{6DBE900E-0053-46F4-8BC3-1DA383E98F62}" destId="{CD5DBE82-03FD-42CE-9A4F-757A06C52382}" srcOrd="0" destOrd="0" presId="urn:microsoft.com/office/officeart/2005/8/layout/vList2"/>
    <dgm:cxn modelId="{19D2980A-4FD0-4C27-BACD-BC48761A1D3B}" type="presOf" srcId="{2619E6D6-FE41-4C04-B9B7-07B2B0BE79B6}" destId="{79895F9E-2001-454C-8FF9-B5173EE13359}" srcOrd="0" destOrd="0" presId="urn:microsoft.com/office/officeart/2005/8/layout/vList2"/>
    <dgm:cxn modelId="{D380AB15-8DB8-4854-B48D-BCC5A8179AE4}" type="presParOf" srcId="{79895F9E-2001-454C-8FF9-B5173EE13359}" destId="{CD5DBE82-03FD-42CE-9A4F-757A06C52382}" srcOrd="0" destOrd="0" presId="urn:microsoft.com/office/officeart/2005/8/layout/vList2"/>
  </dgm:cxnLst>
  <dgm:bg/>
  <dgm:whole/>
</dgm:dataModel>
</file>

<file path=ppt/diagrams/data14.xml><?xml version="1.0" encoding="utf-8"?>
<dgm:dataModel xmlns:dgm="http://schemas.openxmlformats.org/drawingml/2006/diagram" xmlns:a="http://schemas.openxmlformats.org/drawingml/2006/main">
  <dgm:ptLst>
    <dgm:pt modelId="{A5D69D98-62A3-43BC-8605-602D4A4B1BA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CEBB989-CACA-403C-AE2C-56BEAB1C7E66}">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4.-  La organización es torpe y lenta para dar respuesta a las demandas del ciudadano moderno</a:t>
          </a:r>
          <a:endParaRPr lang="es-MX" sz="1400" b="0" dirty="0">
            <a:solidFill>
              <a:schemeClr val="tx1"/>
            </a:solidFill>
          </a:endParaRPr>
        </a:p>
      </dgm:t>
    </dgm:pt>
    <dgm:pt modelId="{875E1EB1-ED47-4892-90A0-3CAA79CC4638}" type="parTrans" cxnId="{B6F0BE11-21C3-43AC-9BC9-8A6CB8837753}">
      <dgm:prSet/>
      <dgm:spPr/>
      <dgm:t>
        <a:bodyPr/>
        <a:lstStyle/>
        <a:p>
          <a:endParaRPr lang="es-MX"/>
        </a:p>
      </dgm:t>
    </dgm:pt>
    <dgm:pt modelId="{C06C74B0-2E9C-40D7-9D5C-46A036E0AE51}" type="sibTrans" cxnId="{B6F0BE11-21C3-43AC-9BC9-8A6CB8837753}">
      <dgm:prSet/>
      <dgm:spPr/>
      <dgm:t>
        <a:bodyPr/>
        <a:lstStyle/>
        <a:p>
          <a:endParaRPr lang="es-MX"/>
        </a:p>
      </dgm:t>
    </dgm:pt>
    <dgm:pt modelId="{CFCB6441-A05E-4355-B701-95CE1E6A7B8D}" type="pres">
      <dgm:prSet presAssocID="{A5D69D98-62A3-43BC-8605-602D4A4B1BA5}" presName="linear" presStyleCnt="0">
        <dgm:presLayoutVars>
          <dgm:animLvl val="lvl"/>
          <dgm:resizeHandles val="exact"/>
        </dgm:presLayoutVars>
      </dgm:prSet>
      <dgm:spPr/>
      <dgm:t>
        <a:bodyPr/>
        <a:lstStyle/>
        <a:p>
          <a:endParaRPr lang="es-MX"/>
        </a:p>
      </dgm:t>
    </dgm:pt>
    <dgm:pt modelId="{DC4A4AD2-6E1C-4DD0-91AA-838ABDD60EBB}" type="pres">
      <dgm:prSet presAssocID="{8CEBB989-CACA-403C-AE2C-56BEAB1C7E66}" presName="parentText" presStyleLbl="node1" presStyleIdx="0" presStyleCnt="1" custScaleY="251662" custLinFactY="159746" custLinFactNeighborY="200000">
        <dgm:presLayoutVars>
          <dgm:chMax val="0"/>
          <dgm:bulletEnabled val="1"/>
        </dgm:presLayoutVars>
      </dgm:prSet>
      <dgm:spPr/>
      <dgm:t>
        <a:bodyPr/>
        <a:lstStyle/>
        <a:p>
          <a:endParaRPr lang="es-MX"/>
        </a:p>
      </dgm:t>
    </dgm:pt>
  </dgm:ptLst>
  <dgm:cxnLst>
    <dgm:cxn modelId="{5B1CFB85-97B7-4B80-87D4-481018730AF5}" type="presOf" srcId="{8CEBB989-CACA-403C-AE2C-56BEAB1C7E66}" destId="{DC4A4AD2-6E1C-4DD0-91AA-838ABDD60EBB}" srcOrd="0" destOrd="0" presId="urn:microsoft.com/office/officeart/2005/8/layout/vList2"/>
    <dgm:cxn modelId="{3D9600D8-4CF4-4983-9419-077C66BDFB09}" type="presOf" srcId="{A5D69D98-62A3-43BC-8605-602D4A4B1BA5}" destId="{CFCB6441-A05E-4355-B701-95CE1E6A7B8D}" srcOrd="0" destOrd="0" presId="urn:microsoft.com/office/officeart/2005/8/layout/vList2"/>
    <dgm:cxn modelId="{B6F0BE11-21C3-43AC-9BC9-8A6CB8837753}" srcId="{A5D69D98-62A3-43BC-8605-602D4A4B1BA5}" destId="{8CEBB989-CACA-403C-AE2C-56BEAB1C7E66}" srcOrd="0" destOrd="0" parTransId="{875E1EB1-ED47-4892-90A0-3CAA79CC4638}" sibTransId="{C06C74B0-2E9C-40D7-9D5C-46A036E0AE51}"/>
    <dgm:cxn modelId="{66DEDE02-9DBA-4528-8BA5-0857FB576EB5}" type="presParOf" srcId="{CFCB6441-A05E-4355-B701-95CE1E6A7B8D}" destId="{DC4A4AD2-6E1C-4DD0-91AA-838ABDD60EBB}" srcOrd="0" destOrd="0" presId="urn:microsoft.com/office/officeart/2005/8/layout/vList2"/>
  </dgm:cxnLst>
  <dgm:bg/>
  <dgm:whole/>
</dgm:dataModel>
</file>

<file path=ppt/diagrams/data15.xml><?xml version="1.0" encoding="utf-8"?>
<dgm:dataModel xmlns:dgm="http://schemas.openxmlformats.org/drawingml/2006/diagram" xmlns:a="http://schemas.openxmlformats.org/drawingml/2006/main">
  <dgm:ptLst>
    <dgm:pt modelId="{1A9FB111-D627-4074-B654-B383177BAA1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B8807D3-AE49-4CE4-AC3C-4F861E5AC1AC}">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5.- Se realiza un trabajo fragmentado; nadie se hace responsable del proceso completo; </a:t>
          </a:r>
          <a:r>
            <a:rPr lang="es-ES_tradnl" sz="1400" b="0" dirty="0" smtClean="0">
              <a:solidFill>
                <a:schemeClr val="tx1"/>
              </a:solidFill>
            </a:rPr>
            <a:t>La organización está dividida por áreas o departamentos </a:t>
          </a:r>
          <a:endParaRPr lang="es-MX" sz="1400" b="0" dirty="0">
            <a:solidFill>
              <a:schemeClr val="tx1"/>
            </a:solidFill>
          </a:endParaRPr>
        </a:p>
      </dgm:t>
    </dgm:pt>
    <dgm:pt modelId="{D90C943F-E213-4E7A-A58E-E276895D860F}" type="parTrans" cxnId="{1BF6A88E-EB27-4B4F-98ED-C8F3F9934866}">
      <dgm:prSet/>
      <dgm:spPr/>
      <dgm:t>
        <a:bodyPr/>
        <a:lstStyle/>
        <a:p>
          <a:endParaRPr lang="es-MX"/>
        </a:p>
      </dgm:t>
    </dgm:pt>
    <dgm:pt modelId="{899C317C-8CDA-4A7A-8E5E-684721F61ADC}" type="sibTrans" cxnId="{1BF6A88E-EB27-4B4F-98ED-C8F3F9934866}">
      <dgm:prSet/>
      <dgm:spPr/>
      <dgm:t>
        <a:bodyPr/>
        <a:lstStyle/>
        <a:p>
          <a:endParaRPr lang="es-MX"/>
        </a:p>
      </dgm:t>
    </dgm:pt>
    <dgm:pt modelId="{C9296626-8E3F-4FDF-B767-752A5CFA0781}" type="pres">
      <dgm:prSet presAssocID="{1A9FB111-D627-4074-B654-B383177BAA17}" presName="linear" presStyleCnt="0">
        <dgm:presLayoutVars>
          <dgm:animLvl val="lvl"/>
          <dgm:resizeHandles val="exact"/>
        </dgm:presLayoutVars>
      </dgm:prSet>
      <dgm:spPr/>
      <dgm:t>
        <a:bodyPr/>
        <a:lstStyle/>
        <a:p>
          <a:endParaRPr lang="es-MX"/>
        </a:p>
      </dgm:t>
    </dgm:pt>
    <dgm:pt modelId="{FBFFA3D1-F0DA-4D83-8A53-9028552328C6}" type="pres">
      <dgm:prSet presAssocID="{7B8807D3-AE49-4CE4-AC3C-4F861E5AC1AC}" presName="parentText" presStyleLbl="node1" presStyleIdx="0" presStyleCnt="1" custScaleY="335853" custLinFactY="100000" custLinFactNeighborY="101513">
        <dgm:presLayoutVars>
          <dgm:chMax val="0"/>
          <dgm:bulletEnabled val="1"/>
        </dgm:presLayoutVars>
      </dgm:prSet>
      <dgm:spPr/>
      <dgm:t>
        <a:bodyPr/>
        <a:lstStyle/>
        <a:p>
          <a:endParaRPr lang="es-MX"/>
        </a:p>
      </dgm:t>
    </dgm:pt>
  </dgm:ptLst>
  <dgm:cxnLst>
    <dgm:cxn modelId="{1BF6A88E-EB27-4B4F-98ED-C8F3F9934866}" srcId="{1A9FB111-D627-4074-B654-B383177BAA17}" destId="{7B8807D3-AE49-4CE4-AC3C-4F861E5AC1AC}" srcOrd="0" destOrd="0" parTransId="{D90C943F-E213-4E7A-A58E-E276895D860F}" sibTransId="{899C317C-8CDA-4A7A-8E5E-684721F61ADC}"/>
    <dgm:cxn modelId="{6CE5EA16-AD5E-477A-A2AA-E50F09BC9BBA}" type="presOf" srcId="{7B8807D3-AE49-4CE4-AC3C-4F861E5AC1AC}" destId="{FBFFA3D1-F0DA-4D83-8A53-9028552328C6}" srcOrd="0" destOrd="0" presId="urn:microsoft.com/office/officeart/2005/8/layout/vList2"/>
    <dgm:cxn modelId="{43638714-2D05-48DE-A692-D0FEBFB8115D}" type="presOf" srcId="{1A9FB111-D627-4074-B654-B383177BAA17}" destId="{C9296626-8E3F-4FDF-B767-752A5CFA0781}" srcOrd="0" destOrd="0" presId="urn:microsoft.com/office/officeart/2005/8/layout/vList2"/>
    <dgm:cxn modelId="{96452A05-8DF2-4409-943F-7AC444F4778D}" type="presParOf" srcId="{C9296626-8E3F-4FDF-B767-752A5CFA0781}" destId="{FBFFA3D1-F0DA-4D83-8A53-9028552328C6}" srcOrd="0" destOrd="0" presId="urn:microsoft.com/office/officeart/2005/8/layout/vList2"/>
  </dgm:cxnLst>
  <dgm:bg/>
  <dgm:whole/>
</dgm:dataModel>
</file>

<file path=ppt/diagrams/data16.xml><?xml version="1.0" encoding="utf-8"?>
<dgm:dataModel xmlns:dgm="http://schemas.openxmlformats.org/drawingml/2006/diagram" xmlns:a="http://schemas.openxmlformats.org/drawingml/2006/main">
  <dgm:ptLst>
    <dgm:pt modelId="{B4DC1360-8B07-4C94-8D83-98CAB2F48AB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025EA8C-A579-4EAC-9AC3-28B98A895C6B}">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6.- El trabajador solo utiliza la tercera parte de sus potencias</a:t>
          </a:r>
          <a:endParaRPr lang="es-MX" sz="1400" b="0" dirty="0">
            <a:solidFill>
              <a:schemeClr val="tx1"/>
            </a:solidFill>
          </a:endParaRPr>
        </a:p>
      </dgm:t>
    </dgm:pt>
    <dgm:pt modelId="{63968205-7476-4A2A-B2E3-8A84AA94DD40}" type="parTrans" cxnId="{1FD1BA3A-9C5D-44FD-83BA-ABAA256ADAD8}">
      <dgm:prSet/>
      <dgm:spPr/>
      <dgm:t>
        <a:bodyPr/>
        <a:lstStyle/>
        <a:p>
          <a:endParaRPr lang="es-MX"/>
        </a:p>
      </dgm:t>
    </dgm:pt>
    <dgm:pt modelId="{2A930838-0F03-4A0B-A4FB-3FDF93C1D9E7}" type="sibTrans" cxnId="{1FD1BA3A-9C5D-44FD-83BA-ABAA256ADAD8}">
      <dgm:prSet/>
      <dgm:spPr/>
      <dgm:t>
        <a:bodyPr/>
        <a:lstStyle/>
        <a:p>
          <a:endParaRPr lang="es-MX"/>
        </a:p>
      </dgm:t>
    </dgm:pt>
    <dgm:pt modelId="{3AF81ED0-0B70-4CE5-9355-7B5CF382D0CE}" type="pres">
      <dgm:prSet presAssocID="{B4DC1360-8B07-4C94-8D83-98CAB2F48AB4}" presName="linear" presStyleCnt="0">
        <dgm:presLayoutVars>
          <dgm:animLvl val="lvl"/>
          <dgm:resizeHandles val="exact"/>
        </dgm:presLayoutVars>
      </dgm:prSet>
      <dgm:spPr/>
      <dgm:t>
        <a:bodyPr/>
        <a:lstStyle/>
        <a:p>
          <a:endParaRPr lang="es-MX"/>
        </a:p>
      </dgm:t>
    </dgm:pt>
    <dgm:pt modelId="{7B8A52CC-CB65-4B59-8FE1-008C84AF1DDD}" type="pres">
      <dgm:prSet presAssocID="{6025EA8C-A579-4EAC-9AC3-28B98A895C6B}" presName="parentText" presStyleLbl="node1" presStyleIdx="0" presStyleCnt="1" custScaleY="244471" custLinFactY="-100000" custLinFactNeighborX="6557" custLinFactNeighborY="-191208">
        <dgm:presLayoutVars>
          <dgm:chMax val="0"/>
          <dgm:bulletEnabled val="1"/>
        </dgm:presLayoutVars>
      </dgm:prSet>
      <dgm:spPr/>
      <dgm:t>
        <a:bodyPr/>
        <a:lstStyle/>
        <a:p>
          <a:endParaRPr lang="es-MX"/>
        </a:p>
      </dgm:t>
    </dgm:pt>
  </dgm:ptLst>
  <dgm:cxnLst>
    <dgm:cxn modelId="{3A9A4B4C-2F73-48B8-A8D7-4B6E41FD7C25}" type="presOf" srcId="{6025EA8C-A579-4EAC-9AC3-28B98A895C6B}" destId="{7B8A52CC-CB65-4B59-8FE1-008C84AF1DDD}" srcOrd="0" destOrd="0" presId="urn:microsoft.com/office/officeart/2005/8/layout/vList2"/>
    <dgm:cxn modelId="{589E4C87-88FC-4EA5-8608-9F962EDB3F9F}" type="presOf" srcId="{B4DC1360-8B07-4C94-8D83-98CAB2F48AB4}" destId="{3AF81ED0-0B70-4CE5-9355-7B5CF382D0CE}" srcOrd="0" destOrd="0" presId="urn:microsoft.com/office/officeart/2005/8/layout/vList2"/>
    <dgm:cxn modelId="{1FD1BA3A-9C5D-44FD-83BA-ABAA256ADAD8}" srcId="{B4DC1360-8B07-4C94-8D83-98CAB2F48AB4}" destId="{6025EA8C-A579-4EAC-9AC3-28B98A895C6B}" srcOrd="0" destOrd="0" parTransId="{63968205-7476-4A2A-B2E3-8A84AA94DD40}" sibTransId="{2A930838-0F03-4A0B-A4FB-3FDF93C1D9E7}"/>
    <dgm:cxn modelId="{DB4B7CF5-1732-4840-825C-08609BD66CC4}" type="presParOf" srcId="{3AF81ED0-0B70-4CE5-9355-7B5CF382D0CE}" destId="{7B8A52CC-CB65-4B59-8FE1-008C84AF1DDD}" srcOrd="0" destOrd="0" presId="urn:microsoft.com/office/officeart/2005/8/layout/vList2"/>
  </dgm:cxnLst>
  <dgm:bg/>
  <dgm:whole/>
</dgm:dataModel>
</file>

<file path=ppt/diagrams/data17.xml><?xml version="1.0" encoding="utf-8"?>
<dgm:dataModel xmlns:dgm="http://schemas.openxmlformats.org/drawingml/2006/diagram" xmlns:a="http://schemas.openxmlformats.org/drawingml/2006/main">
  <dgm:ptLst>
    <dgm:pt modelId="{4DD18045-2EF7-4139-A471-26B5D8A9721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DEF4288-062D-4BCC-A49A-1504BAD5C60E}">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7.- La información no se comparte; es un instrumento de poder</a:t>
          </a:r>
          <a:endParaRPr lang="es-MX" sz="1400" b="0" dirty="0">
            <a:solidFill>
              <a:schemeClr val="tx1"/>
            </a:solidFill>
          </a:endParaRPr>
        </a:p>
      </dgm:t>
    </dgm:pt>
    <dgm:pt modelId="{EB5674A5-CCA0-41C2-8A0F-C0B21E7335AA}" type="parTrans" cxnId="{57569586-797C-4A78-AD1C-964D9838B8B3}">
      <dgm:prSet/>
      <dgm:spPr/>
      <dgm:t>
        <a:bodyPr/>
        <a:lstStyle/>
        <a:p>
          <a:endParaRPr lang="es-MX"/>
        </a:p>
      </dgm:t>
    </dgm:pt>
    <dgm:pt modelId="{7107C7FB-1FA9-43CC-A178-1725FC7A9579}" type="sibTrans" cxnId="{57569586-797C-4A78-AD1C-964D9838B8B3}">
      <dgm:prSet/>
      <dgm:spPr/>
      <dgm:t>
        <a:bodyPr/>
        <a:lstStyle/>
        <a:p>
          <a:endParaRPr lang="es-MX"/>
        </a:p>
      </dgm:t>
    </dgm:pt>
    <dgm:pt modelId="{4A37318D-022E-4D45-BD6F-DE2583D520DD}" type="pres">
      <dgm:prSet presAssocID="{4DD18045-2EF7-4139-A471-26B5D8A9721E}" presName="linear" presStyleCnt="0">
        <dgm:presLayoutVars>
          <dgm:animLvl val="lvl"/>
          <dgm:resizeHandles val="exact"/>
        </dgm:presLayoutVars>
      </dgm:prSet>
      <dgm:spPr/>
      <dgm:t>
        <a:bodyPr/>
        <a:lstStyle/>
        <a:p>
          <a:endParaRPr lang="es-MX"/>
        </a:p>
      </dgm:t>
    </dgm:pt>
    <dgm:pt modelId="{CE3444B0-5209-4868-899C-041232859FD0}" type="pres">
      <dgm:prSet presAssocID="{9DEF4288-062D-4BCC-A49A-1504BAD5C60E}" presName="parentText" presStyleLbl="node1" presStyleIdx="0" presStyleCnt="1" custScaleY="244471" custLinFactNeighborY="-39547">
        <dgm:presLayoutVars>
          <dgm:chMax val="0"/>
          <dgm:bulletEnabled val="1"/>
        </dgm:presLayoutVars>
      </dgm:prSet>
      <dgm:spPr/>
      <dgm:t>
        <a:bodyPr/>
        <a:lstStyle/>
        <a:p>
          <a:endParaRPr lang="es-MX"/>
        </a:p>
      </dgm:t>
    </dgm:pt>
  </dgm:ptLst>
  <dgm:cxnLst>
    <dgm:cxn modelId="{57569586-797C-4A78-AD1C-964D9838B8B3}" srcId="{4DD18045-2EF7-4139-A471-26B5D8A9721E}" destId="{9DEF4288-062D-4BCC-A49A-1504BAD5C60E}" srcOrd="0" destOrd="0" parTransId="{EB5674A5-CCA0-41C2-8A0F-C0B21E7335AA}" sibTransId="{7107C7FB-1FA9-43CC-A178-1725FC7A9579}"/>
    <dgm:cxn modelId="{EF7F126D-E9C5-47F1-B9AA-CFACB4EE2D46}" type="presOf" srcId="{4DD18045-2EF7-4139-A471-26B5D8A9721E}" destId="{4A37318D-022E-4D45-BD6F-DE2583D520DD}" srcOrd="0" destOrd="0" presId="urn:microsoft.com/office/officeart/2005/8/layout/vList2"/>
    <dgm:cxn modelId="{5AAB48CF-04DF-4D55-A683-3BDAE67E8449}" type="presOf" srcId="{9DEF4288-062D-4BCC-A49A-1504BAD5C60E}" destId="{CE3444B0-5209-4868-899C-041232859FD0}" srcOrd="0" destOrd="0" presId="urn:microsoft.com/office/officeart/2005/8/layout/vList2"/>
    <dgm:cxn modelId="{A7BE9266-5679-4F50-B80E-FB35610215EF}" type="presParOf" srcId="{4A37318D-022E-4D45-BD6F-DE2583D520DD}" destId="{CE3444B0-5209-4868-899C-041232859FD0}" srcOrd="0" destOrd="0" presId="urn:microsoft.com/office/officeart/2005/8/layout/vList2"/>
  </dgm:cxnLst>
  <dgm:bg/>
  <dgm:whole/>
</dgm:dataModel>
</file>

<file path=ppt/diagrams/data18.xml><?xml version="1.0" encoding="utf-8"?>
<dgm:dataModel xmlns:dgm="http://schemas.openxmlformats.org/drawingml/2006/diagram" xmlns:a="http://schemas.openxmlformats.org/drawingml/2006/main">
  <dgm:ptLst>
    <dgm:pt modelId="{E8417515-60A5-4474-86A9-1B526D074D1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0261E08-C701-4CE5-9A1B-EADF1C2B2B2C}">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8.- </a:t>
          </a:r>
          <a:r>
            <a:rPr lang="es-ES_tradnl" sz="1400" b="0" dirty="0" smtClean="0">
              <a:solidFill>
                <a:schemeClr val="tx1"/>
              </a:solidFill>
            </a:rPr>
            <a:t>Las reglas y políticas son rígidas e inflexibles</a:t>
          </a:r>
          <a:endParaRPr lang="es-MX" sz="1400" b="0" dirty="0">
            <a:solidFill>
              <a:schemeClr val="tx1"/>
            </a:solidFill>
          </a:endParaRPr>
        </a:p>
      </dgm:t>
    </dgm:pt>
    <dgm:pt modelId="{ECF7BF60-6114-4555-AA53-16146B373F92}" type="parTrans" cxnId="{0AF9B290-978E-4549-89DA-AA077891C9E1}">
      <dgm:prSet/>
      <dgm:spPr/>
      <dgm:t>
        <a:bodyPr/>
        <a:lstStyle/>
        <a:p>
          <a:endParaRPr lang="es-MX"/>
        </a:p>
      </dgm:t>
    </dgm:pt>
    <dgm:pt modelId="{437800DD-BF3B-4011-A0C9-EE9DF8CDF0BC}" type="sibTrans" cxnId="{0AF9B290-978E-4549-89DA-AA077891C9E1}">
      <dgm:prSet/>
      <dgm:spPr/>
      <dgm:t>
        <a:bodyPr/>
        <a:lstStyle/>
        <a:p>
          <a:endParaRPr lang="es-MX"/>
        </a:p>
      </dgm:t>
    </dgm:pt>
    <dgm:pt modelId="{6B6C63EC-1A46-449D-80BC-72E1088BF84B}" type="pres">
      <dgm:prSet presAssocID="{E8417515-60A5-4474-86A9-1B526D074D14}" presName="linear" presStyleCnt="0">
        <dgm:presLayoutVars>
          <dgm:animLvl val="lvl"/>
          <dgm:resizeHandles val="exact"/>
        </dgm:presLayoutVars>
      </dgm:prSet>
      <dgm:spPr/>
      <dgm:t>
        <a:bodyPr/>
        <a:lstStyle/>
        <a:p>
          <a:endParaRPr lang="es-MX"/>
        </a:p>
      </dgm:t>
    </dgm:pt>
    <dgm:pt modelId="{9821FF06-FEBF-46EC-9628-0F230BB31A63}" type="pres">
      <dgm:prSet presAssocID="{30261E08-C701-4CE5-9A1B-EADF1C2B2B2C}" presName="parentText" presStyleLbl="node1" presStyleIdx="0" presStyleCnt="1" custScaleY="110612" custLinFactNeighborY="-60053">
        <dgm:presLayoutVars>
          <dgm:chMax val="0"/>
          <dgm:bulletEnabled val="1"/>
        </dgm:presLayoutVars>
      </dgm:prSet>
      <dgm:spPr/>
      <dgm:t>
        <a:bodyPr/>
        <a:lstStyle/>
        <a:p>
          <a:endParaRPr lang="es-MX"/>
        </a:p>
      </dgm:t>
    </dgm:pt>
  </dgm:ptLst>
  <dgm:cxnLst>
    <dgm:cxn modelId="{559A4225-41B6-4CBD-A988-745C418161CA}" type="presOf" srcId="{30261E08-C701-4CE5-9A1B-EADF1C2B2B2C}" destId="{9821FF06-FEBF-46EC-9628-0F230BB31A63}" srcOrd="0" destOrd="0" presId="urn:microsoft.com/office/officeart/2005/8/layout/vList2"/>
    <dgm:cxn modelId="{F1ED228A-B852-4F25-99FC-02F2AEE0921A}" type="presOf" srcId="{E8417515-60A5-4474-86A9-1B526D074D14}" destId="{6B6C63EC-1A46-449D-80BC-72E1088BF84B}" srcOrd="0" destOrd="0" presId="urn:microsoft.com/office/officeart/2005/8/layout/vList2"/>
    <dgm:cxn modelId="{0AF9B290-978E-4549-89DA-AA077891C9E1}" srcId="{E8417515-60A5-4474-86A9-1B526D074D14}" destId="{30261E08-C701-4CE5-9A1B-EADF1C2B2B2C}" srcOrd="0" destOrd="0" parTransId="{ECF7BF60-6114-4555-AA53-16146B373F92}" sibTransId="{437800DD-BF3B-4011-A0C9-EE9DF8CDF0BC}"/>
    <dgm:cxn modelId="{EC63D0C5-FCCF-4174-81FB-94D35DCFC6C7}" type="presParOf" srcId="{6B6C63EC-1A46-449D-80BC-72E1088BF84B}" destId="{9821FF06-FEBF-46EC-9628-0F230BB31A63}" srcOrd="0" destOrd="0" presId="urn:microsoft.com/office/officeart/2005/8/layout/vList2"/>
  </dgm:cxnLst>
  <dgm:bg/>
  <dgm:whole/>
</dgm:dataModel>
</file>

<file path=ppt/diagrams/data19.xml><?xml version="1.0" encoding="utf-8"?>
<dgm:dataModel xmlns:dgm="http://schemas.openxmlformats.org/drawingml/2006/diagram" xmlns:a="http://schemas.openxmlformats.org/drawingml/2006/main">
  <dgm:ptLst>
    <dgm:pt modelId="{D203E3D5-96A4-4F19-8332-BC86DD4929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4046E06-CA1F-4AB0-A5A6-1D8A8261CBB9}">
      <dgm:prSet custT="1"/>
      <dgm:spPr>
        <a:solidFill>
          <a:schemeClr val="bg1">
            <a:lumMod val="65000"/>
          </a:schemeClr>
        </a:solidFill>
        <a:scene3d>
          <a:camera prst="orthographicFront"/>
          <a:lightRig rig="threePt" dir="t"/>
        </a:scene3d>
        <a:sp3d>
          <a:bevelT w="114300" prst="artDeco"/>
        </a:sp3d>
      </dgm:spPr>
      <dgm:t>
        <a:bodyPr/>
        <a:lstStyle/>
        <a:p>
          <a:pPr rtl="0"/>
          <a:r>
            <a:rPr lang="es-MX" sz="1400" b="0" dirty="0" smtClean="0">
              <a:solidFill>
                <a:schemeClr val="tx1"/>
              </a:solidFill>
            </a:rPr>
            <a:t>1.- Se trabaja con enfoque al JEFE; no al CIUDADANO</a:t>
          </a:r>
          <a:endParaRPr lang="es-MX" sz="1400" b="0" dirty="0">
            <a:solidFill>
              <a:schemeClr val="tx1"/>
            </a:solidFill>
          </a:endParaRPr>
        </a:p>
      </dgm:t>
    </dgm:pt>
    <dgm:pt modelId="{6F5EC312-5890-45B2-89AA-BB840E8C1A95}" type="parTrans" cxnId="{D2917912-6A6E-438B-8B68-8EAA8176F4D0}">
      <dgm:prSet/>
      <dgm:spPr/>
      <dgm:t>
        <a:bodyPr/>
        <a:lstStyle/>
        <a:p>
          <a:endParaRPr lang="es-MX"/>
        </a:p>
      </dgm:t>
    </dgm:pt>
    <dgm:pt modelId="{61466AB9-3CC2-4742-83DF-F0ED72EC8EA3}" type="sibTrans" cxnId="{D2917912-6A6E-438B-8B68-8EAA8176F4D0}">
      <dgm:prSet/>
      <dgm:spPr/>
      <dgm:t>
        <a:bodyPr/>
        <a:lstStyle/>
        <a:p>
          <a:endParaRPr lang="es-MX"/>
        </a:p>
      </dgm:t>
    </dgm:pt>
    <dgm:pt modelId="{A5E447A9-B2E2-42C4-BA7B-5BA31A6DC423}" type="pres">
      <dgm:prSet presAssocID="{D203E3D5-96A4-4F19-8332-BC86DD492958}" presName="linear" presStyleCnt="0">
        <dgm:presLayoutVars>
          <dgm:animLvl val="lvl"/>
          <dgm:resizeHandles val="exact"/>
        </dgm:presLayoutVars>
      </dgm:prSet>
      <dgm:spPr/>
      <dgm:t>
        <a:bodyPr/>
        <a:lstStyle/>
        <a:p>
          <a:endParaRPr lang="es-MX"/>
        </a:p>
      </dgm:t>
    </dgm:pt>
    <dgm:pt modelId="{1F7F746B-F827-4807-AFA5-D184A00F597F}" type="pres">
      <dgm:prSet presAssocID="{64046E06-CA1F-4AB0-A5A6-1D8A8261CBB9}" presName="parentText" presStyleLbl="node1" presStyleIdx="0" presStyleCnt="1" custLinFactNeighborY="-44922">
        <dgm:presLayoutVars>
          <dgm:chMax val="0"/>
          <dgm:bulletEnabled val="1"/>
        </dgm:presLayoutVars>
      </dgm:prSet>
      <dgm:spPr/>
      <dgm:t>
        <a:bodyPr/>
        <a:lstStyle/>
        <a:p>
          <a:endParaRPr lang="es-MX"/>
        </a:p>
      </dgm:t>
    </dgm:pt>
  </dgm:ptLst>
  <dgm:cxnLst>
    <dgm:cxn modelId="{D2917912-6A6E-438B-8B68-8EAA8176F4D0}" srcId="{D203E3D5-96A4-4F19-8332-BC86DD492958}" destId="{64046E06-CA1F-4AB0-A5A6-1D8A8261CBB9}" srcOrd="0" destOrd="0" parTransId="{6F5EC312-5890-45B2-89AA-BB840E8C1A95}" sibTransId="{61466AB9-3CC2-4742-83DF-F0ED72EC8EA3}"/>
    <dgm:cxn modelId="{400FC2E1-78A3-4CBD-AEB8-6DFEAACEAA07}" type="presOf" srcId="{D203E3D5-96A4-4F19-8332-BC86DD492958}" destId="{A5E447A9-B2E2-42C4-BA7B-5BA31A6DC423}" srcOrd="0" destOrd="0" presId="urn:microsoft.com/office/officeart/2005/8/layout/vList2"/>
    <dgm:cxn modelId="{56CF10B6-E6FB-4764-9B79-F4E7BE04ED8A}" type="presOf" srcId="{64046E06-CA1F-4AB0-A5A6-1D8A8261CBB9}" destId="{1F7F746B-F827-4807-AFA5-D184A00F597F}" srcOrd="0" destOrd="0" presId="urn:microsoft.com/office/officeart/2005/8/layout/vList2"/>
    <dgm:cxn modelId="{F549D000-F006-44C4-807F-E98F3630E0B0}" type="presParOf" srcId="{A5E447A9-B2E2-42C4-BA7B-5BA31A6DC423}" destId="{1F7F746B-F827-4807-AFA5-D184A00F597F}" srcOrd="0"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D14BAAF5-49B6-4EE3-AEB4-415986C06000}" type="doc">
      <dgm:prSet loTypeId="urn:microsoft.com/office/officeart/2005/8/layout/vList3" loCatId="list" qsTypeId="urn:microsoft.com/office/officeart/2005/8/quickstyle/3d2" qsCatId="3D" csTypeId="urn:microsoft.com/office/officeart/2005/8/colors/accent1_2" csCatId="accent1" phldr="1"/>
      <dgm:spPr/>
      <dgm:t>
        <a:bodyPr/>
        <a:lstStyle/>
        <a:p>
          <a:endParaRPr lang="es-MX"/>
        </a:p>
      </dgm:t>
    </dgm:pt>
    <dgm:pt modelId="{581FB802-82A6-4731-8894-6BFC2F3EBE5E}">
      <dgm:prSet custT="1"/>
      <dgm:spPr>
        <a:solidFill>
          <a:schemeClr val="bg1">
            <a:lumMod val="65000"/>
          </a:schemeClr>
        </a:solidFill>
      </dgm:spPr>
      <dgm:t>
        <a:bodyPr/>
        <a:lstStyle/>
        <a:p>
          <a:pPr algn="just" rtl="0"/>
          <a:r>
            <a:rPr lang="es-MX" sz="2400" dirty="0" smtClean="0">
              <a:solidFill>
                <a:schemeClr val="tx1"/>
              </a:solidFill>
            </a:rPr>
            <a:t>La capacidad de una organización para cumplir con sus funciones institucionales depende de su eficacia operacional, y esta es función directa de las características de los recursos humanos y tecnologías utilizadas en sus operaciones regulares de trabajo.</a:t>
          </a:r>
        </a:p>
      </dgm:t>
    </dgm:pt>
    <dgm:pt modelId="{484C4939-AA88-43D3-9D75-AF660D887276}" type="parTrans" cxnId="{F0846FF5-C673-41A0-AF5F-07DBBB206816}">
      <dgm:prSet/>
      <dgm:spPr/>
      <dgm:t>
        <a:bodyPr/>
        <a:lstStyle/>
        <a:p>
          <a:endParaRPr lang="es-MX"/>
        </a:p>
      </dgm:t>
    </dgm:pt>
    <dgm:pt modelId="{06A04E30-34F8-400A-8E49-90DAB8A090F9}" type="sibTrans" cxnId="{F0846FF5-C673-41A0-AF5F-07DBBB206816}">
      <dgm:prSet/>
      <dgm:spPr/>
      <dgm:t>
        <a:bodyPr/>
        <a:lstStyle/>
        <a:p>
          <a:endParaRPr lang="es-MX"/>
        </a:p>
      </dgm:t>
    </dgm:pt>
    <dgm:pt modelId="{CFA88E65-DAC3-48F5-A2F5-1D244279E089}" type="pres">
      <dgm:prSet presAssocID="{D14BAAF5-49B6-4EE3-AEB4-415986C06000}" presName="linearFlow" presStyleCnt="0">
        <dgm:presLayoutVars>
          <dgm:dir/>
          <dgm:resizeHandles val="exact"/>
        </dgm:presLayoutVars>
      </dgm:prSet>
      <dgm:spPr/>
      <dgm:t>
        <a:bodyPr/>
        <a:lstStyle/>
        <a:p>
          <a:endParaRPr lang="es-MX"/>
        </a:p>
      </dgm:t>
    </dgm:pt>
    <dgm:pt modelId="{16FB95A0-7E9A-4595-B748-874A2D3A8E0F}" type="pres">
      <dgm:prSet presAssocID="{581FB802-82A6-4731-8894-6BFC2F3EBE5E}" presName="composite" presStyleCnt="0"/>
      <dgm:spPr/>
      <dgm:t>
        <a:bodyPr/>
        <a:lstStyle/>
        <a:p>
          <a:endParaRPr lang="es-MX"/>
        </a:p>
      </dgm:t>
    </dgm:pt>
    <dgm:pt modelId="{FDF58F38-EEC8-4A9E-9FA8-E6BB1CD7BBDD}" type="pres">
      <dgm:prSet presAssocID="{581FB802-82A6-4731-8894-6BFC2F3EBE5E}" presName="imgShp" presStyleLbl="fgImgPlace1" presStyleIdx="0" presStyleCnt="1" custScaleX="107978" custScaleY="105040" custLinFactNeighborX="-2834" custLinFactNeighborY="-17982"/>
      <dgm:spPr>
        <a:blipFill rotWithShape="0">
          <a:blip xmlns:r="http://schemas.openxmlformats.org/officeDocument/2006/relationships" r:embed="rId1"/>
          <a:stretch>
            <a:fillRect/>
          </a:stretch>
        </a:blipFill>
      </dgm:spPr>
      <dgm:t>
        <a:bodyPr/>
        <a:lstStyle/>
        <a:p>
          <a:endParaRPr lang="es-MX"/>
        </a:p>
      </dgm:t>
    </dgm:pt>
    <dgm:pt modelId="{BD6F8301-885B-4579-90E8-C61453C387F1}" type="pres">
      <dgm:prSet presAssocID="{581FB802-82A6-4731-8894-6BFC2F3EBE5E}" presName="txShp" presStyleLbl="node1" presStyleIdx="0" presStyleCnt="1" custScaleX="116928" custScaleY="119995" custLinFactNeighborX="-2701" custLinFactNeighborY="-19005">
        <dgm:presLayoutVars>
          <dgm:bulletEnabled val="1"/>
        </dgm:presLayoutVars>
      </dgm:prSet>
      <dgm:spPr/>
      <dgm:t>
        <a:bodyPr/>
        <a:lstStyle/>
        <a:p>
          <a:endParaRPr lang="es-MX"/>
        </a:p>
      </dgm:t>
    </dgm:pt>
  </dgm:ptLst>
  <dgm:cxnLst>
    <dgm:cxn modelId="{8B8C1A65-BF19-4949-8CCC-CCEC68F11864}" type="presOf" srcId="{581FB802-82A6-4731-8894-6BFC2F3EBE5E}" destId="{BD6F8301-885B-4579-90E8-C61453C387F1}" srcOrd="0" destOrd="0" presId="urn:microsoft.com/office/officeart/2005/8/layout/vList3"/>
    <dgm:cxn modelId="{F0846FF5-C673-41A0-AF5F-07DBBB206816}" srcId="{D14BAAF5-49B6-4EE3-AEB4-415986C06000}" destId="{581FB802-82A6-4731-8894-6BFC2F3EBE5E}" srcOrd="0" destOrd="0" parTransId="{484C4939-AA88-43D3-9D75-AF660D887276}" sibTransId="{06A04E30-34F8-400A-8E49-90DAB8A090F9}"/>
    <dgm:cxn modelId="{AF8B1170-5B34-459C-91EF-F47157D94D6B}" type="presOf" srcId="{D14BAAF5-49B6-4EE3-AEB4-415986C06000}" destId="{CFA88E65-DAC3-48F5-A2F5-1D244279E089}" srcOrd="0" destOrd="0" presId="urn:microsoft.com/office/officeart/2005/8/layout/vList3"/>
    <dgm:cxn modelId="{C04568C8-86EC-4218-9D14-41EDF1583E77}" type="presParOf" srcId="{CFA88E65-DAC3-48F5-A2F5-1D244279E089}" destId="{16FB95A0-7E9A-4595-B748-874A2D3A8E0F}" srcOrd="0" destOrd="0" presId="urn:microsoft.com/office/officeart/2005/8/layout/vList3"/>
    <dgm:cxn modelId="{6420B871-4F6B-4DD2-BB1D-D5F499D9738C}" type="presParOf" srcId="{16FB95A0-7E9A-4595-B748-874A2D3A8E0F}" destId="{FDF58F38-EEC8-4A9E-9FA8-E6BB1CD7BBDD}" srcOrd="0" destOrd="0" presId="urn:microsoft.com/office/officeart/2005/8/layout/vList3"/>
    <dgm:cxn modelId="{0F7CF489-A192-4E1B-94BA-AC87DEBC759C}" type="presParOf" srcId="{16FB95A0-7E9A-4595-B748-874A2D3A8E0F}" destId="{BD6F8301-885B-4579-90E8-C61453C387F1}" srcOrd="1" destOrd="0" presId="urn:microsoft.com/office/officeart/2005/8/layout/vList3"/>
  </dgm:cxnLst>
  <dgm:bg/>
  <dgm:whole/>
</dgm:dataModel>
</file>

<file path=ppt/diagrams/data20.xml><?xml version="1.0" encoding="utf-8"?>
<dgm:dataModel xmlns:dgm="http://schemas.openxmlformats.org/drawingml/2006/diagram" xmlns:a="http://schemas.openxmlformats.org/drawingml/2006/main">
  <dgm:ptLst>
    <dgm:pt modelId="{B2363E8C-01BA-4D84-BC56-779CA096489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6720949-E2F1-4BC0-8917-C652AD84DFB0}">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2.- Las decisiones las toma un pequeño grupo de  “notables”</a:t>
          </a:r>
          <a:endParaRPr lang="es-MX" sz="1400" b="0" dirty="0">
            <a:solidFill>
              <a:schemeClr val="tx1"/>
            </a:solidFill>
          </a:endParaRPr>
        </a:p>
      </dgm:t>
    </dgm:pt>
    <dgm:pt modelId="{C44A26B3-660F-42F2-B395-F00301F0F265}" type="parTrans" cxnId="{91B85D54-282D-46E9-AA97-E76BF2A877F1}">
      <dgm:prSet/>
      <dgm:spPr/>
      <dgm:t>
        <a:bodyPr/>
        <a:lstStyle/>
        <a:p>
          <a:endParaRPr lang="es-MX"/>
        </a:p>
      </dgm:t>
    </dgm:pt>
    <dgm:pt modelId="{DE8CE293-1B8D-4B57-81CB-093FE30B0618}" type="sibTrans" cxnId="{91B85D54-282D-46E9-AA97-E76BF2A877F1}">
      <dgm:prSet/>
      <dgm:spPr/>
      <dgm:t>
        <a:bodyPr/>
        <a:lstStyle/>
        <a:p>
          <a:endParaRPr lang="es-MX"/>
        </a:p>
      </dgm:t>
    </dgm:pt>
    <dgm:pt modelId="{4B46B50A-D226-40C2-B2B6-E8ACAC3944BD}" type="pres">
      <dgm:prSet presAssocID="{B2363E8C-01BA-4D84-BC56-779CA0964898}" presName="linear" presStyleCnt="0">
        <dgm:presLayoutVars>
          <dgm:animLvl val="lvl"/>
          <dgm:resizeHandles val="exact"/>
        </dgm:presLayoutVars>
      </dgm:prSet>
      <dgm:spPr/>
      <dgm:t>
        <a:bodyPr/>
        <a:lstStyle/>
        <a:p>
          <a:endParaRPr lang="es-MX"/>
        </a:p>
      </dgm:t>
    </dgm:pt>
    <dgm:pt modelId="{2B525193-EA8F-400B-8D29-CF7DA92499FB}" type="pres">
      <dgm:prSet presAssocID="{66720949-E2F1-4BC0-8917-C652AD84DFB0}" presName="parentText" presStyleLbl="node1" presStyleIdx="0" presStyleCnt="1" custScaleY="244471" custLinFactNeighborY="-81689">
        <dgm:presLayoutVars>
          <dgm:chMax val="0"/>
          <dgm:bulletEnabled val="1"/>
        </dgm:presLayoutVars>
      </dgm:prSet>
      <dgm:spPr/>
      <dgm:t>
        <a:bodyPr/>
        <a:lstStyle/>
        <a:p>
          <a:endParaRPr lang="es-MX"/>
        </a:p>
      </dgm:t>
    </dgm:pt>
  </dgm:ptLst>
  <dgm:cxnLst>
    <dgm:cxn modelId="{91B85D54-282D-46E9-AA97-E76BF2A877F1}" srcId="{B2363E8C-01BA-4D84-BC56-779CA0964898}" destId="{66720949-E2F1-4BC0-8917-C652AD84DFB0}" srcOrd="0" destOrd="0" parTransId="{C44A26B3-660F-42F2-B395-F00301F0F265}" sibTransId="{DE8CE293-1B8D-4B57-81CB-093FE30B0618}"/>
    <dgm:cxn modelId="{537DD111-2792-4758-958B-4875519E2347}" type="presOf" srcId="{66720949-E2F1-4BC0-8917-C652AD84DFB0}" destId="{2B525193-EA8F-400B-8D29-CF7DA92499FB}" srcOrd="0" destOrd="0" presId="urn:microsoft.com/office/officeart/2005/8/layout/vList2"/>
    <dgm:cxn modelId="{A0502D09-FAB9-45D3-B35B-057EFA8E879A}" type="presOf" srcId="{B2363E8C-01BA-4D84-BC56-779CA0964898}" destId="{4B46B50A-D226-40C2-B2B6-E8ACAC3944BD}" srcOrd="0" destOrd="0" presId="urn:microsoft.com/office/officeart/2005/8/layout/vList2"/>
    <dgm:cxn modelId="{4CA7C674-F8FA-4BE3-91A0-EACF7305A3C9}" type="presParOf" srcId="{4B46B50A-D226-40C2-B2B6-E8ACAC3944BD}" destId="{2B525193-EA8F-400B-8D29-CF7DA92499FB}" srcOrd="0" destOrd="0" presId="urn:microsoft.com/office/officeart/2005/8/layout/vList2"/>
  </dgm:cxnLst>
  <dgm:bg/>
  <dgm:whole/>
</dgm:dataModel>
</file>

<file path=ppt/diagrams/data21.xml><?xml version="1.0" encoding="utf-8"?>
<dgm:dataModel xmlns:dgm="http://schemas.openxmlformats.org/drawingml/2006/diagram" xmlns:a="http://schemas.openxmlformats.org/drawingml/2006/main">
  <dgm:ptLst>
    <dgm:pt modelId="{2619E6D6-FE41-4C04-B9B7-07B2B0BE79B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DBE900E-0053-46F4-8BC3-1DA383E98F62}">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3.- La gente de la base, que hace el trabajo que aprecia el cliente, es la menos informada y la peor pagada</a:t>
          </a:r>
          <a:endParaRPr lang="es-MX" sz="1400" b="0" dirty="0">
            <a:solidFill>
              <a:schemeClr val="tx1"/>
            </a:solidFill>
          </a:endParaRPr>
        </a:p>
      </dgm:t>
    </dgm:pt>
    <dgm:pt modelId="{530D00BB-35CF-49EA-8874-FB86BFE4F14F}" type="parTrans" cxnId="{F92D5261-3E6B-46B5-B7D7-6FAA104727F5}">
      <dgm:prSet/>
      <dgm:spPr/>
      <dgm:t>
        <a:bodyPr/>
        <a:lstStyle/>
        <a:p>
          <a:endParaRPr lang="es-MX"/>
        </a:p>
      </dgm:t>
    </dgm:pt>
    <dgm:pt modelId="{5F3DA20E-7520-4B58-B4C8-4A23114E9825}" type="sibTrans" cxnId="{F92D5261-3E6B-46B5-B7D7-6FAA104727F5}">
      <dgm:prSet/>
      <dgm:spPr/>
      <dgm:t>
        <a:bodyPr/>
        <a:lstStyle/>
        <a:p>
          <a:endParaRPr lang="es-MX"/>
        </a:p>
      </dgm:t>
    </dgm:pt>
    <dgm:pt modelId="{79895F9E-2001-454C-8FF9-B5173EE13359}" type="pres">
      <dgm:prSet presAssocID="{2619E6D6-FE41-4C04-B9B7-07B2B0BE79B6}" presName="linear" presStyleCnt="0">
        <dgm:presLayoutVars>
          <dgm:animLvl val="lvl"/>
          <dgm:resizeHandles val="exact"/>
        </dgm:presLayoutVars>
      </dgm:prSet>
      <dgm:spPr/>
      <dgm:t>
        <a:bodyPr/>
        <a:lstStyle/>
        <a:p>
          <a:endParaRPr lang="es-MX"/>
        </a:p>
      </dgm:t>
    </dgm:pt>
    <dgm:pt modelId="{CD5DBE82-03FD-42CE-9A4F-757A06C52382}" type="pres">
      <dgm:prSet presAssocID="{6DBE900E-0053-46F4-8BC3-1DA383E98F62}" presName="parentText" presStyleLbl="node1" presStyleIdx="0" presStyleCnt="1" custLinFactNeighborY="-28635">
        <dgm:presLayoutVars>
          <dgm:chMax val="0"/>
          <dgm:bulletEnabled val="1"/>
        </dgm:presLayoutVars>
      </dgm:prSet>
      <dgm:spPr/>
      <dgm:t>
        <a:bodyPr/>
        <a:lstStyle/>
        <a:p>
          <a:endParaRPr lang="es-MX"/>
        </a:p>
      </dgm:t>
    </dgm:pt>
  </dgm:ptLst>
  <dgm:cxnLst>
    <dgm:cxn modelId="{F92D5261-3E6B-46B5-B7D7-6FAA104727F5}" srcId="{2619E6D6-FE41-4C04-B9B7-07B2B0BE79B6}" destId="{6DBE900E-0053-46F4-8BC3-1DA383E98F62}" srcOrd="0" destOrd="0" parTransId="{530D00BB-35CF-49EA-8874-FB86BFE4F14F}" sibTransId="{5F3DA20E-7520-4B58-B4C8-4A23114E9825}"/>
    <dgm:cxn modelId="{EDD7FD09-0B94-4143-8D56-9CC205610497}" type="presOf" srcId="{2619E6D6-FE41-4C04-B9B7-07B2B0BE79B6}" destId="{79895F9E-2001-454C-8FF9-B5173EE13359}" srcOrd="0" destOrd="0" presId="urn:microsoft.com/office/officeart/2005/8/layout/vList2"/>
    <dgm:cxn modelId="{7D5342BE-4DDA-4DC3-9F19-CFCF22EB0952}" type="presOf" srcId="{6DBE900E-0053-46F4-8BC3-1DA383E98F62}" destId="{CD5DBE82-03FD-42CE-9A4F-757A06C52382}" srcOrd="0" destOrd="0" presId="urn:microsoft.com/office/officeart/2005/8/layout/vList2"/>
    <dgm:cxn modelId="{60E501D2-4BC9-4C46-85EC-4257EA62BAFE}" type="presParOf" srcId="{79895F9E-2001-454C-8FF9-B5173EE13359}" destId="{CD5DBE82-03FD-42CE-9A4F-757A06C52382}" srcOrd="0" destOrd="0" presId="urn:microsoft.com/office/officeart/2005/8/layout/vList2"/>
  </dgm:cxnLst>
  <dgm:bg/>
  <dgm:whole/>
</dgm:dataModel>
</file>

<file path=ppt/diagrams/data22.xml><?xml version="1.0" encoding="utf-8"?>
<dgm:dataModel xmlns:dgm="http://schemas.openxmlformats.org/drawingml/2006/diagram" xmlns:a="http://schemas.openxmlformats.org/drawingml/2006/main">
  <dgm:ptLst>
    <dgm:pt modelId="{A5D69D98-62A3-43BC-8605-602D4A4B1BA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CEBB989-CACA-403C-AE2C-56BEAB1C7E66}">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4.-  La organización es torpe y lenta para dar respuesta a las demandas del ciudadano moderno</a:t>
          </a:r>
          <a:endParaRPr lang="es-MX" sz="1400" b="0" dirty="0">
            <a:solidFill>
              <a:schemeClr val="tx1"/>
            </a:solidFill>
          </a:endParaRPr>
        </a:p>
      </dgm:t>
    </dgm:pt>
    <dgm:pt modelId="{875E1EB1-ED47-4892-90A0-3CAA79CC4638}" type="parTrans" cxnId="{B6F0BE11-21C3-43AC-9BC9-8A6CB8837753}">
      <dgm:prSet/>
      <dgm:spPr/>
      <dgm:t>
        <a:bodyPr/>
        <a:lstStyle/>
        <a:p>
          <a:endParaRPr lang="es-MX"/>
        </a:p>
      </dgm:t>
    </dgm:pt>
    <dgm:pt modelId="{C06C74B0-2E9C-40D7-9D5C-46A036E0AE51}" type="sibTrans" cxnId="{B6F0BE11-21C3-43AC-9BC9-8A6CB8837753}">
      <dgm:prSet/>
      <dgm:spPr/>
      <dgm:t>
        <a:bodyPr/>
        <a:lstStyle/>
        <a:p>
          <a:endParaRPr lang="es-MX"/>
        </a:p>
      </dgm:t>
    </dgm:pt>
    <dgm:pt modelId="{CFCB6441-A05E-4355-B701-95CE1E6A7B8D}" type="pres">
      <dgm:prSet presAssocID="{A5D69D98-62A3-43BC-8605-602D4A4B1BA5}" presName="linear" presStyleCnt="0">
        <dgm:presLayoutVars>
          <dgm:animLvl val="lvl"/>
          <dgm:resizeHandles val="exact"/>
        </dgm:presLayoutVars>
      </dgm:prSet>
      <dgm:spPr/>
      <dgm:t>
        <a:bodyPr/>
        <a:lstStyle/>
        <a:p>
          <a:endParaRPr lang="es-MX"/>
        </a:p>
      </dgm:t>
    </dgm:pt>
    <dgm:pt modelId="{DC4A4AD2-6E1C-4DD0-91AA-838ABDD60EBB}" type="pres">
      <dgm:prSet presAssocID="{8CEBB989-CACA-403C-AE2C-56BEAB1C7E66}" presName="parentText" presStyleLbl="node1" presStyleIdx="0" presStyleCnt="1" custScaleY="251662" custLinFactNeighborY="-72097">
        <dgm:presLayoutVars>
          <dgm:chMax val="0"/>
          <dgm:bulletEnabled val="1"/>
        </dgm:presLayoutVars>
      </dgm:prSet>
      <dgm:spPr/>
      <dgm:t>
        <a:bodyPr/>
        <a:lstStyle/>
        <a:p>
          <a:endParaRPr lang="es-MX"/>
        </a:p>
      </dgm:t>
    </dgm:pt>
  </dgm:ptLst>
  <dgm:cxnLst>
    <dgm:cxn modelId="{41397E0A-3A36-4BA5-8557-1A63A61BD2DD}" type="presOf" srcId="{8CEBB989-CACA-403C-AE2C-56BEAB1C7E66}" destId="{DC4A4AD2-6E1C-4DD0-91AA-838ABDD60EBB}" srcOrd="0" destOrd="0" presId="urn:microsoft.com/office/officeart/2005/8/layout/vList2"/>
    <dgm:cxn modelId="{A1B604C5-2928-449B-A497-B58A6A49C74E}" type="presOf" srcId="{A5D69D98-62A3-43BC-8605-602D4A4B1BA5}" destId="{CFCB6441-A05E-4355-B701-95CE1E6A7B8D}" srcOrd="0" destOrd="0" presId="urn:microsoft.com/office/officeart/2005/8/layout/vList2"/>
    <dgm:cxn modelId="{B6F0BE11-21C3-43AC-9BC9-8A6CB8837753}" srcId="{A5D69D98-62A3-43BC-8605-602D4A4B1BA5}" destId="{8CEBB989-CACA-403C-AE2C-56BEAB1C7E66}" srcOrd="0" destOrd="0" parTransId="{875E1EB1-ED47-4892-90A0-3CAA79CC4638}" sibTransId="{C06C74B0-2E9C-40D7-9D5C-46A036E0AE51}"/>
    <dgm:cxn modelId="{D5F2734A-82CD-475C-A61C-2AA9160266ED}" type="presParOf" srcId="{CFCB6441-A05E-4355-B701-95CE1E6A7B8D}" destId="{DC4A4AD2-6E1C-4DD0-91AA-838ABDD60EBB}" srcOrd="0" destOrd="0" presId="urn:microsoft.com/office/officeart/2005/8/layout/vList2"/>
  </dgm:cxnLst>
  <dgm:bg/>
  <dgm:whole/>
</dgm:dataModel>
</file>

<file path=ppt/diagrams/data23.xml><?xml version="1.0" encoding="utf-8"?>
<dgm:dataModel xmlns:dgm="http://schemas.openxmlformats.org/drawingml/2006/diagram" xmlns:a="http://schemas.openxmlformats.org/drawingml/2006/main">
  <dgm:ptLst>
    <dgm:pt modelId="{1A9FB111-D627-4074-B654-B383177BAA1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B8807D3-AE49-4CE4-AC3C-4F861E5AC1AC}">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5.- Se realiza un trabajo fragmentado; nadie se hace responsable del proceso completo; </a:t>
          </a:r>
          <a:r>
            <a:rPr lang="es-ES_tradnl" sz="1400" b="0" dirty="0" smtClean="0">
              <a:solidFill>
                <a:schemeClr val="tx1"/>
              </a:solidFill>
            </a:rPr>
            <a:t>La organización está dividida por áreas o departamentos </a:t>
          </a:r>
          <a:endParaRPr lang="es-MX" sz="1400" b="0" dirty="0">
            <a:solidFill>
              <a:schemeClr val="tx1"/>
            </a:solidFill>
          </a:endParaRPr>
        </a:p>
      </dgm:t>
    </dgm:pt>
    <dgm:pt modelId="{D90C943F-E213-4E7A-A58E-E276895D860F}" type="parTrans" cxnId="{1BF6A88E-EB27-4B4F-98ED-C8F3F9934866}">
      <dgm:prSet/>
      <dgm:spPr/>
      <dgm:t>
        <a:bodyPr/>
        <a:lstStyle/>
        <a:p>
          <a:endParaRPr lang="es-MX"/>
        </a:p>
      </dgm:t>
    </dgm:pt>
    <dgm:pt modelId="{899C317C-8CDA-4A7A-8E5E-684721F61ADC}" type="sibTrans" cxnId="{1BF6A88E-EB27-4B4F-98ED-C8F3F9934866}">
      <dgm:prSet/>
      <dgm:spPr/>
      <dgm:t>
        <a:bodyPr/>
        <a:lstStyle/>
        <a:p>
          <a:endParaRPr lang="es-MX"/>
        </a:p>
      </dgm:t>
    </dgm:pt>
    <dgm:pt modelId="{C9296626-8E3F-4FDF-B767-752A5CFA0781}" type="pres">
      <dgm:prSet presAssocID="{1A9FB111-D627-4074-B654-B383177BAA17}" presName="linear" presStyleCnt="0">
        <dgm:presLayoutVars>
          <dgm:animLvl val="lvl"/>
          <dgm:resizeHandles val="exact"/>
        </dgm:presLayoutVars>
      </dgm:prSet>
      <dgm:spPr/>
      <dgm:t>
        <a:bodyPr/>
        <a:lstStyle/>
        <a:p>
          <a:endParaRPr lang="es-MX"/>
        </a:p>
      </dgm:t>
    </dgm:pt>
    <dgm:pt modelId="{FBFFA3D1-F0DA-4D83-8A53-9028552328C6}" type="pres">
      <dgm:prSet presAssocID="{7B8807D3-AE49-4CE4-AC3C-4F861E5AC1AC}" presName="parentText" presStyleLbl="node1" presStyleIdx="0" presStyleCnt="1" custScaleY="335853" custLinFactY="-19687" custLinFactNeighborX="-1640" custLinFactNeighborY="-100000">
        <dgm:presLayoutVars>
          <dgm:chMax val="0"/>
          <dgm:bulletEnabled val="1"/>
        </dgm:presLayoutVars>
      </dgm:prSet>
      <dgm:spPr/>
      <dgm:t>
        <a:bodyPr/>
        <a:lstStyle/>
        <a:p>
          <a:endParaRPr lang="es-MX"/>
        </a:p>
      </dgm:t>
    </dgm:pt>
  </dgm:ptLst>
  <dgm:cxnLst>
    <dgm:cxn modelId="{1BF6A88E-EB27-4B4F-98ED-C8F3F9934866}" srcId="{1A9FB111-D627-4074-B654-B383177BAA17}" destId="{7B8807D3-AE49-4CE4-AC3C-4F861E5AC1AC}" srcOrd="0" destOrd="0" parTransId="{D90C943F-E213-4E7A-A58E-E276895D860F}" sibTransId="{899C317C-8CDA-4A7A-8E5E-684721F61ADC}"/>
    <dgm:cxn modelId="{7BAA1EFE-DD05-4688-BA06-F4D03103E739}" type="presOf" srcId="{1A9FB111-D627-4074-B654-B383177BAA17}" destId="{C9296626-8E3F-4FDF-B767-752A5CFA0781}" srcOrd="0" destOrd="0" presId="urn:microsoft.com/office/officeart/2005/8/layout/vList2"/>
    <dgm:cxn modelId="{EDA21624-0C5D-47AA-B3DE-0956A59FBB34}" type="presOf" srcId="{7B8807D3-AE49-4CE4-AC3C-4F861E5AC1AC}" destId="{FBFFA3D1-F0DA-4D83-8A53-9028552328C6}" srcOrd="0" destOrd="0" presId="urn:microsoft.com/office/officeart/2005/8/layout/vList2"/>
    <dgm:cxn modelId="{B154CE36-CBF6-472F-AFDD-AAB883A51396}" type="presParOf" srcId="{C9296626-8E3F-4FDF-B767-752A5CFA0781}" destId="{FBFFA3D1-F0DA-4D83-8A53-9028552328C6}" srcOrd="0" destOrd="0" presId="urn:microsoft.com/office/officeart/2005/8/layout/vList2"/>
  </dgm:cxnLst>
  <dgm:bg/>
  <dgm:whole/>
</dgm:dataModel>
</file>

<file path=ppt/diagrams/data24.xml><?xml version="1.0" encoding="utf-8"?>
<dgm:dataModel xmlns:dgm="http://schemas.openxmlformats.org/drawingml/2006/diagram" xmlns:a="http://schemas.openxmlformats.org/drawingml/2006/main">
  <dgm:ptLst>
    <dgm:pt modelId="{B4DC1360-8B07-4C94-8D83-98CAB2F48AB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025EA8C-A579-4EAC-9AC3-28B98A895C6B}">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6.- El trabajador solo utiliza la tercera parte de sus potencias</a:t>
          </a:r>
          <a:endParaRPr lang="es-MX" sz="1400" b="0" dirty="0">
            <a:solidFill>
              <a:schemeClr val="tx1"/>
            </a:solidFill>
          </a:endParaRPr>
        </a:p>
      </dgm:t>
    </dgm:pt>
    <dgm:pt modelId="{63968205-7476-4A2A-B2E3-8A84AA94DD40}" type="parTrans" cxnId="{1FD1BA3A-9C5D-44FD-83BA-ABAA256ADAD8}">
      <dgm:prSet/>
      <dgm:spPr/>
      <dgm:t>
        <a:bodyPr/>
        <a:lstStyle/>
        <a:p>
          <a:endParaRPr lang="es-MX"/>
        </a:p>
      </dgm:t>
    </dgm:pt>
    <dgm:pt modelId="{2A930838-0F03-4A0B-A4FB-3FDF93C1D9E7}" type="sibTrans" cxnId="{1FD1BA3A-9C5D-44FD-83BA-ABAA256ADAD8}">
      <dgm:prSet/>
      <dgm:spPr/>
      <dgm:t>
        <a:bodyPr/>
        <a:lstStyle/>
        <a:p>
          <a:endParaRPr lang="es-MX"/>
        </a:p>
      </dgm:t>
    </dgm:pt>
    <dgm:pt modelId="{3AF81ED0-0B70-4CE5-9355-7B5CF382D0CE}" type="pres">
      <dgm:prSet presAssocID="{B4DC1360-8B07-4C94-8D83-98CAB2F48AB4}" presName="linear" presStyleCnt="0">
        <dgm:presLayoutVars>
          <dgm:animLvl val="lvl"/>
          <dgm:resizeHandles val="exact"/>
        </dgm:presLayoutVars>
      </dgm:prSet>
      <dgm:spPr/>
      <dgm:t>
        <a:bodyPr/>
        <a:lstStyle/>
        <a:p>
          <a:endParaRPr lang="es-MX"/>
        </a:p>
      </dgm:t>
    </dgm:pt>
    <dgm:pt modelId="{7B8A52CC-CB65-4B59-8FE1-008C84AF1DDD}" type="pres">
      <dgm:prSet presAssocID="{6025EA8C-A579-4EAC-9AC3-28B98A895C6B}" presName="parentText" presStyleLbl="node1" presStyleIdx="0" presStyleCnt="1" custScaleY="244471">
        <dgm:presLayoutVars>
          <dgm:chMax val="0"/>
          <dgm:bulletEnabled val="1"/>
        </dgm:presLayoutVars>
      </dgm:prSet>
      <dgm:spPr/>
      <dgm:t>
        <a:bodyPr/>
        <a:lstStyle/>
        <a:p>
          <a:endParaRPr lang="es-MX"/>
        </a:p>
      </dgm:t>
    </dgm:pt>
  </dgm:ptLst>
  <dgm:cxnLst>
    <dgm:cxn modelId="{77D5717E-E37D-494F-982A-57F08A91A69A}" type="presOf" srcId="{B4DC1360-8B07-4C94-8D83-98CAB2F48AB4}" destId="{3AF81ED0-0B70-4CE5-9355-7B5CF382D0CE}" srcOrd="0" destOrd="0" presId="urn:microsoft.com/office/officeart/2005/8/layout/vList2"/>
    <dgm:cxn modelId="{499F20DC-369C-4199-AEC2-A5C4BDF8A8CA}" type="presOf" srcId="{6025EA8C-A579-4EAC-9AC3-28B98A895C6B}" destId="{7B8A52CC-CB65-4B59-8FE1-008C84AF1DDD}" srcOrd="0" destOrd="0" presId="urn:microsoft.com/office/officeart/2005/8/layout/vList2"/>
    <dgm:cxn modelId="{1FD1BA3A-9C5D-44FD-83BA-ABAA256ADAD8}" srcId="{B4DC1360-8B07-4C94-8D83-98CAB2F48AB4}" destId="{6025EA8C-A579-4EAC-9AC3-28B98A895C6B}" srcOrd="0" destOrd="0" parTransId="{63968205-7476-4A2A-B2E3-8A84AA94DD40}" sibTransId="{2A930838-0F03-4A0B-A4FB-3FDF93C1D9E7}"/>
    <dgm:cxn modelId="{2B03375C-CF9F-424F-ADC2-064FBC23AB46}" type="presParOf" srcId="{3AF81ED0-0B70-4CE5-9355-7B5CF382D0CE}" destId="{7B8A52CC-CB65-4B59-8FE1-008C84AF1DDD}" srcOrd="0" destOrd="0" presId="urn:microsoft.com/office/officeart/2005/8/layout/vList2"/>
  </dgm:cxnLst>
  <dgm:bg/>
  <dgm:whole/>
</dgm:dataModel>
</file>

<file path=ppt/diagrams/data25.xml><?xml version="1.0" encoding="utf-8"?>
<dgm:dataModel xmlns:dgm="http://schemas.openxmlformats.org/drawingml/2006/diagram" xmlns:a="http://schemas.openxmlformats.org/drawingml/2006/main">
  <dgm:ptLst>
    <dgm:pt modelId="{4DD18045-2EF7-4139-A471-26B5D8A9721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DEF4288-062D-4BCC-A49A-1504BAD5C60E}">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7.- La información no se comparte; es un instrumento de poder</a:t>
          </a:r>
          <a:endParaRPr lang="es-MX" sz="1400" b="0" dirty="0">
            <a:solidFill>
              <a:schemeClr val="tx1"/>
            </a:solidFill>
          </a:endParaRPr>
        </a:p>
      </dgm:t>
    </dgm:pt>
    <dgm:pt modelId="{EB5674A5-CCA0-41C2-8A0F-C0B21E7335AA}" type="parTrans" cxnId="{57569586-797C-4A78-AD1C-964D9838B8B3}">
      <dgm:prSet/>
      <dgm:spPr/>
      <dgm:t>
        <a:bodyPr/>
        <a:lstStyle/>
        <a:p>
          <a:endParaRPr lang="es-MX"/>
        </a:p>
      </dgm:t>
    </dgm:pt>
    <dgm:pt modelId="{7107C7FB-1FA9-43CC-A178-1725FC7A9579}" type="sibTrans" cxnId="{57569586-797C-4A78-AD1C-964D9838B8B3}">
      <dgm:prSet/>
      <dgm:spPr/>
      <dgm:t>
        <a:bodyPr/>
        <a:lstStyle/>
        <a:p>
          <a:endParaRPr lang="es-MX"/>
        </a:p>
      </dgm:t>
    </dgm:pt>
    <dgm:pt modelId="{4A37318D-022E-4D45-BD6F-DE2583D520DD}" type="pres">
      <dgm:prSet presAssocID="{4DD18045-2EF7-4139-A471-26B5D8A9721E}" presName="linear" presStyleCnt="0">
        <dgm:presLayoutVars>
          <dgm:animLvl val="lvl"/>
          <dgm:resizeHandles val="exact"/>
        </dgm:presLayoutVars>
      </dgm:prSet>
      <dgm:spPr/>
      <dgm:t>
        <a:bodyPr/>
        <a:lstStyle/>
        <a:p>
          <a:endParaRPr lang="es-MX"/>
        </a:p>
      </dgm:t>
    </dgm:pt>
    <dgm:pt modelId="{CE3444B0-5209-4868-899C-041232859FD0}" type="pres">
      <dgm:prSet presAssocID="{9DEF4288-062D-4BCC-A49A-1504BAD5C60E}" presName="parentText" presStyleLbl="node1" presStyleIdx="0" presStyleCnt="1" custScaleY="244471" custLinFactY="-47402" custLinFactNeighborY="-100000">
        <dgm:presLayoutVars>
          <dgm:chMax val="0"/>
          <dgm:bulletEnabled val="1"/>
        </dgm:presLayoutVars>
      </dgm:prSet>
      <dgm:spPr/>
      <dgm:t>
        <a:bodyPr/>
        <a:lstStyle/>
        <a:p>
          <a:endParaRPr lang="es-MX"/>
        </a:p>
      </dgm:t>
    </dgm:pt>
  </dgm:ptLst>
  <dgm:cxnLst>
    <dgm:cxn modelId="{57569586-797C-4A78-AD1C-964D9838B8B3}" srcId="{4DD18045-2EF7-4139-A471-26B5D8A9721E}" destId="{9DEF4288-062D-4BCC-A49A-1504BAD5C60E}" srcOrd="0" destOrd="0" parTransId="{EB5674A5-CCA0-41C2-8A0F-C0B21E7335AA}" sibTransId="{7107C7FB-1FA9-43CC-A178-1725FC7A9579}"/>
    <dgm:cxn modelId="{DC5D513A-94B5-426C-92D7-EDFB4415E41F}" type="presOf" srcId="{9DEF4288-062D-4BCC-A49A-1504BAD5C60E}" destId="{CE3444B0-5209-4868-899C-041232859FD0}" srcOrd="0" destOrd="0" presId="urn:microsoft.com/office/officeart/2005/8/layout/vList2"/>
    <dgm:cxn modelId="{6D895703-1DF7-4E36-869E-8986479258B6}" type="presOf" srcId="{4DD18045-2EF7-4139-A471-26B5D8A9721E}" destId="{4A37318D-022E-4D45-BD6F-DE2583D520DD}" srcOrd="0" destOrd="0" presId="urn:microsoft.com/office/officeart/2005/8/layout/vList2"/>
    <dgm:cxn modelId="{9034A13E-C652-4341-B392-9AE9D64F6FC4}" type="presParOf" srcId="{4A37318D-022E-4D45-BD6F-DE2583D520DD}" destId="{CE3444B0-5209-4868-899C-041232859FD0}" srcOrd="0" destOrd="0" presId="urn:microsoft.com/office/officeart/2005/8/layout/vList2"/>
  </dgm:cxnLst>
  <dgm:bg/>
  <dgm:whole/>
</dgm:dataModel>
</file>

<file path=ppt/diagrams/data26.xml><?xml version="1.0" encoding="utf-8"?>
<dgm:dataModel xmlns:dgm="http://schemas.openxmlformats.org/drawingml/2006/diagram" xmlns:a="http://schemas.openxmlformats.org/drawingml/2006/main">
  <dgm:ptLst>
    <dgm:pt modelId="{E8417515-60A5-4474-86A9-1B526D074D1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0261E08-C701-4CE5-9A1B-EADF1C2B2B2C}">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8.- </a:t>
          </a:r>
          <a:r>
            <a:rPr lang="es-ES_tradnl" sz="1400" b="0" dirty="0" smtClean="0">
              <a:solidFill>
                <a:schemeClr val="tx1"/>
              </a:solidFill>
            </a:rPr>
            <a:t>Las reglas y políticas son rígidas e inflexibles</a:t>
          </a:r>
          <a:endParaRPr lang="es-MX" sz="1400" b="0" dirty="0">
            <a:solidFill>
              <a:schemeClr val="tx1"/>
            </a:solidFill>
          </a:endParaRPr>
        </a:p>
      </dgm:t>
    </dgm:pt>
    <dgm:pt modelId="{ECF7BF60-6114-4555-AA53-16146B373F92}" type="parTrans" cxnId="{0AF9B290-978E-4549-89DA-AA077891C9E1}">
      <dgm:prSet/>
      <dgm:spPr/>
      <dgm:t>
        <a:bodyPr/>
        <a:lstStyle/>
        <a:p>
          <a:endParaRPr lang="es-MX"/>
        </a:p>
      </dgm:t>
    </dgm:pt>
    <dgm:pt modelId="{437800DD-BF3B-4011-A0C9-EE9DF8CDF0BC}" type="sibTrans" cxnId="{0AF9B290-978E-4549-89DA-AA077891C9E1}">
      <dgm:prSet/>
      <dgm:spPr/>
      <dgm:t>
        <a:bodyPr/>
        <a:lstStyle/>
        <a:p>
          <a:endParaRPr lang="es-MX"/>
        </a:p>
      </dgm:t>
    </dgm:pt>
    <dgm:pt modelId="{6B6C63EC-1A46-449D-80BC-72E1088BF84B}" type="pres">
      <dgm:prSet presAssocID="{E8417515-60A5-4474-86A9-1B526D074D14}" presName="linear" presStyleCnt="0">
        <dgm:presLayoutVars>
          <dgm:animLvl val="lvl"/>
          <dgm:resizeHandles val="exact"/>
        </dgm:presLayoutVars>
      </dgm:prSet>
      <dgm:spPr/>
      <dgm:t>
        <a:bodyPr/>
        <a:lstStyle/>
        <a:p>
          <a:endParaRPr lang="es-MX"/>
        </a:p>
      </dgm:t>
    </dgm:pt>
    <dgm:pt modelId="{9821FF06-FEBF-46EC-9628-0F230BB31A63}" type="pres">
      <dgm:prSet presAssocID="{30261E08-C701-4CE5-9A1B-EADF1C2B2B2C}" presName="parentText" presStyleLbl="node1" presStyleIdx="0" presStyleCnt="1" custScaleY="110612" custLinFactNeighborY="-80552">
        <dgm:presLayoutVars>
          <dgm:chMax val="0"/>
          <dgm:bulletEnabled val="1"/>
        </dgm:presLayoutVars>
      </dgm:prSet>
      <dgm:spPr/>
      <dgm:t>
        <a:bodyPr/>
        <a:lstStyle/>
        <a:p>
          <a:endParaRPr lang="es-MX"/>
        </a:p>
      </dgm:t>
    </dgm:pt>
  </dgm:ptLst>
  <dgm:cxnLst>
    <dgm:cxn modelId="{4ED97827-F3EF-409E-879F-CAF381584647}" type="presOf" srcId="{30261E08-C701-4CE5-9A1B-EADF1C2B2B2C}" destId="{9821FF06-FEBF-46EC-9628-0F230BB31A63}" srcOrd="0" destOrd="0" presId="urn:microsoft.com/office/officeart/2005/8/layout/vList2"/>
    <dgm:cxn modelId="{362B43DB-1F6F-4541-B7B3-7C7EC272A3D7}" type="presOf" srcId="{E8417515-60A5-4474-86A9-1B526D074D14}" destId="{6B6C63EC-1A46-449D-80BC-72E1088BF84B}" srcOrd="0" destOrd="0" presId="urn:microsoft.com/office/officeart/2005/8/layout/vList2"/>
    <dgm:cxn modelId="{0AF9B290-978E-4549-89DA-AA077891C9E1}" srcId="{E8417515-60A5-4474-86A9-1B526D074D14}" destId="{30261E08-C701-4CE5-9A1B-EADF1C2B2B2C}" srcOrd="0" destOrd="0" parTransId="{ECF7BF60-6114-4555-AA53-16146B373F92}" sibTransId="{437800DD-BF3B-4011-A0C9-EE9DF8CDF0BC}"/>
    <dgm:cxn modelId="{D426D545-A1A5-4C03-85A5-06CD01D17122}" type="presParOf" srcId="{6B6C63EC-1A46-449D-80BC-72E1088BF84B}" destId="{9821FF06-FEBF-46EC-9628-0F230BB31A63}" srcOrd="0" destOrd="0" presId="urn:microsoft.com/office/officeart/2005/8/layout/vList2"/>
  </dgm:cxnLst>
  <dgm:bg/>
  <dgm:whole/>
</dgm:dataModel>
</file>

<file path=ppt/diagrams/data27.xml><?xml version="1.0" encoding="utf-8"?>
<dgm:dataModel xmlns:dgm="http://schemas.openxmlformats.org/drawingml/2006/diagram" xmlns:a="http://schemas.openxmlformats.org/drawingml/2006/main">
  <dgm:ptLst>
    <dgm:pt modelId="{4F5C61AC-B559-4FA4-B10F-1DAE1E4FFCC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F16A459-3D27-4BCA-A932-C911BBAB211A}">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dirty="0" smtClean="0">
              <a:solidFill>
                <a:schemeClr val="tx1"/>
              </a:solidFill>
            </a:rPr>
            <a:t>1.- Reenfocar la organización hacia el Ciudadano</a:t>
          </a:r>
          <a:endParaRPr lang="es-MX" sz="1400" dirty="0">
            <a:solidFill>
              <a:schemeClr val="tx1"/>
            </a:solidFill>
          </a:endParaRPr>
        </a:p>
      </dgm:t>
    </dgm:pt>
    <dgm:pt modelId="{BAC9D8F3-1D1D-402B-AC3B-DCBDDAFC7549}" type="parTrans" cxnId="{1D1CFA51-3FB3-4568-837B-6664CC1C4DFB}">
      <dgm:prSet/>
      <dgm:spPr/>
      <dgm:t>
        <a:bodyPr/>
        <a:lstStyle/>
        <a:p>
          <a:endParaRPr lang="es-MX"/>
        </a:p>
      </dgm:t>
    </dgm:pt>
    <dgm:pt modelId="{9E24DD54-B984-481B-A1D6-13B563C1D5C1}" type="sibTrans" cxnId="{1D1CFA51-3FB3-4568-837B-6664CC1C4DFB}">
      <dgm:prSet/>
      <dgm:spPr/>
      <dgm:t>
        <a:bodyPr/>
        <a:lstStyle/>
        <a:p>
          <a:endParaRPr lang="es-MX"/>
        </a:p>
      </dgm:t>
    </dgm:pt>
    <dgm:pt modelId="{C9501A4A-512A-4375-B403-66DEAE142527}" type="pres">
      <dgm:prSet presAssocID="{4F5C61AC-B559-4FA4-B10F-1DAE1E4FFCCB}" presName="linear" presStyleCnt="0">
        <dgm:presLayoutVars>
          <dgm:animLvl val="lvl"/>
          <dgm:resizeHandles val="exact"/>
        </dgm:presLayoutVars>
      </dgm:prSet>
      <dgm:spPr/>
      <dgm:t>
        <a:bodyPr/>
        <a:lstStyle/>
        <a:p>
          <a:endParaRPr lang="es-MX"/>
        </a:p>
      </dgm:t>
    </dgm:pt>
    <dgm:pt modelId="{70BED836-8563-4D47-86A0-1AF85CD35C56}" type="pres">
      <dgm:prSet presAssocID="{1F16A459-3D27-4BCA-A932-C911BBAB211A}" presName="parentText" presStyleLbl="node1" presStyleIdx="0" presStyleCnt="1" custScaleY="200058" custLinFactNeighborY="-28125">
        <dgm:presLayoutVars>
          <dgm:chMax val="0"/>
          <dgm:bulletEnabled val="1"/>
        </dgm:presLayoutVars>
      </dgm:prSet>
      <dgm:spPr/>
      <dgm:t>
        <a:bodyPr/>
        <a:lstStyle/>
        <a:p>
          <a:endParaRPr lang="es-MX"/>
        </a:p>
      </dgm:t>
    </dgm:pt>
  </dgm:ptLst>
  <dgm:cxnLst>
    <dgm:cxn modelId="{C0FDC974-6E7A-4EC4-8B96-F37312228E5F}" type="presOf" srcId="{1F16A459-3D27-4BCA-A932-C911BBAB211A}" destId="{70BED836-8563-4D47-86A0-1AF85CD35C56}" srcOrd="0" destOrd="0" presId="urn:microsoft.com/office/officeart/2005/8/layout/vList2"/>
    <dgm:cxn modelId="{5EFC38A1-159A-4285-A14E-2B7C43DFC027}" type="presOf" srcId="{4F5C61AC-B559-4FA4-B10F-1DAE1E4FFCCB}" destId="{C9501A4A-512A-4375-B403-66DEAE142527}" srcOrd="0" destOrd="0" presId="urn:microsoft.com/office/officeart/2005/8/layout/vList2"/>
    <dgm:cxn modelId="{1D1CFA51-3FB3-4568-837B-6664CC1C4DFB}" srcId="{4F5C61AC-B559-4FA4-B10F-1DAE1E4FFCCB}" destId="{1F16A459-3D27-4BCA-A932-C911BBAB211A}" srcOrd="0" destOrd="0" parTransId="{BAC9D8F3-1D1D-402B-AC3B-DCBDDAFC7549}" sibTransId="{9E24DD54-B984-481B-A1D6-13B563C1D5C1}"/>
    <dgm:cxn modelId="{639915EE-395A-498A-83FE-6DF7EC9A5D09}" type="presParOf" srcId="{C9501A4A-512A-4375-B403-66DEAE142527}" destId="{70BED836-8563-4D47-86A0-1AF85CD35C56}" srcOrd="0" destOrd="0" presId="urn:microsoft.com/office/officeart/2005/8/layout/vList2"/>
  </dgm:cxnLst>
  <dgm:bg/>
  <dgm:whole/>
</dgm:dataModel>
</file>

<file path=ppt/diagrams/data28.xml><?xml version="1.0" encoding="utf-8"?>
<dgm:dataModel xmlns:dgm="http://schemas.openxmlformats.org/drawingml/2006/diagram" xmlns:a="http://schemas.openxmlformats.org/drawingml/2006/main">
  <dgm:ptLst>
    <dgm:pt modelId="{5E8514C1-1099-49C4-A935-F211D5665B5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8631EAB-A029-429A-9E28-FBFA912DAAF9}">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2.- Abrir los espacios para que todos los miembros de la organización participen en las decisiones  </a:t>
          </a:r>
          <a:endParaRPr lang="es-ES_tradnl" sz="1400" b="0" dirty="0">
            <a:solidFill>
              <a:schemeClr val="tx1"/>
            </a:solidFill>
          </a:endParaRPr>
        </a:p>
      </dgm:t>
    </dgm:pt>
    <dgm:pt modelId="{8497C50C-B512-4DD5-98C1-B0882ECF5823}" type="parTrans" cxnId="{083B810A-5465-4DE5-966F-32A867EE6F6F}">
      <dgm:prSet/>
      <dgm:spPr/>
      <dgm:t>
        <a:bodyPr/>
        <a:lstStyle/>
        <a:p>
          <a:endParaRPr lang="es-MX"/>
        </a:p>
      </dgm:t>
    </dgm:pt>
    <dgm:pt modelId="{4BBD87A0-8B10-46EF-ADB2-1E91BCD2E683}" type="sibTrans" cxnId="{083B810A-5465-4DE5-966F-32A867EE6F6F}">
      <dgm:prSet/>
      <dgm:spPr/>
      <dgm:t>
        <a:bodyPr/>
        <a:lstStyle/>
        <a:p>
          <a:endParaRPr lang="es-MX"/>
        </a:p>
      </dgm:t>
    </dgm:pt>
    <dgm:pt modelId="{354857B6-9C15-4F4E-8AB6-EB54CD7D2C1B}" type="pres">
      <dgm:prSet presAssocID="{5E8514C1-1099-49C4-A935-F211D5665B50}" presName="linear" presStyleCnt="0">
        <dgm:presLayoutVars>
          <dgm:animLvl val="lvl"/>
          <dgm:resizeHandles val="exact"/>
        </dgm:presLayoutVars>
      </dgm:prSet>
      <dgm:spPr/>
      <dgm:t>
        <a:bodyPr/>
        <a:lstStyle/>
        <a:p>
          <a:endParaRPr lang="es-MX"/>
        </a:p>
      </dgm:t>
    </dgm:pt>
    <dgm:pt modelId="{4447DA1A-2DF0-4C83-B415-081ED91B4F58}" type="pres">
      <dgm:prSet presAssocID="{38631EAB-A029-429A-9E28-FBFA912DAAF9}" presName="parentText" presStyleLbl="node1" presStyleIdx="0" presStyleCnt="1" custLinFactY="-48794" custLinFactNeighborY="-100000">
        <dgm:presLayoutVars>
          <dgm:chMax val="0"/>
          <dgm:bulletEnabled val="1"/>
        </dgm:presLayoutVars>
      </dgm:prSet>
      <dgm:spPr/>
      <dgm:t>
        <a:bodyPr/>
        <a:lstStyle/>
        <a:p>
          <a:endParaRPr lang="es-MX"/>
        </a:p>
      </dgm:t>
    </dgm:pt>
  </dgm:ptLst>
  <dgm:cxnLst>
    <dgm:cxn modelId="{083B810A-5465-4DE5-966F-32A867EE6F6F}" srcId="{5E8514C1-1099-49C4-A935-F211D5665B50}" destId="{38631EAB-A029-429A-9E28-FBFA912DAAF9}" srcOrd="0" destOrd="0" parTransId="{8497C50C-B512-4DD5-98C1-B0882ECF5823}" sibTransId="{4BBD87A0-8B10-46EF-ADB2-1E91BCD2E683}"/>
    <dgm:cxn modelId="{7EA62FBD-1E1C-45FD-A0FE-27BA0147A6A9}" type="presOf" srcId="{38631EAB-A029-429A-9E28-FBFA912DAAF9}" destId="{4447DA1A-2DF0-4C83-B415-081ED91B4F58}" srcOrd="0" destOrd="0" presId="urn:microsoft.com/office/officeart/2005/8/layout/vList2"/>
    <dgm:cxn modelId="{9DB50786-CE33-450C-845F-A49C9B477AF0}" type="presOf" srcId="{5E8514C1-1099-49C4-A935-F211D5665B50}" destId="{354857B6-9C15-4F4E-8AB6-EB54CD7D2C1B}" srcOrd="0" destOrd="0" presId="urn:microsoft.com/office/officeart/2005/8/layout/vList2"/>
    <dgm:cxn modelId="{AA6D8A7A-3296-4F79-8423-39216D2F2572}" type="presParOf" srcId="{354857B6-9C15-4F4E-8AB6-EB54CD7D2C1B}" destId="{4447DA1A-2DF0-4C83-B415-081ED91B4F58}" srcOrd="0" destOrd="0" presId="urn:microsoft.com/office/officeart/2005/8/layout/vList2"/>
  </dgm:cxnLst>
  <dgm:bg/>
  <dgm:whole/>
</dgm:dataModel>
</file>

<file path=ppt/diagrams/data29.xml><?xml version="1.0" encoding="utf-8"?>
<dgm:dataModel xmlns:dgm="http://schemas.openxmlformats.org/drawingml/2006/diagram" xmlns:a="http://schemas.openxmlformats.org/drawingml/2006/main">
  <dgm:ptLst>
    <dgm:pt modelId="{F6CE0797-88FD-4635-9008-36AD73194D3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8E65B91-6A4D-4186-87B2-8D50B818BD58}">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dirty="0" smtClean="0">
              <a:solidFill>
                <a:schemeClr val="tx1"/>
              </a:solidFill>
            </a:rPr>
            <a:t>3.- Invertir tiempo y recursos en la gente </a:t>
          </a:r>
          <a:endParaRPr lang="es-ES_tradnl" sz="1400" dirty="0">
            <a:solidFill>
              <a:schemeClr val="tx1"/>
            </a:solidFill>
          </a:endParaRPr>
        </a:p>
      </dgm:t>
    </dgm:pt>
    <dgm:pt modelId="{CFCF2D53-9745-43B2-8DD4-EC8DBE49C2F5}" type="parTrans" cxnId="{8A59C66F-2815-4461-A6AC-27E7525A5070}">
      <dgm:prSet/>
      <dgm:spPr/>
      <dgm:t>
        <a:bodyPr/>
        <a:lstStyle/>
        <a:p>
          <a:endParaRPr lang="es-MX"/>
        </a:p>
      </dgm:t>
    </dgm:pt>
    <dgm:pt modelId="{BA893558-C83D-4CFD-A745-03DFF4923E88}" type="sibTrans" cxnId="{8A59C66F-2815-4461-A6AC-27E7525A5070}">
      <dgm:prSet/>
      <dgm:spPr/>
      <dgm:t>
        <a:bodyPr/>
        <a:lstStyle/>
        <a:p>
          <a:endParaRPr lang="es-MX"/>
        </a:p>
      </dgm:t>
    </dgm:pt>
    <dgm:pt modelId="{B3FA7D08-696A-437C-BC76-B6C6E4F1F495}" type="pres">
      <dgm:prSet presAssocID="{F6CE0797-88FD-4635-9008-36AD73194D3D}" presName="linear" presStyleCnt="0">
        <dgm:presLayoutVars>
          <dgm:animLvl val="lvl"/>
          <dgm:resizeHandles val="exact"/>
        </dgm:presLayoutVars>
      </dgm:prSet>
      <dgm:spPr/>
      <dgm:t>
        <a:bodyPr/>
        <a:lstStyle/>
        <a:p>
          <a:endParaRPr lang="es-MX"/>
        </a:p>
      </dgm:t>
    </dgm:pt>
    <dgm:pt modelId="{A419EEB2-C095-4F43-9E64-B1A2B72DC825}" type="pres">
      <dgm:prSet presAssocID="{38E65B91-6A4D-4186-87B2-8D50B818BD58}" presName="parentText" presStyleLbl="node1" presStyleIdx="0" presStyleCnt="1" custLinFactNeighborY="13306">
        <dgm:presLayoutVars>
          <dgm:chMax val="0"/>
          <dgm:bulletEnabled val="1"/>
        </dgm:presLayoutVars>
      </dgm:prSet>
      <dgm:spPr/>
      <dgm:t>
        <a:bodyPr/>
        <a:lstStyle/>
        <a:p>
          <a:endParaRPr lang="es-MX"/>
        </a:p>
      </dgm:t>
    </dgm:pt>
  </dgm:ptLst>
  <dgm:cxnLst>
    <dgm:cxn modelId="{8A59C66F-2815-4461-A6AC-27E7525A5070}" srcId="{F6CE0797-88FD-4635-9008-36AD73194D3D}" destId="{38E65B91-6A4D-4186-87B2-8D50B818BD58}" srcOrd="0" destOrd="0" parTransId="{CFCF2D53-9745-43B2-8DD4-EC8DBE49C2F5}" sibTransId="{BA893558-C83D-4CFD-A745-03DFF4923E88}"/>
    <dgm:cxn modelId="{A3E0ECA1-6F8E-4902-B9A0-2EBCED0B598B}" type="presOf" srcId="{38E65B91-6A4D-4186-87B2-8D50B818BD58}" destId="{A419EEB2-C095-4F43-9E64-B1A2B72DC825}" srcOrd="0" destOrd="0" presId="urn:microsoft.com/office/officeart/2005/8/layout/vList2"/>
    <dgm:cxn modelId="{A6768D3E-E6EF-4D7F-8AB2-FF5FCF71B999}" type="presOf" srcId="{F6CE0797-88FD-4635-9008-36AD73194D3D}" destId="{B3FA7D08-696A-437C-BC76-B6C6E4F1F495}" srcOrd="0" destOrd="0" presId="urn:microsoft.com/office/officeart/2005/8/layout/vList2"/>
    <dgm:cxn modelId="{C1B7AD2C-E54F-4280-8431-45D602BC043A}" type="presParOf" srcId="{B3FA7D08-696A-437C-BC76-B6C6E4F1F495}" destId="{A419EEB2-C095-4F43-9E64-B1A2B72DC825}" srcOrd="0"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FFE8B2DF-5539-4355-9136-B3EB8147057D}" type="doc">
      <dgm:prSet loTypeId="urn:microsoft.com/office/officeart/2005/8/layout/vList4" loCatId="list" qsTypeId="urn:microsoft.com/office/officeart/2005/8/quickstyle/3d3" qsCatId="3D" csTypeId="urn:microsoft.com/office/officeart/2005/8/colors/accent1_2" csCatId="accent1" phldr="1"/>
      <dgm:spPr/>
      <dgm:t>
        <a:bodyPr/>
        <a:lstStyle/>
        <a:p>
          <a:endParaRPr lang="es-MX"/>
        </a:p>
      </dgm:t>
    </dgm:pt>
    <dgm:pt modelId="{C96F6FB8-0631-42B6-B2FC-D8F26843F2B7}">
      <dgm:prSet/>
      <dgm:spPr>
        <a:solidFill>
          <a:schemeClr val="bg1">
            <a:lumMod val="65000"/>
          </a:schemeClr>
        </a:solidFill>
      </dgm:spPr>
      <dgm:t>
        <a:bodyPr/>
        <a:lstStyle/>
        <a:p>
          <a:pPr rtl="0"/>
          <a:r>
            <a:rPr lang="es-MX" dirty="0" smtClean="0">
              <a:solidFill>
                <a:schemeClr val="tx1"/>
              </a:solidFill>
            </a:rPr>
            <a:t>Es importante  hacer un deslinde conceptual entre reforma y modernización, entendiéndose por esta aquellas </a:t>
          </a:r>
          <a:r>
            <a:rPr lang="es-MX" b="1" dirty="0" smtClean="0">
              <a:solidFill>
                <a:schemeClr val="tx1"/>
              </a:solidFill>
            </a:rPr>
            <a:t>acciones que tienden a la búsqueda de la eficacia operacional de las funciones estatales </a:t>
          </a:r>
          <a:r>
            <a:rPr lang="es-MX" dirty="0" smtClean="0">
              <a:solidFill>
                <a:schemeClr val="tx1"/>
              </a:solidFill>
            </a:rPr>
            <a:t>definidas en la fase de reforma.</a:t>
          </a:r>
          <a:endParaRPr lang="es-MX" dirty="0">
            <a:solidFill>
              <a:schemeClr val="tx1"/>
            </a:solidFill>
          </a:endParaRPr>
        </a:p>
      </dgm:t>
    </dgm:pt>
    <dgm:pt modelId="{5A83EF2B-D5FB-464B-8BB5-D71263635CBB}" type="parTrans" cxnId="{1B08AAF7-1CF3-4001-AC8F-70112705084F}">
      <dgm:prSet/>
      <dgm:spPr/>
      <dgm:t>
        <a:bodyPr/>
        <a:lstStyle/>
        <a:p>
          <a:endParaRPr lang="es-MX"/>
        </a:p>
      </dgm:t>
    </dgm:pt>
    <dgm:pt modelId="{14AE0CC7-6428-4BA3-88EE-FBDCE6176205}" type="sibTrans" cxnId="{1B08AAF7-1CF3-4001-AC8F-70112705084F}">
      <dgm:prSet/>
      <dgm:spPr/>
      <dgm:t>
        <a:bodyPr/>
        <a:lstStyle/>
        <a:p>
          <a:endParaRPr lang="es-MX"/>
        </a:p>
      </dgm:t>
    </dgm:pt>
    <dgm:pt modelId="{A834732C-7BE0-49DD-8E45-5B188C2BF404}">
      <dgm:prSet/>
      <dgm:spPr>
        <a:solidFill>
          <a:schemeClr val="bg1">
            <a:lumMod val="65000"/>
          </a:schemeClr>
        </a:solidFill>
      </dgm:spPr>
      <dgm:t>
        <a:bodyPr/>
        <a:lstStyle/>
        <a:p>
          <a:pPr rtl="0"/>
          <a:r>
            <a:rPr lang="es-MX" dirty="0" smtClean="0">
              <a:solidFill>
                <a:schemeClr val="tx1"/>
              </a:solidFill>
            </a:rPr>
            <a:t>Por lo cual se recomienda asociar la palabra de reforma al </a:t>
          </a:r>
          <a:r>
            <a:rPr lang="es-MX" b="1" dirty="0" smtClean="0">
              <a:solidFill>
                <a:schemeClr val="tx1"/>
              </a:solidFill>
            </a:rPr>
            <a:t>cambio de las funciones del Estado.</a:t>
          </a:r>
          <a:endParaRPr lang="es-MX" b="1" dirty="0">
            <a:solidFill>
              <a:schemeClr val="tx1"/>
            </a:solidFill>
          </a:endParaRPr>
        </a:p>
      </dgm:t>
    </dgm:pt>
    <dgm:pt modelId="{F78F2532-F52C-40A6-AD5D-1BF56C86C3B9}" type="parTrans" cxnId="{901921AC-0222-4806-A28D-0F8241E56F27}">
      <dgm:prSet/>
      <dgm:spPr/>
      <dgm:t>
        <a:bodyPr/>
        <a:lstStyle/>
        <a:p>
          <a:endParaRPr lang="es-MX"/>
        </a:p>
      </dgm:t>
    </dgm:pt>
    <dgm:pt modelId="{D7FA0961-C59B-4520-9A02-C0E4E3F67103}" type="sibTrans" cxnId="{901921AC-0222-4806-A28D-0F8241E56F27}">
      <dgm:prSet/>
      <dgm:spPr/>
      <dgm:t>
        <a:bodyPr/>
        <a:lstStyle/>
        <a:p>
          <a:endParaRPr lang="es-MX"/>
        </a:p>
      </dgm:t>
    </dgm:pt>
    <dgm:pt modelId="{1450C275-0E8B-44A4-8BA9-8D2998EF1DFD}">
      <dgm:prSet/>
      <dgm:spPr>
        <a:solidFill>
          <a:schemeClr val="bg1">
            <a:lumMod val="65000"/>
          </a:schemeClr>
        </a:solidFill>
      </dgm:spPr>
      <dgm:t>
        <a:bodyPr/>
        <a:lstStyle/>
        <a:p>
          <a:pPr rtl="0"/>
          <a:r>
            <a:rPr lang="es-MX" b="1" dirty="0" smtClean="0">
              <a:solidFill>
                <a:schemeClr val="tx1"/>
              </a:solidFill>
            </a:rPr>
            <a:t>La modernización administrativa pone énfasis en el instrumental pero no para la regulación de la sociedad por el Estado, sino para la autorregulación administrativa e incremento de la efectividad operacional de la gestión publica.</a:t>
          </a:r>
          <a:endParaRPr lang="es-MX" dirty="0">
            <a:solidFill>
              <a:schemeClr val="tx1"/>
            </a:solidFill>
          </a:endParaRPr>
        </a:p>
      </dgm:t>
    </dgm:pt>
    <dgm:pt modelId="{ABF36745-A9A1-455D-84A9-11B4E1D3BD91}" type="parTrans" cxnId="{F7AB3FA5-0FB0-4C68-B72D-5BFAB33B86DB}">
      <dgm:prSet/>
      <dgm:spPr/>
      <dgm:t>
        <a:bodyPr/>
        <a:lstStyle/>
        <a:p>
          <a:endParaRPr lang="es-MX"/>
        </a:p>
      </dgm:t>
    </dgm:pt>
    <dgm:pt modelId="{617072E3-48D6-43E1-AA39-09D669E7C0D3}" type="sibTrans" cxnId="{F7AB3FA5-0FB0-4C68-B72D-5BFAB33B86DB}">
      <dgm:prSet/>
      <dgm:spPr/>
      <dgm:t>
        <a:bodyPr/>
        <a:lstStyle/>
        <a:p>
          <a:endParaRPr lang="es-MX"/>
        </a:p>
      </dgm:t>
    </dgm:pt>
    <dgm:pt modelId="{2D0357DC-5AA0-40E7-8F71-9F9729B0D674}" type="pres">
      <dgm:prSet presAssocID="{FFE8B2DF-5539-4355-9136-B3EB8147057D}" presName="linear" presStyleCnt="0">
        <dgm:presLayoutVars>
          <dgm:dir/>
          <dgm:resizeHandles val="exact"/>
        </dgm:presLayoutVars>
      </dgm:prSet>
      <dgm:spPr/>
      <dgm:t>
        <a:bodyPr/>
        <a:lstStyle/>
        <a:p>
          <a:endParaRPr lang="es-MX"/>
        </a:p>
      </dgm:t>
    </dgm:pt>
    <dgm:pt modelId="{57517933-F5D6-4E79-BF7F-C9E1BB55EA98}" type="pres">
      <dgm:prSet presAssocID="{C96F6FB8-0631-42B6-B2FC-D8F26843F2B7}" presName="comp" presStyleCnt="0"/>
      <dgm:spPr/>
    </dgm:pt>
    <dgm:pt modelId="{271CCDD8-C667-4836-814E-89685CA2970A}" type="pres">
      <dgm:prSet presAssocID="{C96F6FB8-0631-42B6-B2FC-D8F26843F2B7}" presName="box" presStyleLbl="node1" presStyleIdx="0" presStyleCnt="3"/>
      <dgm:spPr/>
      <dgm:t>
        <a:bodyPr/>
        <a:lstStyle/>
        <a:p>
          <a:endParaRPr lang="es-MX"/>
        </a:p>
      </dgm:t>
    </dgm:pt>
    <dgm:pt modelId="{A66A47E1-BA34-42F7-8E76-366A187C49D2}" type="pres">
      <dgm:prSet presAssocID="{C96F6FB8-0631-42B6-B2FC-D8F26843F2B7}" presName="img" presStyleLbl="fgImgPlace1" presStyleIdx="0" presStyleCnt="3"/>
      <dgm:spPr>
        <a:blipFill rotWithShape="0">
          <a:blip xmlns:r="http://schemas.openxmlformats.org/officeDocument/2006/relationships" r:embed="rId1"/>
          <a:stretch>
            <a:fillRect/>
          </a:stretch>
        </a:blipFill>
      </dgm:spPr>
    </dgm:pt>
    <dgm:pt modelId="{3885DE34-AE59-4400-8F19-41F2CD61F609}" type="pres">
      <dgm:prSet presAssocID="{C96F6FB8-0631-42B6-B2FC-D8F26843F2B7}" presName="text" presStyleLbl="node1" presStyleIdx="0" presStyleCnt="3">
        <dgm:presLayoutVars>
          <dgm:bulletEnabled val="1"/>
        </dgm:presLayoutVars>
      </dgm:prSet>
      <dgm:spPr/>
      <dgm:t>
        <a:bodyPr/>
        <a:lstStyle/>
        <a:p>
          <a:endParaRPr lang="es-MX"/>
        </a:p>
      </dgm:t>
    </dgm:pt>
    <dgm:pt modelId="{9559B720-3E9C-4B81-86CF-05AC17DD3951}" type="pres">
      <dgm:prSet presAssocID="{14AE0CC7-6428-4BA3-88EE-FBDCE6176205}" presName="spacer" presStyleCnt="0"/>
      <dgm:spPr/>
    </dgm:pt>
    <dgm:pt modelId="{250219AF-5F5C-43FF-AD4A-5C6931B94A4E}" type="pres">
      <dgm:prSet presAssocID="{A834732C-7BE0-49DD-8E45-5B188C2BF404}" presName="comp" presStyleCnt="0"/>
      <dgm:spPr/>
    </dgm:pt>
    <dgm:pt modelId="{2F7EA869-1635-4845-A01D-CAB17D959542}" type="pres">
      <dgm:prSet presAssocID="{A834732C-7BE0-49DD-8E45-5B188C2BF404}" presName="box" presStyleLbl="node1" presStyleIdx="1" presStyleCnt="3"/>
      <dgm:spPr/>
      <dgm:t>
        <a:bodyPr/>
        <a:lstStyle/>
        <a:p>
          <a:endParaRPr lang="es-MX"/>
        </a:p>
      </dgm:t>
    </dgm:pt>
    <dgm:pt modelId="{209C9B73-AD6A-4AD0-84D4-D99FB5242202}" type="pres">
      <dgm:prSet presAssocID="{A834732C-7BE0-49DD-8E45-5B188C2BF404}" presName="img" presStyleLbl="fgImgPlace1" presStyleIdx="1" presStyleCnt="3"/>
      <dgm:spPr>
        <a:blipFill rotWithShape="0">
          <a:blip xmlns:r="http://schemas.openxmlformats.org/officeDocument/2006/relationships" r:embed="rId2"/>
          <a:stretch>
            <a:fillRect/>
          </a:stretch>
        </a:blipFill>
      </dgm:spPr>
    </dgm:pt>
    <dgm:pt modelId="{BF6BE218-52ED-45C5-BC53-AC4A300E0579}" type="pres">
      <dgm:prSet presAssocID="{A834732C-7BE0-49DD-8E45-5B188C2BF404}" presName="text" presStyleLbl="node1" presStyleIdx="1" presStyleCnt="3">
        <dgm:presLayoutVars>
          <dgm:bulletEnabled val="1"/>
        </dgm:presLayoutVars>
      </dgm:prSet>
      <dgm:spPr/>
      <dgm:t>
        <a:bodyPr/>
        <a:lstStyle/>
        <a:p>
          <a:endParaRPr lang="es-MX"/>
        </a:p>
      </dgm:t>
    </dgm:pt>
    <dgm:pt modelId="{3D6CC714-F976-4FBE-ACAE-7CB175CC1B8D}" type="pres">
      <dgm:prSet presAssocID="{D7FA0961-C59B-4520-9A02-C0E4E3F67103}" presName="spacer" presStyleCnt="0"/>
      <dgm:spPr/>
    </dgm:pt>
    <dgm:pt modelId="{7210FD6A-F572-4B85-8222-D8695E5C7148}" type="pres">
      <dgm:prSet presAssocID="{1450C275-0E8B-44A4-8BA9-8D2998EF1DFD}" presName="comp" presStyleCnt="0"/>
      <dgm:spPr/>
    </dgm:pt>
    <dgm:pt modelId="{032C87AE-85E5-4F9E-ABF9-4473899F9293}" type="pres">
      <dgm:prSet presAssocID="{1450C275-0E8B-44A4-8BA9-8D2998EF1DFD}" presName="box" presStyleLbl="node1" presStyleIdx="2" presStyleCnt="3"/>
      <dgm:spPr/>
      <dgm:t>
        <a:bodyPr/>
        <a:lstStyle/>
        <a:p>
          <a:endParaRPr lang="es-MX"/>
        </a:p>
      </dgm:t>
    </dgm:pt>
    <dgm:pt modelId="{9A084FC5-2F9E-4BE3-BF2B-B1D73B255EBA}" type="pres">
      <dgm:prSet presAssocID="{1450C275-0E8B-44A4-8BA9-8D2998EF1DFD}" presName="img" presStyleLbl="fgImgPlace1" presStyleIdx="2" presStyleCnt="3"/>
      <dgm:spPr>
        <a:blipFill rotWithShape="0">
          <a:blip xmlns:r="http://schemas.openxmlformats.org/officeDocument/2006/relationships" r:embed="rId3"/>
          <a:stretch>
            <a:fillRect/>
          </a:stretch>
        </a:blipFill>
      </dgm:spPr>
    </dgm:pt>
    <dgm:pt modelId="{8861585D-CA92-4957-94D1-FD804A8984EA}" type="pres">
      <dgm:prSet presAssocID="{1450C275-0E8B-44A4-8BA9-8D2998EF1DFD}" presName="text" presStyleLbl="node1" presStyleIdx="2" presStyleCnt="3">
        <dgm:presLayoutVars>
          <dgm:bulletEnabled val="1"/>
        </dgm:presLayoutVars>
      </dgm:prSet>
      <dgm:spPr/>
      <dgm:t>
        <a:bodyPr/>
        <a:lstStyle/>
        <a:p>
          <a:endParaRPr lang="es-MX"/>
        </a:p>
      </dgm:t>
    </dgm:pt>
  </dgm:ptLst>
  <dgm:cxnLst>
    <dgm:cxn modelId="{DBD1A11D-46DA-434E-935C-C42C332843E2}" type="presOf" srcId="{A834732C-7BE0-49DD-8E45-5B188C2BF404}" destId="{2F7EA869-1635-4845-A01D-CAB17D959542}" srcOrd="0" destOrd="0" presId="urn:microsoft.com/office/officeart/2005/8/layout/vList4"/>
    <dgm:cxn modelId="{1DFAB2EE-FD67-41D8-960A-FACF991E9E7B}" type="presOf" srcId="{C96F6FB8-0631-42B6-B2FC-D8F26843F2B7}" destId="{3885DE34-AE59-4400-8F19-41F2CD61F609}" srcOrd="1" destOrd="0" presId="urn:microsoft.com/office/officeart/2005/8/layout/vList4"/>
    <dgm:cxn modelId="{2FC5BB75-17C7-4059-A5AF-58B66B35A68E}" type="presOf" srcId="{1450C275-0E8B-44A4-8BA9-8D2998EF1DFD}" destId="{8861585D-CA92-4957-94D1-FD804A8984EA}" srcOrd="1" destOrd="0" presId="urn:microsoft.com/office/officeart/2005/8/layout/vList4"/>
    <dgm:cxn modelId="{B1CB8E16-F411-42A2-A0EB-F7B0DA82E8C0}" type="presOf" srcId="{1450C275-0E8B-44A4-8BA9-8D2998EF1DFD}" destId="{032C87AE-85E5-4F9E-ABF9-4473899F9293}" srcOrd="0" destOrd="0" presId="urn:microsoft.com/office/officeart/2005/8/layout/vList4"/>
    <dgm:cxn modelId="{43750B5A-A330-4581-89C5-6129B048447F}" type="presOf" srcId="{A834732C-7BE0-49DD-8E45-5B188C2BF404}" destId="{BF6BE218-52ED-45C5-BC53-AC4A300E0579}" srcOrd="1" destOrd="0" presId="urn:microsoft.com/office/officeart/2005/8/layout/vList4"/>
    <dgm:cxn modelId="{901921AC-0222-4806-A28D-0F8241E56F27}" srcId="{FFE8B2DF-5539-4355-9136-B3EB8147057D}" destId="{A834732C-7BE0-49DD-8E45-5B188C2BF404}" srcOrd="1" destOrd="0" parTransId="{F78F2532-F52C-40A6-AD5D-1BF56C86C3B9}" sibTransId="{D7FA0961-C59B-4520-9A02-C0E4E3F67103}"/>
    <dgm:cxn modelId="{13B91784-5B92-4630-B58D-95F252CFAB9A}" type="presOf" srcId="{FFE8B2DF-5539-4355-9136-B3EB8147057D}" destId="{2D0357DC-5AA0-40E7-8F71-9F9729B0D674}" srcOrd="0" destOrd="0" presId="urn:microsoft.com/office/officeart/2005/8/layout/vList4"/>
    <dgm:cxn modelId="{1B08AAF7-1CF3-4001-AC8F-70112705084F}" srcId="{FFE8B2DF-5539-4355-9136-B3EB8147057D}" destId="{C96F6FB8-0631-42B6-B2FC-D8F26843F2B7}" srcOrd="0" destOrd="0" parTransId="{5A83EF2B-D5FB-464B-8BB5-D71263635CBB}" sibTransId="{14AE0CC7-6428-4BA3-88EE-FBDCE6176205}"/>
    <dgm:cxn modelId="{F7AB3FA5-0FB0-4C68-B72D-5BFAB33B86DB}" srcId="{FFE8B2DF-5539-4355-9136-B3EB8147057D}" destId="{1450C275-0E8B-44A4-8BA9-8D2998EF1DFD}" srcOrd="2" destOrd="0" parTransId="{ABF36745-A9A1-455D-84A9-11B4E1D3BD91}" sibTransId="{617072E3-48D6-43E1-AA39-09D669E7C0D3}"/>
    <dgm:cxn modelId="{494A1F63-97AD-4586-9E04-619C32FBD38E}" type="presOf" srcId="{C96F6FB8-0631-42B6-B2FC-D8F26843F2B7}" destId="{271CCDD8-C667-4836-814E-89685CA2970A}" srcOrd="0" destOrd="0" presId="urn:microsoft.com/office/officeart/2005/8/layout/vList4"/>
    <dgm:cxn modelId="{84814284-DBEB-4779-B5D1-402D17DD527E}" type="presParOf" srcId="{2D0357DC-5AA0-40E7-8F71-9F9729B0D674}" destId="{57517933-F5D6-4E79-BF7F-C9E1BB55EA98}" srcOrd="0" destOrd="0" presId="urn:microsoft.com/office/officeart/2005/8/layout/vList4"/>
    <dgm:cxn modelId="{10474BB4-CB45-408D-A0AD-F567A18DC52F}" type="presParOf" srcId="{57517933-F5D6-4E79-BF7F-C9E1BB55EA98}" destId="{271CCDD8-C667-4836-814E-89685CA2970A}" srcOrd="0" destOrd="0" presId="urn:microsoft.com/office/officeart/2005/8/layout/vList4"/>
    <dgm:cxn modelId="{91FDB60B-08FF-45C1-95A2-110E041A3444}" type="presParOf" srcId="{57517933-F5D6-4E79-BF7F-C9E1BB55EA98}" destId="{A66A47E1-BA34-42F7-8E76-366A187C49D2}" srcOrd="1" destOrd="0" presId="urn:microsoft.com/office/officeart/2005/8/layout/vList4"/>
    <dgm:cxn modelId="{EA501D34-6C18-46FB-A4D6-1833072C3D95}" type="presParOf" srcId="{57517933-F5D6-4E79-BF7F-C9E1BB55EA98}" destId="{3885DE34-AE59-4400-8F19-41F2CD61F609}" srcOrd="2" destOrd="0" presId="urn:microsoft.com/office/officeart/2005/8/layout/vList4"/>
    <dgm:cxn modelId="{D08FEEBB-2F93-4999-A0C8-56BF464FC1F3}" type="presParOf" srcId="{2D0357DC-5AA0-40E7-8F71-9F9729B0D674}" destId="{9559B720-3E9C-4B81-86CF-05AC17DD3951}" srcOrd="1" destOrd="0" presId="urn:microsoft.com/office/officeart/2005/8/layout/vList4"/>
    <dgm:cxn modelId="{8E311C75-DCD3-485A-80CD-72ECB85C1ED5}" type="presParOf" srcId="{2D0357DC-5AA0-40E7-8F71-9F9729B0D674}" destId="{250219AF-5F5C-43FF-AD4A-5C6931B94A4E}" srcOrd="2" destOrd="0" presId="urn:microsoft.com/office/officeart/2005/8/layout/vList4"/>
    <dgm:cxn modelId="{1DC3ED5C-BD82-40EC-A7F0-32B83D2B3BA3}" type="presParOf" srcId="{250219AF-5F5C-43FF-AD4A-5C6931B94A4E}" destId="{2F7EA869-1635-4845-A01D-CAB17D959542}" srcOrd="0" destOrd="0" presId="urn:microsoft.com/office/officeart/2005/8/layout/vList4"/>
    <dgm:cxn modelId="{992CC54B-78CB-43FC-8581-DB5498F93B56}" type="presParOf" srcId="{250219AF-5F5C-43FF-AD4A-5C6931B94A4E}" destId="{209C9B73-AD6A-4AD0-84D4-D99FB5242202}" srcOrd="1" destOrd="0" presId="urn:microsoft.com/office/officeart/2005/8/layout/vList4"/>
    <dgm:cxn modelId="{6ECB6C08-D680-4345-B91B-353D8F5F2541}" type="presParOf" srcId="{250219AF-5F5C-43FF-AD4A-5C6931B94A4E}" destId="{BF6BE218-52ED-45C5-BC53-AC4A300E0579}" srcOrd="2" destOrd="0" presId="urn:microsoft.com/office/officeart/2005/8/layout/vList4"/>
    <dgm:cxn modelId="{63F31CEA-6663-4357-8D95-A7698B0B84F4}" type="presParOf" srcId="{2D0357DC-5AA0-40E7-8F71-9F9729B0D674}" destId="{3D6CC714-F976-4FBE-ACAE-7CB175CC1B8D}" srcOrd="3" destOrd="0" presId="urn:microsoft.com/office/officeart/2005/8/layout/vList4"/>
    <dgm:cxn modelId="{434D0562-D97F-4914-BCFC-CB349D55E15C}" type="presParOf" srcId="{2D0357DC-5AA0-40E7-8F71-9F9729B0D674}" destId="{7210FD6A-F572-4B85-8222-D8695E5C7148}" srcOrd="4" destOrd="0" presId="urn:microsoft.com/office/officeart/2005/8/layout/vList4"/>
    <dgm:cxn modelId="{4C6D2624-8CA9-4DD2-8098-C6150C3705E9}" type="presParOf" srcId="{7210FD6A-F572-4B85-8222-D8695E5C7148}" destId="{032C87AE-85E5-4F9E-ABF9-4473899F9293}" srcOrd="0" destOrd="0" presId="urn:microsoft.com/office/officeart/2005/8/layout/vList4"/>
    <dgm:cxn modelId="{87E6CFBD-FC33-4B88-8C4C-DEDF0B1DB81B}" type="presParOf" srcId="{7210FD6A-F572-4B85-8222-D8695E5C7148}" destId="{9A084FC5-2F9E-4BE3-BF2B-B1D73B255EBA}" srcOrd="1" destOrd="0" presId="urn:microsoft.com/office/officeart/2005/8/layout/vList4"/>
    <dgm:cxn modelId="{39B224EA-4C12-429E-B667-6332C25529CA}" type="presParOf" srcId="{7210FD6A-F572-4B85-8222-D8695E5C7148}" destId="{8861585D-CA92-4957-94D1-FD804A8984EA}" srcOrd="2" destOrd="0" presId="urn:microsoft.com/office/officeart/2005/8/layout/vList4"/>
  </dgm:cxnLst>
  <dgm:bg/>
  <dgm:whole/>
</dgm:dataModel>
</file>

<file path=ppt/diagrams/data30.xml><?xml version="1.0" encoding="utf-8"?>
<dgm:dataModel xmlns:dgm="http://schemas.openxmlformats.org/drawingml/2006/diagram" xmlns:a="http://schemas.openxmlformats.org/drawingml/2006/main">
  <dgm:ptLst>
    <dgm:pt modelId="{26DA847F-A636-476E-A903-B64D91213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80DDA6A-8E71-4FA7-AED9-F1275FE0EBF8}">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dirty="0" smtClean="0">
              <a:solidFill>
                <a:schemeClr val="tx1"/>
              </a:solidFill>
            </a:rPr>
            <a:t>5.- Trabajar en base a procesos completos y no en base a los puestos</a:t>
          </a:r>
          <a:endParaRPr lang="es-ES_tradnl" sz="1400" dirty="0">
            <a:solidFill>
              <a:schemeClr val="tx1"/>
            </a:solidFill>
          </a:endParaRPr>
        </a:p>
      </dgm:t>
    </dgm:pt>
    <dgm:pt modelId="{3629344C-FDBF-45C0-B3E6-A2582725A7C4}" type="parTrans" cxnId="{AE44EA5C-29C2-4522-B586-304A5504EF94}">
      <dgm:prSet/>
      <dgm:spPr/>
      <dgm:t>
        <a:bodyPr/>
        <a:lstStyle/>
        <a:p>
          <a:endParaRPr lang="es-MX"/>
        </a:p>
      </dgm:t>
    </dgm:pt>
    <dgm:pt modelId="{E7C4CB74-30F9-4DEA-B876-95A15452243B}" type="sibTrans" cxnId="{AE44EA5C-29C2-4522-B586-304A5504EF94}">
      <dgm:prSet/>
      <dgm:spPr/>
      <dgm:t>
        <a:bodyPr/>
        <a:lstStyle/>
        <a:p>
          <a:endParaRPr lang="es-MX"/>
        </a:p>
      </dgm:t>
    </dgm:pt>
    <dgm:pt modelId="{2305666A-154F-4B8A-A591-5CEA7318FACB}" type="pres">
      <dgm:prSet presAssocID="{26DA847F-A636-476E-A903-B64D91213411}" presName="linear" presStyleCnt="0">
        <dgm:presLayoutVars>
          <dgm:animLvl val="lvl"/>
          <dgm:resizeHandles val="exact"/>
        </dgm:presLayoutVars>
      </dgm:prSet>
      <dgm:spPr/>
      <dgm:t>
        <a:bodyPr/>
        <a:lstStyle/>
        <a:p>
          <a:endParaRPr lang="es-MX"/>
        </a:p>
      </dgm:t>
    </dgm:pt>
    <dgm:pt modelId="{26FE6F42-143D-44D4-A3D9-191CC68F537F}" type="pres">
      <dgm:prSet presAssocID="{C80DDA6A-8E71-4FA7-AED9-F1275FE0EBF8}" presName="parentText" presStyleLbl="node1" presStyleIdx="0" presStyleCnt="1" custScaleY="395468" custLinFactY="-32145" custLinFactNeighborY="-100000">
        <dgm:presLayoutVars>
          <dgm:chMax val="0"/>
          <dgm:bulletEnabled val="1"/>
        </dgm:presLayoutVars>
      </dgm:prSet>
      <dgm:spPr/>
      <dgm:t>
        <a:bodyPr/>
        <a:lstStyle/>
        <a:p>
          <a:endParaRPr lang="es-MX"/>
        </a:p>
      </dgm:t>
    </dgm:pt>
  </dgm:ptLst>
  <dgm:cxnLst>
    <dgm:cxn modelId="{AE44EA5C-29C2-4522-B586-304A5504EF94}" srcId="{26DA847F-A636-476E-A903-B64D91213411}" destId="{C80DDA6A-8E71-4FA7-AED9-F1275FE0EBF8}" srcOrd="0" destOrd="0" parTransId="{3629344C-FDBF-45C0-B3E6-A2582725A7C4}" sibTransId="{E7C4CB74-30F9-4DEA-B876-95A15452243B}"/>
    <dgm:cxn modelId="{869C8A2F-C6F0-4969-8F56-AB1BE6C23B3A}" type="presOf" srcId="{26DA847F-A636-476E-A903-B64D91213411}" destId="{2305666A-154F-4B8A-A591-5CEA7318FACB}" srcOrd="0" destOrd="0" presId="urn:microsoft.com/office/officeart/2005/8/layout/vList2"/>
    <dgm:cxn modelId="{2051B425-DFA8-486C-A6A6-20563E4C05D9}" type="presOf" srcId="{C80DDA6A-8E71-4FA7-AED9-F1275FE0EBF8}" destId="{26FE6F42-143D-44D4-A3D9-191CC68F537F}" srcOrd="0" destOrd="0" presId="urn:microsoft.com/office/officeart/2005/8/layout/vList2"/>
    <dgm:cxn modelId="{AF96A37C-494A-4624-B10F-FEDAB8E397C1}" type="presParOf" srcId="{2305666A-154F-4B8A-A591-5CEA7318FACB}" destId="{26FE6F42-143D-44D4-A3D9-191CC68F537F}" srcOrd="0" destOrd="0" presId="urn:microsoft.com/office/officeart/2005/8/layout/vList2"/>
  </dgm:cxnLst>
  <dgm:bg/>
  <dgm:whole/>
</dgm:dataModel>
</file>

<file path=ppt/diagrams/data31.xml><?xml version="1.0" encoding="utf-8"?>
<dgm:dataModel xmlns:dgm="http://schemas.openxmlformats.org/drawingml/2006/diagram" xmlns:a="http://schemas.openxmlformats.org/drawingml/2006/main">
  <dgm:ptLst>
    <dgm:pt modelId="{0B4C9823-452B-479D-91CB-AC2908E4AB0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86345B9-F126-4853-AB84-3CEA57E10CD5}">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dirty="0" smtClean="0">
              <a:solidFill>
                <a:schemeClr val="tx1"/>
              </a:solidFill>
              <a:latin typeface="+mn-lt"/>
            </a:rPr>
            <a:t>6.- Promover la creatividad e innovación de todos los integrantes</a:t>
          </a:r>
          <a:endParaRPr lang="es-ES_tradnl" sz="1400" dirty="0">
            <a:solidFill>
              <a:schemeClr val="tx1"/>
            </a:solidFill>
            <a:latin typeface="+mn-lt"/>
          </a:endParaRPr>
        </a:p>
      </dgm:t>
    </dgm:pt>
    <dgm:pt modelId="{20B8A7DA-B437-414F-9087-D793D4DEFE5D}" type="parTrans" cxnId="{9A3C2731-8559-44C7-997B-1D65A80F5EFF}">
      <dgm:prSet/>
      <dgm:spPr/>
      <dgm:t>
        <a:bodyPr/>
        <a:lstStyle/>
        <a:p>
          <a:endParaRPr lang="es-MX"/>
        </a:p>
      </dgm:t>
    </dgm:pt>
    <dgm:pt modelId="{BA174116-F72B-419F-AB4D-D7BE8356EAA0}" type="sibTrans" cxnId="{9A3C2731-8559-44C7-997B-1D65A80F5EFF}">
      <dgm:prSet/>
      <dgm:spPr/>
      <dgm:t>
        <a:bodyPr/>
        <a:lstStyle/>
        <a:p>
          <a:endParaRPr lang="es-MX"/>
        </a:p>
      </dgm:t>
    </dgm:pt>
    <dgm:pt modelId="{E7D99BC6-E596-4570-9076-E94CD78E4108}" type="pres">
      <dgm:prSet presAssocID="{0B4C9823-452B-479D-91CB-AC2908E4AB00}" presName="linear" presStyleCnt="0">
        <dgm:presLayoutVars>
          <dgm:animLvl val="lvl"/>
          <dgm:resizeHandles val="exact"/>
        </dgm:presLayoutVars>
      </dgm:prSet>
      <dgm:spPr/>
      <dgm:t>
        <a:bodyPr/>
        <a:lstStyle/>
        <a:p>
          <a:endParaRPr lang="es-MX"/>
        </a:p>
      </dgm:t>
    </dgm:pt>
    <dgm:pt modelId="{ADD853C1-6AEF-4D69-B633-E050CDD3FB60}" type="pres">
      <dgm:prSet presAssocID="{686345B9-F126-4853-AB84-3CEA57E10CD5}" presName="parentText" presStyleLbl="node1" presStyleIdx="0" presStyleCnt="1" custLinFactNeighborX="6666" custLinFactNeighborY="-38">
        <dgm:presLayoutVars>
          <dgm:chMax val="0"/>
          <dgm:bulletEnabled val="1"/>
        </dgm:presLayoutVars>
      </dgm:prSet>
      <dgm:spPr/>
      <dgm:t>
        <a:bodyPr/>
        <a:lstStyle/>
        <a:p>
          <a:endParaRPr lang="es-MX"/>
        </a:p>
      </dgm:t>
    </dgm:pt>
  </dgm:ptLst>
  <dgm:cxnLst>
    <dgm:cxn modelId="{8AACB80E-F7D8-4DCF-962A-E8E6A5030F97}" type="presOf" srcId="{686345B9-F126-4853-AB84-3CEA57E10CD5}" destId="{ADD853C1-6AEF-4D69-B633-E050CDD3FB60}" srcOrd="0" destOrd="0" presId="urn:microsoft.com/office/officeart/2005/8/layout/vList2"/>
    <dgm:cxn modelId="{9A3C2731-8559-44C7-997B-1D65A80F5EFF}" srcId="{0B4C9823-452B-479D-91CB-AC2908E4AB00}" destId="{686345B9-F126-4853-AB84-3CEA57E10CD5}" srcOrd="0" destOrd="0" parTransId="{20B8A7DA-B437-414F-9087-D793D4DEFE5D}" sibTransId="{BA174116-F72B-419F-AB4D-D7BE8356EAA0}"/>
    <dgm:cxn modelId="{720CC8AC-5E2B-4585-B93B-74D79DDC7D83}" type="presOf" srcId="{0B4C9823-452B-479D-91CB-AC2908E4AB00}" destId="{E7D99BC6-E596-4570-9076-E94CD78E4108}" srcOrd="0" destOrd="0" presId="urn:microsoft.com/office/officeart/2005/8/layout/vList2"/>
    <dgm:cxn modelId="{49EAEB37-DCC7-4F14-939D-1C79E6E4A7D3}" type="presParOf" srcId="{E7D99BC6-E596-4570-9076-E94CD78E4108}" destId="{ADD853C1-6AEF-4D69-B633-E050CDD3FB60}" srcOrd="0" destOrd="0" presId="urn:microsoft.com/office/officeart/2005/8/layout/vList2"/>
  </dgm:cxnLst>
  <dgm:bg/>
  <dgm:whole/>
</dgm:dataModel>
</file>

<file path=ppt/diagrams/data32.xml><?xml version="1.0" encoding="utf-8"?>
<dgm:dataModel xmlns:dgm="http://schemas.openxmlformats.org/drawingml/2006/diagram" xmlns:a="http://schemas.openxmlformats.org/drawingml/2006/main">
  <dgm:ptLst>
    <dgm:pt modelId="{5F33834C-1B34-4787-B068-8C793B85994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F312228-91C5-4973-A33E-E13DD927E071}">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dirty="0" smtClean="0">
              <a:solidFill>
                <a:schemeClr val="tx1"/>
              </a:solidFill>
            </a:rPr>
            <a:t>7.- Trabajar en base a los valores humanos más básicos: responsabilidad, compromiso y honestidad </a:t>
          </a:r>
          <a:endParaRPr lang="es-MX" sz="1400" dirty="0">
            <a:solidFill>
              <a:schemeClr val="tx1"/>
            </a:solidFill>
          </a:endParaRPr>
        </a:p>
      </dgm:t>
    </dgm:pt>
    <dgm:pt modelId="{4753F6A8-2706-4D36-9DF5-41BCC142D7B7}" type="parTrans" cxnId="{74012BF4-0612-4641-9A76-DE344050BDF9}">
      <dgm:prSet/>
      <dgm:spPr/>
      <dgm:t>
        <a:bodyPr/>
        <a:lstStyle/>
        <a:p>
          <a:endParaRPr lang="es-MX"/>
        </a:p>
      </dgm:t>
    </dgm:pt>
    <dgm:pt modelId="{3F1D7144-820A-40A5-A172-A852708B1ECE}" type="sibTrans" cxnId="{74012BF4-0612-4641-9A76-DE344050BDF9}">
      <dgm:prSet/>
      <dgm:spPr/>
      <dgm:t>
        <a:bodyPr/>
        <a:lstStyle/>
        <a:p>
          <a:endParaRPr lang="es-MX"/>
        </a:p>
      </dgm:t>
    </dgm:pt>
    <dgm:pt modelId="{6CEBCF89-8759-49A9-AD89-52D53D9ED892}" type="pres">
      <dgm:prSet presAssocID="{5F33834C-1B34-4787-B068-8C793B85994B}" presName="linear" presStyleCnt="0">
        <dgm:presLayoutVars>
          <dgm:animLvl val="lvl"/>
          <dgm:resizeHandles val="exact"/>
        </dgm:presLayoutVars>
      </dgm:prSet>
      <dgm:spPr/>
      <dgm:t>
        <a:bodyPr/>
        <a:lstStyle/>
        <a:p>
          <a:endParaRPr lang="es-MX"/>
        </a:p>
      </dgm:t>
    </dgm:pt>
    <dgm:pt modelId="{0C92427B-B62A-4CD5-AB72-26EF5BBE0B4E}" type="pres">
      <dgm:prSet presAssocID="{FF312228-91C5-4973-A33E-E13DD927E071}" presName="parentText" presStyleLbl="node1" presStyleIdx="0" presStyleCnt="1" custScaleY="257155" custLinFactNeighborY="-20722">
        <dgm:presLayoutVars>
          <dgm:chMax val="0"/>
          <dgm:bulletEnabled val="1"/>
        </dgm:presLayoutVars>
      </dgm:prSet>
      <dgm:spPr/>
      <dgm:t>
        <a:bodyPr/>
        <a:lstStyle/>
        <a:p>
          <a:endParaRPr lang="es-MX"/>
        </a:p>
      </dgm:t>
    </dgm:pt>
  </dgm:ptLst>
  <dgm:cxnLst>
    <dgm:cxn modelId="{74012BF4-0612-4641-9A76-DE344050BDF9}" srcId="{5F33834C-1B34-4787-B068-8C793B85994B}" destId="{FF312228-91C5-4973-A33E-E13DD927E071}" srcOrd="0" destOrd="0" parTransId="{4753F6A8-2706-4D36-9DF5-41BCC142D7B7}" sibTransId="{3F1D7144-820A-40A5-A172-A852708B1ECE}"/>
    <dgm:cxn modelId="{FDBA8D91-72E2-4CD2-B7F1-DD5F2B71A217}" type="presOf" srcId="{FF312228-91C5-4973-A33E-E13DD927E071}" destId="{0C92427B-B62A-4CD5-AB72-26EF5BBE0B4E}" srcOrd="0" destOrd="0" presId="urn:microsoft.com/office/officeart/2005/8/layout/vList2"/>
    <dgm:cxn modelId="{DA284718-CA04-4E9D-A51D-BF5BC2F89791}" type="presOf" srcId="{5F33834C-1B34-4787-B068-8C793B85994B}" destId="{6CEBCF89-8759-49A9-AD89-52D53D9ED892}" srcOrd="0" destOrd="0" presId="urn:microsoft.com/office/officeart/2005/8/layout/vList2"/>
    <dgm:cxn modelId="{C1FE3764-6C30-434E-9B92-5CC03AF06D4E}" type="presParOf" srcId="{6CEBCF89-8759-49A9-AD89-52D53D9ED892}" destId="{0C92427B-B62A-4CD5-AB72-26EF5BBE0B4E}" srcOrd="0" destOrd="0" presId="urn:microsoft.com/office/officeart/2005/8/layout/vList2"/>
  </dgm:cxnLst>
  <dgm:bg/>
  <dgm:whole>
    <a:ln>
      <a:solidFill>
        <a:schemeClr val="bg1"/>
      </a:solidFill>
    </a:ln>
  </dgm:whole>
</dgm:dataModel>
</file>

<file path=ppt/diagrams/data33.xml><?xml version="1.0" encoding="utf-8"?>
<dgm:dataModel xmlns:dgm="http://schemas.openxmlformats.org/drawingml/2006/diagram" xmlns:a="http://schemas.openxmlformats.org/drawingml/2006/main">
  <dgm:ptLst>
    <dgm:pt modelId="{F6CE0797-88FD-4635-9008-36AD73194D3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8E65B91-6A4D-4186-87B2-8D50B818BD58}">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dirty="0" smtClean="0">
              <a:solidFill>
                <a:schemeClr val="tx1"/>
              </a:solidFill>
            </a:rPr>
            <a:t>4.- El ciudadano forma parte del proceso de entrega de bienes y servicios </a:t>
          </a:r>
          <a:endParaRPr lang="es-ES_tradnl" sz="1400" dirty="0">
            <a:solidFill>
              <a:schemeClr val="tx1"/>
            </a:solidFill>
          </a:endParaRPr>
        </a:p>
      </dgm:t>
    </dgm:pt>
    <dgm:pt modelId="{CFCF2D53-9745-43B2-8DD4-EC8DBE49C2F5}" type="parTrans" cxnId="{8A59C66F-2815-4461-A6AC-27E7525A5070}">
      <dgm:prSet/>
      <dgm:spPr/>
      <dgm:t>
        <a:bodyPr/>
        <a:lstStyle/>
        <a:p>
          <a:endParaRPr lang="es-MX"/>
        </a:p>
      </dgm:t>
    </dgm:pt>
    <dgm:pt modelId="{BA893558-C83D-4CFD-A745-03DFF4923E88}" type="sibTrans" cxnId="{8A59C66F-2815-4461-A6AC-27E7525A5070}">
      <dgm:prSet/>
      <dgm:spPr/>
      <dgm:t>
        <a:bodyPr/>
        <a:lstStyle/>
        <a:p>
          <a:endParaRPr lang="es-MX"/>
        </a:p>
      </dgm:t>
    </dgm:pt>
    <dgm:pt modelId="{B3FA7D08-696A-437C-BC76-B6C6E4F1F495}" type="pres">
      <dgm:prSet presAssocID="{F6CE0797-88FD-4635-9008-36AD73194D3D}" presName="linear" presStyleCnt="0">
        <dgm:presLayoutVars>
          <dgm:animLvl val="lvl"/>
          <dgm:resizeHandles val="exact"/>
        </dgm:presLayoutVars>
      </dgm:prSet>
      <dgm:spPr/>
      <dgm:t>
        <a:bodyPr/>
        <a:lstStyle/>
        <a:p>
          <a:endParaRPr lang="es-MX"/>
        </a:p>
      </dgm:t>
    </dgm:pt>
    <dgm:pt modelId="{A419EEB2-C095-4F43-9E64-B1A2B72DC825}" type="pres">
      <dgm:prSet presAssocID="{38E65B91-6A4D-4186-87B2-8D50B818BD58}" presName="parentText" presStyleLbl="node1" presStyleIdx="0" presStyleCnt="1" custLinFactNeighborY="13306">
        <dgm:presLayoutVars>
          <dgm:chMax val="0"/>
          <dgm:bulletEnabled val="1"/>
        </dgm:presLayoutVars>
      </dgm:prSet>
      <dgm:spPr/>
      <dgm:t>
        <a:bodyPr/>
        <a:lstStyle/>
        <a:p>
          <a:endParaRPr lang="es-MX"/>
        </a:p>
      </dgm:t>
    </dgm:pt>
  </dgm:ptLst>
  <dgm:cxnLst>
    <dgm:cxn modelId="{3F761318-059A-4985-9E0C-447234C28A62}" type="presOf" srcId="{38E65B91-6A4D-4186-87B2-8D50B818BD58}" destId="{A419EEB2-C095-4F43-9E64-B1A2B72DC825}" srcOrd="0" destOrd="0" presId="urn:microsoft.com/office/officeart/2005/8/layout/vList2"/>
    <dgm:cxn modelId="{8A59C66F-2815-4461-A6AC-27E7525A5070}" srcId="{F6CE0797-88FD-4635-9008-36AD73194D3D}" destId="{38E65B91-6A4D-4186-87B2-8D50B818BD58}" srcOrd="0" destOrd="0" parTransId="{CFCF2D53-9745-43B2-8DD4-EC8DBE49C2F5}" sibTransId="{BA893558-C83D-4CFD-A745-03DFF4923E88}"/>
    <dgm:cxn modelId="{50608E14-8ECC-4539-B841-1F68A6C54B48}" type="presOf" srcId="{F6CE0797-88FD-4635-9008-36AD73194D3D}" destId="{B3FA7D08-696A-437C-BC76-B6C6E4F1F495}" srcOrd="0" destOrd="0" presId="urn:microsoft.com/office/officeart/2005/8/layout/vList2"/>
    <dgm:cxn modelId="{34298C38-B3E2-460A-8E8B-49B5B765566F}" type="presParOf" srcId="{B3FA7D08-696A-437C-BC76-B6C6E4F1F495}" destId="{A419EEB2-C095-4F43-9E64-B1A2B72DC825}" srcOrd="0" destOrd="0" presId="urn:microsoft.com/office/officeart/2005/8/layout/vList2"/>
  </dgm:cxnLst>
  <dgm:bg/>
  <dgm:whole/>
</dgm:dataModel>
</file>

<file path=ppt/diagrams/data34.xml><?xml version="1.0" encoding="utf-8"?>
<dgm:dataModel xmlns:dgm="http://schemas.openxmlformats.org/drawingml/2006/diagram" xmlns:a="http://schemas.openxmlformats.org/drawingml/2006/main">
  <dgm:ptLst>
    <dgm:pt modelId="{E8417515-60A5-4474-86A9-1B526D074D1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0261E08-C701-4CE5-9A1B-EADF1C2B2B2C}">
      <dgm:prSet custT="1"/>
      <dgm:spPr>
        <a:solidFill>
          <a:schemeClr val="bg1">
            <a:lumMod val="65000"/>
          </a:schemeClr>
        </a:solidFill>
        <a:ln>
          <a:solidFill>
            <a:schemeClr val="bg1"/>
          </a:solidFill>
        </a:ln>
        <a:scene3d>
          <a:camera prst="orthographicFront"/>
          <a:lightRig rig="threePt" dir="t"/>
        </a:scene3d>
        <a:sp3d>
          <a:bevelT/>
        </a:sp3d>
      </dgm:spPr>
      <dgm:t>
        <a:bodyPr/>
        <a:lstStyle/>
        <a:p>
          <a:pPr rtl="0"/>
          <a:r>
            <a:rPr lang="es-MX" sz="1400" b="0" dirty="0" smtClean="0">
              <a:solidFill>
                <a:schemeClr val="tx1"/>
              </a:solidFill>
            </a:rPr>
            <a:t>8.- </a:t>
          </a:r>
          <a:r>
            <a:rPr lang="es-ES_tradnl" sz="1400" b="0" dirty="0" smtClean="0">
              <a:solidFill>
                <a:schemeClr val="tx1"/>
              </a:solidFill>
            </a:rPr>
            <a:t>Las reglas y políticas son flexibles</a:t>
          </a:r>
          <a:endParaRPr lang="es-MX" sz="1400" b="0" dirty="0">
            <a:solidFill>
              <a:schemeClr val="tx1"/>
            </a:solidFill>
          </a:endParaRPr>
        </a:p>
      </dgm:t>
    </dgm:pt>
    <dgm:pt modelId="{ECF7BF60-6114-4555-AA53-16146B373F92}" type="parTrans" cxnId="{0AF9B290-978E-4549-89DA-AA077891C9E1}">
      <dgm:prSet/>
      <dgm:spPr/>
      <dgm:t>
        <a:bodyPr/>
        <a:lstStyle/>
        <a:p>
          <a:endParaRPr lang="es-MX"/>
        </a:p>
      </dgm:t>
    </dgm:pt>
    <dgm:pt modelId="{437800DD-BF3B-4011-A0C9-EE9DF8CDF0BC}" type="sibTrans" cxnId="{0AF9B290-978E-4549-89DA-AA077891C9E1}">
      <dgm:prSet/>
      <dgm:spPr/>
      <dgm:t>
        <a:bodyPr/>
        <a:lstStyle/>
        <a:p>
          <a:endParaRPr lang="es-MX"/>
        </a:p>
      </dgm:t>
    </dgm:pt>
    <dgm:pt modelId="{6B6C63EC-1A46-449D-80BC-72E1088BF84B}" type="pres">
      <dgm:prSet presAssocID="{E8417515-60A5-4474-86A9-1B526D074D14}" presName="linear" presStyleCnt="0">
        <dgm:presLayoutVars>
          <dgm:animLvl val="lvl"/>
          <dgm:resizeHandles val="exact"/>
        </dgm:presLayoutVars>
      </dgm:prSet>
      <dgm:spPr/>
      <dgm:t>
        <a:bodyPr/>
        <a:lstStyle/>
        <a:p>
          <a:endParaRPr lang="es-MX"/>
        </a:p>
      </dgm:t>
    </dgm:pt>
    <dgm:pt modelId="{9821FF06-FEBF-46EC-9628-0F230BB31A63}" type="pres">
      <dgm:prSet presAssocID="{30261E08-C701-4CE5-9A1B-EADF1C2B2B2C}" presName="parentText" presStyleLbl="node1" presStyleIdx="0" presStyleCnt="1" custScaleY="110612" custLinFactNeighborY="-11062">
        <dgm:presLayoutVars>
          <dgm:chMax val="0"/>
          <dgm:bulletEnabled val="1"/>
        </dgm:presLayoutVars>
      </dgm:prSet>
      <dgm:spPr/>
      <dgm:t>
        <a:bodyPr/>
        <a:lstStyle/>
        <a:p>
          <a:endParaRPr lang="es-MX"/>
        </a:p>
      </dgm:t>
    </dgm:pt>
  </dgm:ptLst>
  <dgm:cxnLst>
    <dgm:cxn modelId="{87DD76E1-AA9F-42E1-BC52-C966DF8780EC}" type="presOf" srcId="{30261E08-C701-4CE5-9A1B-EADF1C2B2B2C}" destId="{9821FF06-FEBF-46EC-9628-0F230BB31A63}" srcOrd="0" destOrd="0" presId="urn:microsoft.com/office/officeart/2005/8/layout/vList2"/>
    <dgm:cxn modelId="{0AF9B290-978E-4549-89DA-AA077891C9E1}" srcId="{E8417515-60A5-4474-86A9-1B526D074D14}" destId="{30261E08-C701-4CE5-9A1B-EADF1C2B2B2C}" srcOrd="0" destOrd="0" parTransId="{ECF7BF60-6114-4555-AA53-16146B373F92}" sibTransId="{437800DD-BF3B-4011-A0C9-EE9DF8CDF0BC}"/>
    <dgm:cxn modelId="{A14246BD-591B-40C1-B883-DAFF522D1D19}" type="presOf" srcId="{E8417515-60A5-4474-86A9-1B526D074D14}" destId="{6B6C63EC-1A46-449D-80BC-72E1088BF84B}" srcOrd="0" destOrd="0" presId="urn:microsoft.com/office/officeart/2005/8/layout/vList2"/>
    <dgm:cxn modelId="{F701EF34-6EBC-4C95-BC8F-B759F77EE9EF}" type="presParOf" srcId="{6B6C63EC-1A46-449D-80BC-72E1088BF84B}" destId="{9821FF06-FEBF-46EC-9628-0F230BB31A63}" srcOrd="0"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02C7E3F9-B0EC-41AC-AF60-967379FD844A}"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MX"/>
        </a:p>
      </dgm:t>
    </dgm:pt>
    <dgm:pt modelId="{A4429895-842E-40F7-AB9A-6B08DC76F488}">
      <dgm:prSet custT="1"/>
      <dgm:spPr>
        <a:solidFill>
          <a:schemeClr val="bg1">
            <a:lumMod val="65000"/>
          </a:schemeClr>
        </a:solidFill>
      </dgm:spPr>
      <dgm:t>
        <a:bodyPr/>
        <a:lstStyle/>
        <a:p>
          <a:pPr rtl="0"/>
          <a:r>
            <a:rPr lang="es-MX" sz="1700" dirty="0" smtClean="0">
              <a:solidFill>
                <a:schemeClr val="tx1"/>
              </a:solidFill>
            </a:rPr>
            <a:t>Modernizar como desburocratizar la gestión pública, o producir una simplificación administrativa de los procedimientos, la supresión de intermediaciones, la reducción de tiempos de operaciones.</a:t>
          </a:r>
          <a:endParaRPr lang="es-MX" sz="1700" dirty="0">
            <a:solidFill>
              <a:schemeClr val="tx1"/>
            </a:solidFill>
          </a:endParaRPr>
        </a:p>
      </dgm:t>
    </dgm:pt>
    <dgm:pt modelId="{CE9F5F2F-AFF5-4F32-A063-F4CB752E9A18}" type="parTrans" cxnId="{A6EE0595-93C7-4B4F-B15C-21283BE8A574}">
      <dgm:prSet/>
      <dgm:spPr/>
      <dgm:t>
        <a:bodyPr/>
        <a:lstStyle/>
        <a:p>
          <a:endParaRPr lang="es-MX" sz="1700"/>
        </a:p>
      </dgm:t>
    </dgm:pt>
    <dgm:pt modelId="{0ED40431-DE3F-43D3-9D1F-00FBCC12038C}" type="sibTrans" cxnId="{A6EE0595-93C7-4B4F-B15C-21283BE8A574}">
      <dgm:prSet/>
      <dgm:spPr/>
      <dgm:t>
        <a:bodyPr/>
        <a:lstStyle/>
        <a:p>
          <a:endParaRPr lang="es-MX" sz="1700"/>
        </a:p>
      </dgm:t>
    </dgm:pt>
    <dgm:pt modelId="{464E8081-AEF3-4987-AE7F-E81E6789AEF9}">
      <dgm:prSet custT="1"/>
      <dgm:spPr>
        <a:solidFill>
          <a:schemeClr val="bg1">
            <a:lumMod val="65000"/>
          </a:schemeClr>
        </a:solidFill>
      </dgm:spPr>
      <dgm:t>
        <a:bodyPr/>
        <a:lstStyle/>
        <a:p>
          <a:pPr rtl="0"/>
          <a:r>
            <a:rPr lang="es-MX" sz="1700" b="0" dirty="0" smtClean="0">
              <a:solidFill>
                <a:schemeClr val="tx1"/>
              </a:solidFill>
            </a:rPr>
            <a:t>Modernizar como introducir tecnología en la gestión.  Incorporando computadoras, comunicaciones, y dispositivos móviles</a:t>
          </a:r>
          <a:endParaRPr lang="es-MX" sz="1700" b="0" dirty="0">
            <a:solidFill>
              <a:schemeClr val="tx1"/>
            </a:solidFill>
          </a:endParaRPr>
        </a:p>
      </dgm:t>
    </dgm:pt>
    <dgm:pt modelId="{879F5D14-8286-4509-90DE-97FACD21589E}" type="parTrans" cxnId="{4230484E-F908-44CD-8CE7-9C9881D24055}">
      <dgm:prSet/>
      <dgm:spPr/>
      <dgm:t>
        <a:bodyPr/>
        <a:lstStyle/>
        <a:p>
          <a:endParaRPr lang="es-MX" sz="1700"/>
        </a:p>
      </dgm:t>
    </dgm:pt>
    <dgm:pt modelId="{714CFF40-4096-46E4-891F-A05F7E6737A7}" type="sibTrans" cxnId="{4230484E-F908-44CD-8CE7-9C9881D24055}">
      <dgm:prSet/>
      <dgm:spPr/>
      <dgm:t>
        <a:bodyPr/>
        <a:lstStyle/>
        <a:p>
          <a:endParaRPr lang="es-MX" sz="1700"/>
        </a:p>
      </dgm:t>
    </dgm:pt>
    <dgm:pt modelId="{84676550-0992-4155-B958-70CD06818948}">
      <dgm:prSet custT="1"/>
      <dgm:spPr>
        <a:solidFill>
          <a:schemeClr val="bg1">
            <a:lumMod val="65000"/>
          </a:schemeClr>
        </a:solidFill>
      </dgm:spPr>
      <dgm:t>
        <a:bodyPr/>
        <a:lstStyle/>
        <a:p>
          <a:pPr rtl="0"/>
          <a:r>
            <a:rPr lang="es-MX" sz="1700" dirty="0" smtClean="0">
              <a:solidFill>
                <a:schemeClr val="tx1"/>
              </a:solidFill>
            </a:rPr>
            <a:t>Modernizar como reestructurar las “formas” organizativas.</a:t>
          </a:r>
          <a:endParaRPr lang="es-MX" sz="1700" dirty="0">
            <a:solidFill>
              <a:schemeClr val="tx1"/>
            </a:solidFill>
          </a:endParaRPr>
        </a:p>
      </dgm:t>
    </dgm:pt>
    <dgm:pt modelId="{F917942F-C232-4B2C-8C1B-F71864FAE5C8}" type="parTrans" cxnId="{4D190841-972A-470C-BCCD-675349E9B2A9}">
      <dgm:prSet/>
      <dgm:spPr/>
      <dgm:t>
        <a:bodyPr/>
        <a:lstStyle/>
        <a:p>
          <a:endParaRPr lang="es-MX" sz="1700"/>
        </a:p>
      </dgm:t>
    </dgm:pt>
    <dgm:pt modelId="{FF07C059-C836-4903-AF44-0811BB2EA101}" type="sibTrans" cxnId="{4D190841-972A-470C-BCCD-675349E9B2A9}">
      <dgm:prSet/>
      <dgm:spPr/>
      <dgm:t>
        <a:bodyPr/>
        <a:lstStyle/>
        <a:p>
          <a:endParaRPr lang="es-MX" sz="1700"/>
        </a:p>
      </dgm:t>
    </dgm:pt>
    <dgm:pt modelId="{42D55972-D2E2-4B57-82A1-346F2A60043D}">
      <dgm:prSet custT="1"/>
      <dgm:spPr>
        <a:solidFill>
          <a:schemeClr val="bg1">
            <a:lumMod val="65000"/>
          </a:schemeClr>
        </a:solidFill>
      </dgm:spPr>
      <dgm:t>
        <a:bodyPr/>
        <a:lstStyle/>
        <a:p>
          <a:pPr rtl="0"/>
          <a:r>
            <a:rPr lang="es-MX" sz="1700" dirty="0" smtClean="0">
              <a:solidFill>
                <a:schemeClr val="tx1"/>
              </a:solidFill>
            </a:rPr>
            <a:t>Modernizar como realizar una “reingeniería” de los procesos de trabajo de las instituciones públicas.</a:t>
          </a:r>
          <a:endParaRPr lang="es-MX" sz="1700" dirty="0">
            <a:solidFill>
              <a:schemeClr val="tx1"/>
            </a:solidFill>
          </a:endParaRPr>
        </a:p>
      </dgm:t>
    </dgm:pt>
    <dgm:pt modelId="{BAE9C26E-8644-497C-9812-DDAF741D5284}" type="parTrans" cxnId="{41F91BF4-176F-4A55-A857-BD36D4D01622}">
      <dgm:prSet/>
      <dgm:spPr/>
      <dgm:t>
        <a:bodyPr/>
        <a:lstStyle/>
        <a:p>
          <a:endParaRPr lang="es-MX" sz="1700"/>
        </a:p>
      </dgm:t>
    </dgm:pt>
    <dgm:pt modelId="{DB4F0D80-77EE-4AED-91B2-A0E249EA1167}" type="sibTrans" cxnId="{41F91BF4-176F-4A55-A857-BD36D4D01622}">
      <dgm:prSet/>
      <dgm:spPr/>
      <dgm:t>
        <a:bodyPr/>
        <a:lstStyle/>
        <a:p>
          <a:endParaRPr lang="es-MX" sz="1700"/>
        </a:p>
      </dgm:t>
    </dgm:pt>
    <dgm:pt modelId="{CEAA1AE6-E364-4E4F-B336-80249B35D23D}" type="pres">
      <dgm:prSet presAssocID="{02C7E3F9-B0EC-41AC-AF60-967379FD844A}" presName="linear" presStyleCnt="0">
        <dgm:presLayoutVars>
          <dgm:animLvl val="lvl"/>
          <dgm:resizeHandles val="exact"/>
        </dgm:presLayoutVars>
      </dgm:prSet>
      <dgm:spPr/>
      <dgm:t>
        <a:bodyPr/>
        <a:lstStyle/>
        <a:p>
          <a:endParaRPr lang="es-MX"/>
        </a:p>
      </dgm:t>
    </dgm:pt>
    <dgm:pt modelId="{6C788487-F95F-4ABD-9124-5CED951BAB42}" type="pres">
      <dgm:prSet presAssocID="{A4429895-842E-40F7-AB9A-6B08DC76F488}" presName="parentText" presStyleLbl="node1" presStyleIdx="0" presStyleCnt="4">
        <dgm:presLayoutVars>
          <dgm:chMax val="0"/>
          <dgm:bulletEnabled val="1"/>
        </dgm:presLayoutVars>
      </dgm:prSet>
      <dgm:spPr/>
      <dgm:t>
        <a:bodyPr/>
        <a:lstStyle/>
        <a:p>
          <a:endParaRPr lang="es-MX"/>
        </a:p>
      </dgm:t>
    </dgm:pt>
    <dgm:pt modelId="{B605FCA1-D528-4FA5-8DAD-C2F107A848FE}" type="pres">
      <dgm:prSet presAssocID="{0ED40431-DE3F-43D3-9D1F-00FBCC12038C}" presName="spacer" presStyleCnt="0"/>
      <dgm:spPr/>
      <dgm:t>
        <a:bodyPr/>
        <a:lstStyle/>
        <a:p>
          <a:endParaRPr lang="es-MX"/>
        </a:p>
      </dgm:t>
    </dgm:pt>
    <dgm:pt modelId="{F630FACB-92BC-43C1-8625-13C330A9827C}" type="pres">
      <dgm:prSet presAssocID="{464E8081-AEF3-4987-AE7F-E81E6789AEF9}" presName="parentText" presStyleLbl="node1" presStyleIdx="1" presStyleCnt="4">
        <dgm:presLayoutVars>
          <dgm:chMax val="0"/>
          <dgm:bulletEnabled val="1"/>
        </dgm:presLayoutVars>
      </dgm:prSet>
      <dgm:spPr/>
      <dgm:t>
        <a:bodyPr/>
        <a:lstStyle/>
        <a:p>
          <a:endParaRPr lang="es-MX"/>
        </a:p>
      </dgm:t>
    </dgm:pt>
    <dgm:pt modelId="{82879EC7-1C7E-4FA4-9E72-97E3BC10D5F2}" type="pres">
      <dgm:prSet presAssocID="{714CFF40-4096-46E4-891F-A05F7E6737A7}" presName="spacer" presStyleCnt="0"/>
      <dgm:spPr/>
      <dgm:t>
        <a:bodyPr/>
        <a:lstStyle/>
        <a:p>
          <a:endParaRPr lang="es-MX"/>
        </a:p>
      </dgm:t>
    </dgm:pt>
    <dgm:pt modelId="{74D43034-EE21-4720-B014-38E27A72C765}" type="pres">
      <dgm:prSet presAssocID="{84676550-0992-4155-B958-70CD06818948}" presName="parentText" presStyleLbl="node1" presStyleIdx="2" presStyleCnt="4">
        <dgm:presLayoutVars>
          <dgm:chMax val="0"/>
          <dgm:bulletEnabled val="1"/>
        </dgm:presLayoutVars>
      </dgm:prSet>
      <dgm:spPr/>
      <dgm:t>
        <a:bodyPr/>
        <a:lstStyle/>
        <a:p>
          <a:endParaRPr lang="es-MX"/>
        </a:p>
      </dgm:t>
    </dgm:pt>
    <dgm:pt modelId="{A9502F5A-3831-4FFF-9CA5-F418CE4117B8}" type="pres">
      <dgm:prSet presAssocID="{FF07C059-C836-4903-AF44-0811BB2EA101}" presName="spacer" presStyleCnt="0"/>
      <dgm:spPr/>
      <dgm:t>
        <a:bodyPr/>
        <a:lstStyle/>
        <a:p>
          <a:endParaRPr lang="es-MX"/>
        </a:p>
      </dgm:t>
    </dgm:pt>
    <dgm:pt modelId="{43C0F134-7EF5-4397-954E-F7264C60D254}" type="pres">
      <dgm:prSet presAssocID="{42D55972-D2E2-4B57-82A1-346F2A60043D}" presName="parentText" presStyleLbl="node1" presStyleIdx="3" presStyleCnt="4">
        <dgm:presLayoutVars>
          <dgm:chMax val="0"/>
          <dgm:bulletEnabled val="1"/>
        </dgm:presLayoutVars>
      </dgm:prSet>
      <dgm:spPr/>
      <dgm:t>
        <a:bodyPr/>
        <a:lstStyle/>
        <a:p>
          <a:endParaRPr lang="es-MX"/>
        </a:p>
      </dgm:t>
    </dgm:pt>
  </dgm:ptLst>
  <dgm:cxnLst>
    <dgm:cxn modelId="{0AE03794-3C33-4B53-8033-03446CF6E575}" type="presOf" srcId="{84676550-0992-4155-B958-70CD06818948}" destId="{74D43034-EE21-4720-B014-38E27A72C765}" srcOrd="0" destOrd="0" presId="urn:microsoft.com/office/officeart/2005/8/layout/vList2"/>
    <dgm:cxn modelId="{4D190841-972A-470C-BCCD-675349E9B2A9}" srcId="{02C7E3F9-B0EC-41AC-AF60-967379FD844A}" destId="{84676550-0992-4155-B958-70CD06818948}" srcOrd="2" destOrd="0" parTransId="{F917942F-C232-4B2C-8C1B-F71864FAE5C8}" sibTransId="{FF07C059-C836-4903-AF44-0811BB2EA101}"/>
    <dgm:cxn modelId="{4230484E-F908-44CD-8CE7-9C9881D24055}" srcId="{02C7E3F9-B0EC-41AC-AF60-967379FD844A}" destId="{464E8081-AEF3-4987-AE7F-E81E6789AEF9}" srcOrd="1" destOrd="0" parTransId="{879F5D14-8286-4509-90DE-97FACD21589E}" sibTransId="{714CFF40-4096-46E4-891F-A05F7E6737A7}"/>
    <dgm:cxn modelId="{A6EE0595-93C7-4B4F-B15C-21283BE8A574}" srcId="{02C7E3F9-B0EC-41AC-AF60-967379FD844A}" destId="{A4429895-842E-40F7-AB9A-6B08DC76F488}" srcOrd="0" destOrd="0" parTransId="{CE9F5F2F-AFF5-4F32-A063-F4CB752E9A18}" sibTransId="{0ED40431-DE3F-43D3-9D1F-00FBCC12038C}"/>
    <dgm:cxn modelId="{9A829CA6-B12A-416A-AED0-63C8C9B70F70}" type="presOf" srcId="{42D55972-D2E2-4B57-82A1-346F2A60043D}" destId="{43C0F134-7EF5-4397-954E-F7264C60D254}" srcOrd="0" destOrd="0" presId="urn:microsoft.com/office/officeart/2005/8/layout/vList2"/>
    <dgm:cxn modelId="{7F4BA765-6D87-4E84-B3C3-A85DAC7E00DA}" type="presOf" srcId="{02C7E3F9-B0EC-41AC-AF60-967379FD844A}" destId="{CEAA1AE6-E364-4E4F-B336-80249B35D23D}" srcOrd="0" destOrd="0" presId="urn:microsoft.com/office/officeart/2005/8/layout/vList2"/>
    <dgm:cxn modelId="{A6D9DD46-7541-41EE-814F-6B7B63C9516B}" type="presOf" srcId="{A4429895-842E-40F7-AB9A-6B08DC76F488}" destId="{6C788487-F95F-4ABD-9124-5CED951BAB42}" srcOrd="0" destOrd="0" presId="urn:microsoft.com/office/officeart/2005/8/layout/vList2"/>
    <dgm:cxn modelId="{7B08F9F8-20AB-4EF4-8A6B-DC2FD8BBF9E7}" type="presOf" srcId="{464E8081-AEF3-4987-AE7F-E81E6789AEF9}" destId="{F630FACB-92BC-43C1-8625-13C330A9827C}" srcOrd="0" destOrd="0" presId="urn:microsoft.com/office/officeart/2005/8/layout/vList2"/>
    <dgm:cxn modelId="{41F91BF4-176F-4A55-A857-BD36D4D01622}" srcId="{02C7E3F9-B0EC-41AC-AF60-967379FD844A}" destId="{42D55972-D2E2-4B57-82A1-346F2A60043D}" srcOrd="3" destOrd="0" parTransId="{BAE9C26E-8644-497C-9812-DDAF741D5284}" sibTransId="{DB4F0D80-77EE-4AED-91B2-A0E249EA1167}"/>
    <dgm:cxn modelId="{C3D55019-C29A-4B4F-A2B7-94168319BAE4}" type="presParOf" srcId="{CEAA1AE6-E364-4E4F-B336-80249B35D23D}" destId="{6C788487-F95F-4ABD-9124-5CED951BAB42}" srcOrd="0" destOrd="0" presId="urn:microsoft.com/office/officeart/2005/8/layout/vList2"/>
    <dgm:cxn modelId="{4CE51346-C783-459E-87E9-3FC333612443}" type="presParOf" srcId="{CEAA1AE6-E364-4E4F-B336-80249B35D23D}" destId="{B605FCA1-D528-4FA5-8DAD-C2F107A848FE}" srcOrd="1" destOrd="0" presId="urn:microsoft.com/office/officeart/2005/8/layout/vList2"/>
    <dgm:cxn modelId="{D5D3153F-8602-49D0-93FC-CC58EEBC27E6}" type="presParOf" srcId="{CEAA1AE6-E364-4E4F-B336-80249B35D23D}" destId="{F630FACB-92BC-43C1-8625-13C330A9827C}" srcOrd="2" destOrd="0" presId="urn:microsoft.com/office/officeart/2005/8/layout/vList2"/>
    <dgm:cxn modelId="{E4B2408B-1721-456D-B99F-F21878234058}" type="presParOf" srcId="{CEAA1AE6-E364-4E4F-B336-80249B35D23D}" destId="{82879EC7-1C7E-4FA4-9E72-97E3BC10D5F2}" srcOrd="3" destOrd="0" presId="urn:microsoft.com/office/officeart/2005/8/layout/vList2"/>
    <dgm:cxn modelId="{A2E1D1F4-CD42-4618-A968-22749E6B3E17}" type="presParOf" srcId="{CEAA1AE6-E364-4E4F-B336-80249B35D23D}" destId="{74D43034-EE21-4720-B014-38E27A72C765}" srcOrd="4" destOrd="0" presId="urn:microsoft.com/office/officeart/2005/8/layout/vList2"/>
    <dgm:cxn modelId="{9928A7DD-998A-4E0F-AE70-7A7B3BD8C080}" type="presParOf" srcId="{CEAA1AE6-E364-4E4F-B336-80249B35D23D}" destId="{A9502F5A-3831-4FFF-9CA5-F418CE4117B8}" srcOrd="5" destOrd="0" presId="urn:microsoft.com/office/officeart/2005/8/layout/vList2"/>
    <dgm:cxn modelId="{95DB3692-F904-41E2-ACC2-7F65E2638927}" type="presParOf" srcId="{CEAA1AE6-E364-4E4F-B336-80249B35D23D}" destId="{43C0F134-7EF5-4397-954E-F7264C60D254}" srcOrd="6"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4251D42B-1251-46EC-B83B-9ED56697163A}"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s-MX"/>
        </a:p>
      </dgm:t>
    </dgm:pt>
    <dgm:pt modelId="{D2A73AB7-EB3D-4DDF-8B99-D1D6906079F8}">
      <dgm:prSet custT="1"/>
      <dgm:spPr>
        <a:solidFill>
          <a:schemeClr val="bg1">
            <a:lumMod val="65000"/>
          </a:schemeClr>
        </a:solidFill>
      </dgm:spPr>
      <dgm:t>
        <a:bodyPr/>
        <a:lstStyle/>
        <a:p>
          <a:pPr algn="ctr" rtl="0"/>
          <a:r>
            <a:rPr lang="es-MX" sz="3500" b="1" dirty="0" smtClean="0">
              <a:solidFill>
                <a:schemeClr val="tx1"/>
              </a:solidFill>
            </a:rPr>
            <a:t>GESTIÓN ADMINISTRATIVA</a:t>
          </a:r>
          <a:r>
            <a:rPr lang="es-MX" sz="1600" dirty="0" smtClean="0">
              <a:solidFill>
                <a:schemeClr val="tx1"/>
              </a:solidFill>
            </a:rPr>
            <a:t/>
          </a:r>
          <a:br>
            <a:rPr lang="es-MX" sz="1600" dirty="0" smtClean="0">
              <a:solidFill>
                <a:schemeClr val="tx1"/>
              </a:solidFill>
            </a:rPr>
          </a:br>
          <a:r>
            <a:rPr lang="es-MX" sz="1600" dirty="0" smtClean="0">
              <a:solidFill>
                <a:schemeClr val="tx1"/>
              </a:solidFill>
            </a:rPr>
            <a:t/>
          </a:r>
          <a:br>
            <a:rPr lang="es-MX" sz="1600" dirty="0" smtClean="0">
              <a:solidFill>
                <a:schemeClr val="tx1"/>
              </a:solidFill>
            </a:rPr>
          </a:br>
          <a:r>
            <a:rPr lang="es-MX" sz="1700" dirty="0" smtClean="0">
              <a:solidFill>
                <a:schemeClr val="tx1"/>
              </a:solidFill>
            </a:rPr>
            <a:t>Conjunto de acciones mediante las cuales el directivo desarrolla sus actividades a través del cumplimiento de las fases del proceso administrativo: Planear, organizar, dirigir, coordinar y controlar.</a:t>
          </a:r>
          <a:endParaRPr lang="es-MX" sz="1700" dirty="0">
            <a:solidFill>
              <a:schemeClr val="tx1"/>
            </a:solidFill>
          </a:endParaRPr>
        </a:p>
      </dgm:t>
    </dgm:pt>
    <dgm:pt modelId="{C2707787-9927-42EA-B65A-B367D0F178AC}" type="parTrans" cxnId="{A0715494-00F4-47A2-892D-85D561F8769E}">
      <dgm:prSet/>
      <dgm:spPr/>
      <dgm:t>
        <a:bodyPr/>
        <a:lstStyle/>
        <a:p>
          <a:endParaRPr lang="es-MX"/>
        </a:p>
      </dgm:t>
    </dgm:pt>
    <dgm:pt modelId="{F81B70A5-B911-4FFB-B274-F69DB428F200}" type="sibTrans" cxnId="{A0715494-00F4-47A2-892D-85D561F8769E}">
      <dgm:prSet/>
      <dgm:spPr/>
      <dgm:t>
        <a:bodyPr/>
        <a:lstStyle/>
        <a:p>
          <a:endParaRPr lang="es-MX"/>
        </a:p>
      </dgm:t>
    </dgm:pt>
    <dgm:pt modelId="{E89D6DAF-DC41-44ED-A3C8-2126BC80CAA9}" type="pres">
      <dgm:prSet presAssocID="{4251D42B-1251-46EC-B83B-9ED56697163A}" presName="linear" presStyleCnt="0">
        <dgm:presLayoutVars>
          <dgm:animLvl val="lvl"/>
          <dgm:resizeHandles val="exact"/>
        </dgm:presLayoutVars>
      </dgm:prSet>
      <dgm:spPr/>
      <dgm:t>
        <a:bodyPr/>
        <a:lstStyle/>
        <a:p>
          <a:endParaRPr lang="es-MX"/>
        </a:p>
      </dgm:t>
    </dgm:pt>
    <dgm:pt modelId="{55C8E3AD-3BA8-4FAF-9694-94CC1A48767F}" type="pres">
      <dgm:prSet presAssocID="{D2A73AB7-EB3D-4DDF-8B99-D1D6906079F8}" presName="parentText" presStyleLbl="node1" presStyleIdx="0" presStyleCnt="1">
        <dgm:presLayoutVars>
          <dgm:chMax val="0"/>
          <dgm:bulletEnabled val="1"/>
        </dgm:presLayoutVars>
      </dgm:prSet>
      <dgm:spPr/>
      <dgm:t>
        <a:bodyPr/>
        <a:lstStyle/>
        <a:p>
          <a:endParaRPr lang="es-MX"/>
        </a:p>
      </dgm:t>
    </dgm:pt>
  </dgm:ptLst>
  <dgm:cxnLst>
    <dgm:cxn modelId="{A0715494-00F4-47A2-892D-85D561F8769E}" srcId="{4251D42B-1251-46EC-B83B-9ED56697163A}" destId="{D2A73AB7-EB3D-4DDF-8B99-D1D6906079F8}" srcOrd="0" destOrd="0" parTransId="{C2707787-9927-42EA-B65A-B367D0F178AC}" sibTransId="{F81B70A5-B911-4FFB-B274-F69DB428F200}"/>
    <dgm:cxn modelId="{856F0CCD-92EB-415E-80C5-F1C01372BC8D}" type="presOf" srcId="{D2A73AB7-EB3D-4DDF-8B99-D1D6906079F8}" destId="{55C8E3AD-3BA8-4FAF-9694-94CC1A48767F}" srcOrd="0" destOrd="0" presId="urn:microsoft.com/office/officeart/2005/8/layout/vList2"/>
    <dgm:cxn modelId="{94C113D7-9F22-49CC-8234-962071DFDFD6}" type="presOf" srcId="{4251D42B-1251-46EC-B83B-9ED56697163A}" destId="{E89D6DAF-DC41-44ED-A3C8-2126BC80CAA9}" srcOrd="0" destOrd="0" presId="urn:microsoft.com/office/officeart/2005/8/layout/vList2"/>
    <dgm:cxn modelId="{72FE53A2-F796-481E-8B9C-D1012D7CC43E}" type="presParOf" srcId="{E89D6DAF-DC41-44ED-A3C8-2126BC80CAA9}" destId="{55C8E3AD-3BA8-4FAF-9694-94CC1A48767F}" srcOrd="0"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6466156E-C682-4764-990F-A88C16AB5C64}" type="doc">
      <dgm:prSet loTypeId="urn:microsoft.com/office/officeart/2005/8/layout/hProcess9" loCatId="process" qsTypeId="urn:microsoft.com/office/officeart/2005/8/quickstyle/3d2" qsCatId="3D" csTypeId="urn:microsoft.com/office/officeart/2005/8/colors/accent0_1" csCatId="mainScheme"/>
      <dgm:spPr/>
      <dgm:t>
        <a:bodyPr/>
        <a:lstStyle/>
        <a:p>
          <a:endParaRPr lang="es-MX"/>
        </a:p>
      </dgm:t>
    </dgm:pt>
    <dgm:pt modelId="{537B59A1-6820-4C74-8A6E-BB533F7C4FBC}">
      <dgm:prSet/>
      <dgm:spPr/>
      <dgm:t>
        <a:bodyPr/>
        <a:lstStyle/>
        <a:p>
          <a:pPr algn="ctr" rtl="0"/>
          <a:r>
            <a:rPr lang="es-ES" dirty="0" smtClean="0"/>
            <a:t>Esfuerzo orientado al cambio en el modelo de gestión de las organizaciones acorde con su tiempo y con las demandas de los ciudadanos.</a:t>
          </a:r>
          <a:endParaRPr lang="es-MX" dirty="0"/>
        </a:p>
      </dgm:t>
    </dgm:pt>
    <dgm:pt modelId="{85B53D90-EF5C-4625-BDE6-9B3060A60BFF}" type="parTrans" cxnId="{8029A1FE-9842-492D-924E-7A46D66081CE}">
      <dgm:prSet/>
      <dgm:spPr/>
      <dgm:t>
        <a:bodyPr/>
        <a:lstStyle/>
        <a:p>
          <a:endParaRPr lang="es-MX"/>
        </a:p>
      </dgm:t>
    </dgm:pt>
    <dgm:pt modelId="{8C21A072-1F8C-437F-AF35-036123BB1417}" type="sibTrans" cxnId="{8029A1FE-9842-492D-924E-7A46D66081CE}">
      <dgm:prSet/>
      <dgm:spPr/>
      <dgm:t>
        <a:bodyPr/>
        <a:lstStyle/>
        <a:p>
          <a:endParaRPr lang="es-MX"/>
        </a:p>
      </dgm:t>
    </dgm:pt>
    <dgm:pt modelId="{E5E8EB81-EB92-4768-861E-2804887B05F8}">
      <dgm:prSet/>
      <dgm:spPr/>
      <dgm:t>
        <a:bodyPr/>
        <a:lstStyle/>
        <a:p>
          <a:pPr rtl="0"/>
          <a:r>
            <a:rPr lang="es-ES" dirty="0" smtClean="0"/>
            <a:t>Buscando la simplificación de los procedimientos, la eficiencia, la eficacia del trabajo de cada ámbito administrativo.</a:t>
          </a:r>
          <a:endParaRPr lang="es-MX" dirty="0"/>
        </a:p>
      </dgm:t>
    </dgm:pt>
    <dgm:pt modelId="{5AD483CC-7D2B-4159-B58C-48750E8492C8}" type="parTrans" cxnId="{F8A06BB6-CE91-4B3E-BA8C-96FA40595A25}">
      <dgm:prSet/>
      <dgm:spPr/>
      <dgm:t>
        <a:bodyPr/>
        <a:lstStyle/>
        <a:p>
          <a:endParaRPr lang="es-MX"/>
        </a:p>
      </dgm:t>
    </dgm:pt>
    <dgm:pt modelId="{3FC8D838-D47E-4FC8-AF5C-8272F1AE94A7}" type="sibTrans" cxnId="{F8A06BB6-CE91-4B3E-BA8C-96FA40595A25}">
      <dgm:prSet/>
      <dgm:spPr/>
      <dgm:t>
        <a:bodyPr/>
        <a:lstStyle/>
        <a:p>
          <a:endParaRPr lang="es-MX"/>
        </a:p>
      </dgm:t>
    </dgm:pt>
    <dgm:pt modelId="{A44EEF0D-C385-4136-A3F8-2B0FCF3CFE18}">
      <dgm:prSet/>
      <dgm:spPr/>
      <dgm:t>
        <a:bodyPr/>
        <a:lstStyle/>
        <a:p>
          <a:pPr rtl="0"/>
          <a:r>
            <a:rPr lang="es-ES" dirty="0" smtClean="0"/>
            <a:t>Alineando las estructuras con los objetivos organizacionales y con los de las personas de dentro y de fuera de la organización.</a:t>
          </a:r>
          <a:endParaRPr lang="es-MX" dirty="0"/>
        </a:p>
      </dgm:t>
    </dgm:pt>
    <dgm:pt modelId="{649F6F62-4385-415B-A6DE-39352DBD550A}" type="parTrans" cxnId="{E1C28F2F-B736-4F0F-8A3A-7B63B43AD77E}">
      <dgm:prSet/>
      <dgm:spPr/>
      <dgm:t>
        <a:bodyPr/>
        <a:lstStyle/>
        <a:p>
          <a:endParaRPr lang="es-MX"/>
        </a:p>
      </dgm:t>
    </dgm:pt>
    <dgm:pt modelId="{94856449-7E27-43B9-8E32-7360A16ABC4F}" type="sibTrans" cxnId="{E1C28F2F-B736-4F0F-8A3A-7B63B43AD77E}">
      <dgm:prSet/>
      <dgm:spPr/>
      <dgm:t>
        <a:bodyPr/>
        <a:lstStyle/>
        <a:p>
          <a:endParaRPr lang="es-MX"/>
        </a:p>
      </dgm:t>
    </dgm:pt>
    <dgm:pt modelId="{BCF4F680-B0D7-4B3C-8B38-6FEC4EEBBC65}">
      <dgm:prSet/>
      <dgm:spPr/>
      <dgm:t>
        <a:bodyPr/>
        <a:lstStyle/>
        <a:p>
          <a:pPr rtl="0"/>
          <a:r>
            <a:rPr lang="es-ES" dirty="0" smtClean="0"/>
            <a:t>Usando la tecnología como elemento transformador</a:t>
          </a:r>
          <a:r>
            <a:rPr lang="es-ES" b="1" i="1" dirty="0" smtClean="0"/>
            <a:t>.</a:t>
          </a:r>
          <a:r>
            <a:rPr lang="es-ES" dirty="0" smtClean="0"/>
            <a:t>           </a:t>
          </a:r>
          <a:endParaRPr lang="es-ES" b="1" i="1" dirty="0"/>
        </a:p>
      </dgm:t>
    </dgm:pt>
    <dgm:pt modelId="{959D6242-55FF-4DDB-902F-ABF114296195}" type="parTrans" cxnId="{18BA5A5B-F56A-467A-B901-B1AD30663F43}">
      <dgm:prSet/>
      <dgm:spPr/>
      <dgm:t>
        <a:bodyPr/>
        <a:lstStyle/>
        <a:p>
          <a:endParaRPr lang="es-MX"/>
        </a:p>
      </dgm:t>
    </dgm:pt>
    <dgm:pt modelId="{3F1C7484-75FA-4E7B-979E-EF3465CCCD70}" type="sibTrans" cxnId="{18BA5A5B-F56A-467A-B901-B1AD30663F43}">
      <dgm:prSet/>
      <dgm:spPr/>
      <dgm:t>
        <a:bodyPr/>
        <a:lstStyle/>
        <a:p>
          <a:endParaRPr lang="es-MX"/>
        </a:p>
      </dgm:t>
    </dgm:pt>
    <dgm:pt modelId="{EE04B157-4E67-477C-9FDB-1885C0A8EAA0}" type="pres">
      <dgm:prSet presAssocID="{6466156E-C682-4764-990F-A88C16AB5C64}" presName="CompostProcess" presStyleCnt="0">
        <dgm:presLayoutVars>
          <dgm:dir/>
          <dgm:resizeHandles val="exact"/>
        </dgm:presLayoutVars>
      </dgm:prSet>
      <dgm:spPr/>
      <dgm:t>
        <a:bodyPr/>
        <a:lstStyle/>
        <a:p>
          <a:endParaRPr lang="es-MX"/>
        </a:p>
      </dgm:t>
    </dgm:pt>
    <dgm:pt modelId="{2DAFEF3B-3C30-41E4-B545-7B693AF71C54}" type="pres">
      <dgm:prSet presAssocID="{6466156E-C682-4764-990F-A88C16AB5C64}" presName="arrow" presStyleLbl="bgShp" presStyleIdx="0" presStyleCnt="1"/>
      <dgm:spPr/>
    </dgm:pt>
    <dgm:pt modelId="{9086A86C-3737-4AB4-A0BF-D5D957235D76}" type="pres">
      <dgm:prSet presAssocID="{6466156E-C682-4764-990F-A88C16AB5C64}" presName="linearProcess" presStyleCnt="0"/>
      <dgm:spPr/>
    </dgm:pt>
    <dgm:pt modelId="{2D424349-7CB3-487E-BD86-539DAF154EBE}" type="pres">
      <dgm:prSet presAssocID="{537B59A1-6820-4C74-8A6E-BB533F7C4FBC}" presName="textNode" presStyleLbl="node1" presStyleIdx="0" presStyleCnt="4">
        <dgm:presLayoutVars>
          <dgm:bulletEnabled val="1"/>
        </dgm:presLayoutVars>
      </dgm:prSet>
      <dgm:spPr/>
      <dgm:t>
        <a:bodyPr/>
        <a:lstStyle/>
        <a:p>
          <a:endParaRPr lang="es-MX"/>
        </a:p>
      </dgm:t>
    </dgm:pt>
    <dgm:pt modelId="{350848DF-41AB-4121-B12E-5FD507E0536B}" type="pres">
      <dgm:prSet presAssocID="{8C21A072-1F8C-437F-AF35-036123BB1417}" presName="sibTrans" presStyleCnt="0"/>
      <dgm:spPr/>
    </dgm:pt>
    <dgm:pt modelId="{7134B194-FFA3-4441-BA15-DAC9C559F542}" type="pres">
      <dgm:prSet presAssocID="{E5E8EB81-EB92-4768-861E-2804887B05F8}" presName="textNode" presStyleLbl="node1" presStyleIdx="1" presStyleCnt="4">
        <dgm:presLayoutVars>
          <dgm:bulletEnabled val="1"/>
        </dgm:presLayoutVars>
      </dgm:prSet>
      <dgm:spPr/>
      <dgm:t>
        <a:bodyPr/>
        <a:lstStyle/>
        <a:p>
          <a:endParaRPr lang="es-MX"/>
        </a:p>
      </dgm:t>
    </dgm:pt>
    <dgm:pt modelId="{52D252C1-1CD7-44E6-9855-33BEB291AAFB}" type="pres">
      <dgm:prSet presAssocID="{3FC8D838-D47E-4FC8-AF5C-8272F1AE94A7}" presName="sibTrans" presStyleCnt="0"/>
      <dgm:spPr/>
    </dgm:pt>
    <dgm:pt modelId="{719DF701-2C4E-4392-AD4A-6B9B0E4D043C}" type="pres">
      <dgm:prSet presAssocID="{A44EEF0D-C385-4136-A3F8-2B0FCF3CFE18}" presName="textNode" presStyleLbl="node1" presStyleIdx="2" presStyleCnt="4">
        <dgm:presLayoutVars>
          <dgm:bulletEnabled val="1"/>
        </dgm:presLayoutVars>
      </dgm:prSet>
      <dgm:spPr/>
      <dgm:t>
        <a:bodyPr/>
        <a:lstStyle/>
        <a:p>
          <a:endParaRPr lang="es-MX"/>
        </a:p>
      </dgm:t>
    </dgm:pt>
    <dgm:pt modelId="{F572160E-026C-4786-A77A-AE2E665991CF}" type="pres">
      <dgm:prSet presAssocID="{94856449-7E27-43B9-8E32-7360A16ABC4F}" presName="sibTrans" presStyleCnt="0"/>
      <dgm:spPr/>
    </dgm:pt>
    <dgm:pt modelId="{125D3A34-1754-42A8-AE1C-DD7C8276B46F}" type="pres">
      <dgm:prSet presAssocID="{BCF4F680-B0D7-4B3C-8B38-6FEC4EEBBC65}" presName="textNode" presStyleLbl="node1" presStyleIdx="3" presStyleCnt="4">
        <dgm:presLayoutVars>
          <dgm:bulletEnabled val="1"/>
        </dgm:presLayoutVars>
      </dgm:prSet>
      <dgm:spPr/>
      <dgm:t>
        <a:bodyPr/>
        <a:lstStyle/>
        <a:p>
          <a:endParaRPr lang="es-MX"/>
        </a:p>
      </dgm:t>
    </dgm:pt>
  </dgm:ptLst>
  <dgm:cxnLst>
    <dgm:cxn modelId="{12B2382F-CE6B-469B-BC9C-50B7829A45B0}" type="presOf" srcId="{6466156E-C682-4764-990F-A88C16AB5C64}" destId="{EE04B157-4E67-477C-9FDB-1885C0A8EAA0}" srcOrd="0" destOrd="0" presId="urn:microsoft.com/office/officeart/2005/8/layout/hProcess9"/>
    <dgm:cxn modelId="{8029A1FE-9842-492D-924E-7A46D66081CE}" srcId="{6466156E-C682-4764-990F-A88C16AB5C64}" destId="{537B59A1-6820-4C74-8A6E-BB533F7C4FBC}" srcOrd="0" destOrd="0" parTransId="{85B53D90-EF5C-4625-BDE6-9B3060A60BFF}" sibTransId="{8C21A072-1F8C-437F-AF35-036123BB1417}"/>
    <dgm:cxn modelId="{47757995-702F-4444-BF21-D8246FB211DF}" type="presOf" srcId="{A44EEF0D-C385-4136-A3F8-2B0FCF3CFE18}" destId="{719DF701-2C4E-4392-AD4A-6B9B0E4D043C}" srcOrd="0" destOrd="0" presId="urn:microsoft.com/office/officeart/2005/8/layout/hProcess9"/>
    <dgm:cxn modelId="{190A18E7-4550-49D7-BF8C-78EB14A284EC}" type="presOf" srcId="{BCF4F680-B0D7-4B3C-8B38-6FEC4EEBBC65}" destId="{125D3A34-1754-42A8-AE1C-DD7C8276B46F}" srcOrd="0" destOrd="0" presId="urn:microsoft.com/office/officeart/2005/8/layout/hProcess9"/>
    <dgm:cxn modelId="{F8A06BB6-CE91-4B3E-BA8C-96FA40595A25}" srcId="{6466156E-C682-4764-990F-A88C16AB5C64}" destId="{E5E8EB81-EB92-4768-861E-2804887B05F8}" srcOrd="1" destOrd="0" parTransId="{5AD483CC-7D2B-4159-B58C-48750E8492C8}" sibTransId="{3FC8D838-D47E-4FC8-AF5C-8272F1AE94A7}"/>
    <dgm:cxn modelId="{18BA5A5B-F56A-467A-B901-B1AD30663F43}" srcId="{6466156E-C682-4764-990F-A88C16AB5C64}" destId="{BCF4F680-B0D7-4B3C-8B38-6FEC4EEBBC65}" srcOrd="3" destOrd="0" parTransId="{959D6242-55FF-4DDB-902F-ABF114296195}" sibTransId="{3F1C7484-75FA-4E7B-979E-EF3465CCCD70}"/>
    <dgm:cxn modelId="{A8244D1E-A5C2-4551-94A6-83027FBDE1D2}" type="presOf" srcId="{E5E8EB81-EB92-4768-861E-2804887B05F8}" destId="{7134B194-FFA3-4441-BA15-DAC9C559F542}" srcOrd="0" destOrd="0" presId="urn:microsoft.com/office/officeart/2005/8/layout/hProcess9"/>
    <dgm:cxn modelId="{E1C28F2F-B736-4F0F-8A3A-7B63B43AD77E}" srcId="{6466156E-C682-4764-990F-A88C16AB5C64}" destId="{A44EEF0D-C385-4136-A3F8-2B0FCF3CFE18}" srcOrd="2" destOrd="0" parTransId="{649F6F62-4385-415B-A6DE-39352DBD550A}" sibTransId="{94856449-7E27-43B9-8E32-7360A16ABC4F}"/>
    <dgm:cxn modelId="{F9AB66D5-4E54-4463-810D-7D8652F6B5BB}" type="presOf" srcId="{537B59A1-6820-4C74-8A6E-BB533F7C4FBC}" destId="{2D424349-7CB3-487E-BD86-539DAF154EBE}" srcOrd="0" destOrd="0" presId="urn:microsoft.com/office/officeart/2005/8/layout/hProcess9"/>
    <dgm:cxn modelId="{90467065-0CD9-4E66-A855-8D720BA1DBC7}" type="presParOf" srcId="{EE04B157-4E67-477C-9FDB-1885C0A8EAA0}" destId="{2DAFEF3B-3C30-41E4-B545-7B693AF71C54}" srcOrd="0" destOrd="0" presId="urn:microsoft.com/office/officeart/2005/8/layout/hProcess9"/>
    <dgm:cxn modelId="{782E9860-405E-4A60-A1FB-6412A388EACC}" type="presParOf" srcId="{EE04B157-4E67-477C-9FDB-1885C0A8EAA0}" destId="{9086A86C-3737-4AB4-A0BF-D5D957235D76}" srcOrd="1" destOrd="0" presId="urn:microsoft.com/office/officeart/2005/8/layout/hProcess9"/>
    <dgm:cxn modelId="{AE1547E3-FE8D-4BFB-AD97-7E84311829CF}" type="presParOf" srcId="{9086A86C-3737-4AB4-A0BF-D5D957235D76}" destId="{2D424349-7CB3-487E-BD86-539DAF154EBE}" srcOrd="0" destOrd="0" presId="urn:microsoft.com/office/officeart/2005/8/layout/hProcess9"/>
    <dgm:cxn modelId="{17AB0217-1D94-4903-92A0-42FAEC0F106C}" type="presParOf" srcId="{9086A86C-3737-4AB4-A0BF-D5D957235D76}" destId="{350848DF-41AB-4121-B12E-5FD507E0536B}" srcOrd="1" destOrd="0" presId="urn:microsoft.com/office/officeart/2005/8/layout/hProcess9"/>
    <dgm:cxn modelId="{6DEA9B79-A444-4BBD-8502-8C4C6358291D}" type="presParOf" srcId="{9086A86C-3737-4AB4-A0BF-D5D957235D76}" destId="{7134B194-FFA3-4441-BA15-DAC9C559F542}" srcOrd="2" destOrd="0" presId="urn:microsoft.com/office/officeart/2005/8/layout/hProcess9"/>
    <dgm:cxn modelId="{7ABCECB7-10DF-4FCB-BD4D-39BCFA816D82}" type="presParOf" srcId="{9086A86C-3737-4AB4-A0BF-D5D957235D76}" destId="{52D252C1-1CD7-44E6-9855-33BEB291AAFB}" srcOrd="3" destOrd="0" presId="urn:microsoft.com/office/officeart/2005/8/layout/hProcess9"/>
    <dgm:cxn modelId="{0E99D0AD-4A3F-486D-AB3A-B95B73469D93}" type="presParOf" srcId="{9086A86C-3737-4AB4-A0BF-D5D957235D76}" destId="{719DF701-2C4E-4392-AD4A-6B9B0E4D043C}" srcOrd="4" destOrd="0" presId="urn:microsoft.com/office/officeart/2005/8/layout/hProcess9"/>
    <dgm:cxn modelId="{2D6F27C8-F93C-45ED-AFEE-8ED82CD16BE3}" type="presParOf" srcId="{9086A86C-3737-4AB4-A0BF-D5D957235D76}" destId="{F572160E-026C-4786-A77A-AE2E665991CF}" srcOrd="5" destOrd="0" presId="urn:microsoft.com/office/officeart/2005/8/layout/hProcess9"/>
    <dgm:cxn modelId="{6546BA4F-FC10-4BC2-B22E-8952D97DEC35}" type="presParOf" srcId="{9086A86C-3737-4AB4-A0BF-D5D957235D76}" destId="{125D3A34-1754-42A8-AE1C-DD7C8276B46F}" srcOrd="6" destOrd="0" presId="urn:microsoft.com/office/officeart/2005/8/layout/hProcess9"/>
  </dgm:cxnLst>
  <dgm:bg/>
  <dgm:whole/>
</dgm:dataModel>
</file>

<file path=ppt/diagrams/data7.xml><?xml version="1.0" encoding="utf-8"?>
<dgm:dataModel xmlns:dgm="http://schemas.openxmlformats.org/drawingml/2006/diagram" xmlns:a="http://schemas.openxmlformats.org/drawingml/2006/main">
  <dgm:ptLst>
    <dgm:pt modelId="{D8959441-800A-445D-897E-AC435CFFEC01}" type="doc">
      <dgm:prSet loTypeId="urn:microsoft.com/office/officeart/2005/8/layout/hierarchy3" loCatId="hierarchy" qsTypeId="urn:microsoft.com/office/officeart/2005/8/quickstyle/simple5" qsCatId="simple" csTypeId="urn:microsoft.com/office/officeart/2005/8/colors/accent6_2" csCatId="accent6" phldr="1"/>
      <dgm:spPr/>
      <dgm:t>
        <a:bodyPr/>
        <a:lstStyle/>
        <a:p>
          <a:endParaRPr lang="es-ES"/>
        </a:p>
      </dgm:t>
    </dgm:pt>
    <dgm:pt modelId="{696BCCEA-B0C5-4DAC-AB1D-3883F268C9FA}">
      <dgm:prSet phldrT="[Texto]"/>
      <dgm:spPr/>
      <dgm:t>
        <a:bodyPr/>
        <a:lstStyle/>
        <a:p>
          <a:r>
            <a:rPr lang="es-MX" dirty="0" smtClean="0"/>
            <a:t>Secretaría de Programación  y Presupuesto</a:t>
          </a:r>
          <a:endParaRPr lang="es-ES" dirty="0"/>
        </a:p>
      </dgm:t>
    </dgm:pt>
    <dgm:pt modelId="{4DA84035-3D40-480B-A180-FC4A44C0EF7C}" type="parTrans" cxnId="{FC406EB1-322A-4FEA-819D-2037D5A31F78}">
      <dgm:prSet/>
      <dgm:spPr/>
      <dgm:t>
        <a:bodyPr/>
        <a:lstStyle/>
        <a:p>
          <a:endParaRPr lang="es-ES"/>
        </a:p>
      </dgm:t>
    </dgm:pt>
    <dgm:pt modelId="{79337C62-504C-43B9-BD1B-B4392DA7B1B4}" type="sibTrans" cxnId="{FC406EB1-322A-4FEA-819D-2037D5A31F78}">
      <dgm:prSet/>
      <dgm:spPr/>
      <dgm:t>
        <a:bodyPr/>
        <a:lstStyle/>
        <a:p>
          <a:endParaRPr lang="es-ES"/>
        </a:p>
      </dgm:t>
    </dgm:pt>
    <dgm:pt modelId="{478713BE-604A-45AA-9857-1A6F3A848CCC}">
      <dgm:prSet phldrT="[Texto]"/>
      <dgm:spPr/>
      <dgm:t>
        <a:bodyPr/>
        <a:lstStyle/>
        <a:p>
          <a:r>
            <a:rPr lang="es-MX" dirty="0" smtClean="0"/>
            <a:t>Unidad de Modernización de la APF</a:t>
          </a:r>
          <a:endParaRPr lang="es-ES" dirty="0"/>
        </a:p>
      </dgm:t>
    </dgm:pt>
    <dgm:pt modelId="{8C2C1DEF-4468-45C9-90D4-0DDE8FD8ED70}" type="parTrans" cxnId="{D7AC0233-6485-4D82-8E4D-3D91E1570FD0}">
      <dgm:prSet/>
      <dgm:spPr/>
      <dgm:t>
        <a:bodyPr/>
        <a:lstStyle/>
        <a:p>
          <a:endParaRPr lang="es-ES"/>
        </a:p>
      </dgm:t>
    </dgm:pt>
    <dgm:pt modelId="{DF89853B-E04F-4985-882D-4A053207AEEC}" type="sibTrans" cxnId="{D7AC0233-6485-4D82-8E4D-3D91E1570FD0}">
      <dgm:prSet/>
      <dgm:spPr/>
      <dgm:t>
        <a:bodyPr/>
        <a:lstStyle/>
        <a:p>
          <a:endParaRPr lang="es-ES"/>
        </a:p>
      </dgm:t>
    </dgm:pt>
    <dgm:pt modelId="{06DFFE7A-2E2A-49E9-BC6F-23B1F0A3BF1E}" type="pres">
      <dgm:prSet presAssocID="{D8959441-800A-445D-897E-AC435CFFEC01}" presName="diagram" presStyleCnt="0">
        <dgm:presLayoutVars>
          <dgm:chPref val="1"/>
          <dgm:dir/>
          <dgm:animOne val="branch"/>
          <dgm:animLvl val="lvl"/>
          <dgm:resizeHandles/>
        </dgm:presLayoutVars>
      </dgm:prSet>
      <dgm:spPr/>
      <dgm:t>
        <a:bodyPr/>
        <a:lstStyle/>
        <a:p>
          <a:endParaRPr lang="es-ES"/>
        </a:p>
      </dgm:t>
    </dgm:pt>
    <dgm:pt modelId="{F3A0904A-D1BB-4689-AF1A-C070F9BE7771}" type="pres">
      <dgm:prSet presAssocID="{696BCCEA-B0C5-4DAC-AB1D-3883F268C9FA}" presName="root" presStyleCnt="0"/>
      <dgm:spPr/>
    </dgm:pt>
    <dgm:pt modelId="{5FD82CD3-1F3E-4D18-AB78-23391CFCFEBB}" type="pres">
      <dgm:prSet presAssocID="{696BCCEA-B0C5-4DAC-AB1D-3883F268C9FA}" presName="rootComposite" presStyleCnt="0"/>
      <dgm:spPr/>
    </dgm:pt>
    <dgm:pt modelId="{FCCFC9A9-E6C4-48F6-8DE8-0755F30190F8}" type="pres">
      <dgm:prSet presAssocID="{696BCCEA-B0C5-4DAC-AB1D-3883F268C9FA}" presName="rootText" presStyleLbl="node1" presStyleIdx="0" presStyleCnt="1"/>
      <dgm:spPr/>
      <dgm:t>
        <a:bodyPr/>
        <a:lstStyle/>
        <a:p>
          <a:endParaRPr lang="es-ES"/>
        </a:p>
      </dgm:t>
    </dgm:pt>
    <dgm:pt modelId="{0B480F0D-D773-4FBC-95C2-80BC67DD302B}" type="pres">
      <dgm:prSet presAssocID="{696BCCEA-B0C5-4DAC-AB1D-3883F268C9FA}" presName="rootConnector" presStyleLbl="node1" presStyleIdx="0" presStyleCnt="1"/>
      <dgm:spPr/>
      <dgm:t>
        <a:bodyPr/>
        <a:lstStyle/>
        <a:p>
          <a:endParaRPr lang="es-ES"/>
        </a:p>
      </dgm:t>
    </dgm:pt>
    <dgm:pt modelId="{82C6CCC3-7359-4E76-8211-0E2CFA5D3B20}" type="pres">
      <dgm:prSet presAssocID="{696BCCEA-B0C5-4DAC-AB1D-3883F268C9FA}" presName="childShape" presStyleCnt="0"/>
      <dgm:spPr/>
    </dgm:pt>
    <dgm:pt modelId="{72AB727D-3A61-4C1B-842C-5039991AB641}" type="pres">
      <dgm:prSet presAssocID="{8C2C1DEF-4468-45C9-90D4-0DDE8FD8ED70}" presName="Name13" presStyleLbl="parChTrans1D2" presStyleIdx="0" presStyleCnt="1"/>
      <dgm:spPr/>
      <dgm:t>
        <a:bodyPr/>
        <a:lstStyle/>
        <a:p>
          <a:endParaRPr lang="es-ES"/>
        </a:p>
      </dgm:t>
    </dgm:pt>
    <dgm:pt modelId="{8F63F541-7FDD-4B1C-B13F-DCCA74AFF54C}" type="pres">
      <dgm:prSet presAssocID="{478713BE-604A-45AA-9857-1A6F3A848CCC}" presName="childText" presStyleLbl="bgAcc1" presStyleIdx="0" presStyleCnt="1">
        <dgm:presLayoutVars>
          <dgm:bulletEnabled val="1"/>
        </dgm:presLayoutVars>
      </dgm:prSet>
      <dgm:spPr/>
      <dgm:t>
        <a:bodyPr/>
        <a:lstStyle/>
        <a:p>
          <a:endParaRPr lang="es-ES"/>
        </a:p>
      </dgm:t>
    </dgm:pt>
  </dgm:ptLst>
  <dgm:cxnLst>
    <dgm:cxn modelId="{69B86D96-B511-4A5E-85F1-4BE2DFD6DD12}" type="presOf" srcId="{8C2C1DEF-4468-45C9-90D4-0DDE8FD8ED70}" destId="{72AB727D-3A61-4C1B-842C-5039991AB641}" srcOrd="0" destOrd="0" presId="urn:microsoft.com/office/officeart/2005/8/layout/hierarchy3"/>
    <dgm:cxn modelId="{9CAB6E55-8FEA-498B-BB3C-113944A26CB9}" type="presOf" srcId="{D8959441-800A-445D-897E-AC435CFFEC01}" destId="{06DFFE7A-2E2A-49E9-BC6F-23B1F0A3BF1E}" srcOrd="0" destOrd="0" presId="urn:microsoft.com/office/officeart/2005/8/layout/hierarchy3"/>
    <dgm:cxn modelId="{D7AC0233-6485-4D82-8E4D-3D91E1570FD0}" srcId="{696BCCEA-B0C5-4DAC-AB1D-3883F268C9FA}" destId="{478713BE-604A-45AA-9857-1A6F3A848CCC}" srcOrd="0" destOrd="0" parTransId="{8C2C1DEF-4468-45C9-90D4-0DDE8FD8ED70}" sibTransId="{DF89853B-E04F-4985-882D-4A053207AEEC}"/>
    <dgm:cxn modelId="{4F024D89-13AC-4D5E-B69E-8B3671B14608}" type="presOf" srcId="{696BCCEA-B0C5-4DAC-AB1D-3883F268C9FA}" destId="{FCCFC9A9-E6C4-48F6-8DE8-0755F30190F8}" srcOrd="0" destOrd="0" presId="urn:microsoft.com/office/officeart/2005/8/layout/hierarchy3"/>
    <dgm:cxn modelId="{893A7AC2-4718-46E7-82BD-A0D4ECD35741}" type="presOf" srcId="{478713BE-604A-45AA-9857-1A6F3A848CCC}" destId="{8F63F541-7FDD-4B1C-B13F-DCCA74AFF54C}" srcOrd="0" destOrd="0" presId="urn:microsoft.com/office/officeart/2005/8/layout/hierarchy3"/>
    <dgm:cxn modelId="{52AC2C25-269C-4DEE-922A-B705E594B83E}" type="presOf" srcId="{696BCCEA-B0C5-4DAC-AB1D-3883F268C9FA}" destId="{0B480F0D-D773-4FBC-95C2-80BC67DD302B}" srcOrd="1" destOrd="0" presId="urn:microsoft.com/office/officeart/2005/8/layout/hierarchy3"/>
    <dgm:cxn modelId="{FC406EB1-322A-4FEA-819D-2037D5A31F78}" srcId="{D8959441-800A-445D-897E-AC435CFFEC01}" destId="{696BCCEA-B0C5-4DAC-AB1D-3883F268C9FA}" srcOrd="0" destOrd="0" parTransId="{4DA84035-3D40-480B-A180-FC4A44C0EF7C}" sibTransId="{79337C62-504C-43B9-BD1B-B4392DA7B1B4}"/>
    <dgm:cxn modelId="{7EC78850-BD08-413B-9688-D129A977FFED}" type="presParOf" srcId="{06DFFE7A-2E2A-49E9-BC6F-23B1F0A3BF1E}" destId="{F3A0904A-D1BB-4689-AF1A-C070F9BE7771}" srcOrd="0" destOrd="0" presId="urn:microsoft.com/office/officeart/2005/8/layout/hierarchy3"/>
    <dgm:cxn modelId="{3C042221-C609-4F13-8C7E-021642B68D03}" type="presParOf" srcId="{F3A0904A-D1BB-4689-AF1A-C070F9BE7771}" destId="{5FD82CD3-1F3E-4D18-AB78-23391CFCFEBB}" srcOrd="0" destOrd="0" presId="urn:microsoft.com/office/officeart/2005/8/layout/hierarchy3"/>
    <dgm:cxn modelId="{A34B1822-6F1E-4249-AB47-EFF51F8B0E2B}" type="presParOf" srcId="{5FD82CD3-1F3E-4D18-AB78-23391CFCFEBB}" destId="{FCCFC9A9-E6C4-48F6-8DE8-0755F30190F8}" srcOrd="0" destOrd="0" presId="urn:microsoft.com/office/officeart/2005/8/layout/hierarchy3"/>
    <dgm:cxn modelId="{42AF2316-FA36-4F95-9121-82EF20AB2836}" type="presParOf" srcId="{5FD82CD3-1F3E-4D18-AB78-23391CFCFEBB}" destId="{0B480F0D-D773-4FBC-95C2-80BC67DD302B}" srcOrd="1" destOrd="0" presId="urn:microsoft.com/office/officeart/2005/8/layout/hierarchy3"/>
    <dgm:cxn modelId="{DE162ED3-D7BD-498A-9D79-C9AE5254CA6B}" type="presParOf" srcId="{F3A0904A-D1BB-4689-AF1A-C070F9BE7771}" destId="{82C6CCC3-7359-4E76-8211-0E2CFA5D3B20}" srcOrd="1" destOrd="0" presId="urn:microsoft.com/office/officeart/2005/8/layout/hierarchy3"/>
    <dgm:cxn modelId="{3729D69E-52A7-4C7E-A434-D61B06FC5CA1}" type="presParOf" srcId="{82C6CCC3-7359-4E76-8211-0E2CFA5D3B20}" destId="{72AB727D-3A61-4C1B-842C-5039991AB641}" srcOrd="0" destOrd="0" presId="urn:microsoft.com/office/officeart/2005/8/layout/hierarchy3"/>
    <dgm:cxn modelId="{5254FCDA-B7E4-4F7E-9519-F9C0CCCC4A50}" type="presParOf" srcId="{82C6CCC3-7359-4E76-8211-0E2CFA5D3B20}" destId="{8F63F541-7FDD-4B1C-B13F-DCCA74AFF54C}" srcOrd="1" destOrd="0" presId="urn:microsoft.com/office/officeart/2005/8/layout/hierarchy3"/>
  </dgm:cxnLst>
  <dgm:bg/>
  <dgm:whole/>
</dgm:dataModel>
</file>

<file path=ppt/diagrams/data8.xml><?xml version="1.0" encoding="utf-8"?>
<dgm:dataModel xmlns:dgm="http://schemas.openxmlformats.org/drawingml/2006/diagram" xmlns:a="http://schemas.openxmlformats.org/drawingml/2006/main">
  <dgm:ptLst>
    <dgm:pt modelId="{3AB6C973-1E08-4860-A535-20E44F046A31}" type="doc">
      <dgm:prSet loTypeId="urn:microsoft.com/office/officeart/2005/8/layout/orgChart1" loCatId="hierarchy" qsTypeId="urn:microsoft.com/office/officeart/2005/8/quickstyle/simple5" qsCatId="simple" csTypeId="urn:microsoft.com/office/officeart/2005/8/colors/accent6_1" csCatId="accent6" phldr="1"/>
      <dgm:spPr/>
      <dgm:t>
        <a:bodyPr/>
        <a:lstStyle/>
        <a:p>
          <a:endParaRPr lang="es-ES"/>
        </a:p>
      </dgm:t>
    </dgm:pt>
    <dgm:pt modelId="{82C6C243-363E-4795-A5B1-CE2B4E4570AC}">
      <dgm:prSet phldrT="[Texto]">
        <dgm:style>
          <a:lnRef idx="0">
            <a:schemeClr val="accent6"/>
          </a:lnRef>
          <a:fillRef idx="3">
            <a:schemeClr val="accent6"/>
          </a:fillRef>
          <a:effectRef idx="3">
            <a:schemeClr val="accent6"/>
          </a:effectRef>
          <a:fontRef idx="minor">
            <a:schemeClr val="lt1"/>
          </a:fontRef>
        </dgm:style>
      </dgm:prSet>
      <dgm:spPr/>
      <dgm:t>
        <a:bodyPr/>
        <a:lstStyle/>
        <a:p>
          <a:r>
            <a:rPr lang="es-MX" dirty="0" smtClean="0">
              <a:solidFill>
                <a:schemeClr val="bg1"/>
              </a:solidFill>
            </a:rPr>
            <a:t>Secretaría de Programación y Presupuesto</a:t>
          </a:r>
          <a:endParaRPr lang="es-ES" dirty="0">
            <a:solidFill>
              <a:schemeClr val="bg1"/>
            </a:solidFill>
          </a:endParaRPr>
        </a:p>
      </dgm:t>
    </dgm:pt>
    <dgm:pt modelId="{EEE09594-4314-4146-9746-538AF70BD6A5}" type="parTrans" cxnId="{E233508A-E111-435F-898F-EE3FC2DF2B20}">
      <dgm:prSet/>
      <dgm:spPr/>
      <dgm:t>
        <a:bodyPr/>
        <a:lstStyle/>
        <a:p>
          <a:endParaRPr lang="es-ES"/>
        </a:p>
      </dgm:t>
    </dgm:pt>
    <dgm:pt modelId="{0B14ED99-29C4-48F6-96BE-D63C275AE6AB}" type="sibTrans" cxnId="{E233508A-E111-435F-898F-EE3FC2DF2B20}">
      <dgm:prSet/>
      <dgm:spPr/>
      <dgm:t>
        <a:bodyPr/>
        <a:lstStyle/>
        <a:p>
          <a:endParaRPr lang="es-ES"/>
        </a:p>
      </dgm:t>
    </dgm:pt>
    <dgm:pt modelId="{1888A169-963A-49A0-AD24-0728E7701D07}">
      <dgm:prSet phldrT="[Texto]"/>
      <dgm:spPr/>
      <dgm:t>
        <a:bodyPr/>
        <a:lstStyle/>
        <a:p>
          <a:r>
            <a:rPr lang="es-MX" dirty="0" smtClean="0"/>
            <a:t>Coord. Gral. de Modernización de la APF</a:t>
          </a:r>
          <a:endParaRPr lang="es-ES" dirty="0"/>
        </a:p>
      </dgm:t>
    </dgm:pt>
    <dgm:pt modelId="{35B928D4-C7FC-426F-9900-924CA3CB4CC9}" type="parTrans" cxnId="{2E51620D-E2F5-4924-88E6-772CD42517F9}">
      <dgm:prSet/>
      <dgm:spPr/>
      <dgm:t>
        <a:bodyPr/>
        <a:lstStyle/>
        <a:p>
          <a:endParaRPr lang="es-ES"/>
        </a:p>
      </dgm:t>
    </dgm:pt>
    <dgm:pt modelId="{3580C2F1-D815-4186-8405-D24DD23CC015}" type="sibTrans" cxnId="{2E51620D-E2F5-4924-88E6-772CD42517F9}">
      <dgm:prSet/>
      <dgm:spPr/>
      <dgm:t>
        <a:bodyPr/>
        <a:lstStyle/>
        <a:p>
          <a:endParaRPr lang="es-ES"/>
        </a:p>
      </dgm:t>
    </dgm:pt>
    <dgm:pt modelId="{44230E33-7D50-4452-B7B4-94EDEF735E80}">
      <dgm:prSet phldrT="[Texto]"/>
      <dgm:spPr/>
      <dgm:t>
        <a:bodyPr/>
        <a:lstStyle/>
        <a:p>
          <a:r>
            <a:rPr lang="es-MX" dirty="0" smtClean="0"/>
            <a:t>Dir. Gral. de Modernización de la APF</a:t>
          </a:r>
          <a:endParaRPr lang="es-ES" dirty="0"/>
        </a:p>
      </dgm:t>
    </dgm:pt>
    <dgm:pt modelId="{7EC5B7F0-6D3F-4B83-B003-846FF72A2EDB}" type="parTrans" cxnId="{1F60DD8C-ED19-4BEF-BEE2-741CE552A1DC}">
      <dgm:prSet/>
      <dgm:spPr/>
      <dgm:t>
        <a:bodyPr/>
        <a:lstStyle/>
        <a:p>
          <a:endParaRPr lang="es-ES"/>
        </a:p>
      </dgm:t>
    </dgm:pt>
    <dgm:pt modelId="{D86964ED-5F5B-45DF-95B5-1C2B57A10E7C}" type="sibTrans" cxnId="{1F60DD8C-ED19-4BEF-BEE2-741CE552A1DC}">
      <dgm:prSet/>
      <dgm:spPr/>
      <dgm:t>
        <a:bodyPr/>
        <a:lstStyle/>
        <a:p>
          <a:endParaRPr lang="es-ES"/>
        </a:p>
      </dgm:t>
    </dgm:pt>
    <dgm:pt modelId="{6940B225-4BB8-478C-B3D7-DC1DAAE733B1}" type="pres">
      <dgm:prSet presAssocID="{3AB6C973-1E08-4860-A535-20E44F046A31}" presName="hierChild1" presStyleCnt="0">
        <dgm:presLayoutVars>
          <dgm:orgChart val="1"/>
          <dgm:chPref val="1"/>
          <dgm:dir/>
          <dgm:animOne val="branch"/>
          <dgm:animLvl val="lvl"/>
          <dgm:resizeHandles/>
        </dgm:presLayoutVars>
      </dgm:prSet>
      <dgm:spPr/>
      <dgm:t>
        <a:bodyPr/>
        <a:lstStyle/>
        <a:p>
          <a:endParaRPr lang="es-ES"/>
        </a:p>
      </dgm:t>
    </dgm:pt>
    <dgm:pt modelId="{7AAB4CF5-C6EB-44B4-AD4A-22256688E947}" type="pres">
      <dgm:prSet presAssocID="{82C6C243-363E-4795-A5B1-CE2B4E4570AC}" presName="hierRoot1" presStyleCnt="0">
        <dgm:presLayoutVars>
          <dgm:hierBranch val="init"/>
        </dgm:presLayoutVars>
      </dgm:prSet>
      <dgm:spPr/>
    </dgm:pt>
    <dgm:pt modelId="{3A6ACA85-6E0D-4717-97F1-94732E8ACF02}" type="pres">
      <dgm:prSet presAssocID="{82C6C243-363E-4795-A5B1-CE2B4E4570AC}" presName="rootComposite1" presStyleCnt="0"/>
      <dgm:spPr/>
    </dgm:pt>
    <dgm:pt modelId="{B034CC8E-E575-4336-AD5E-686095A0BE54}" type="pres">
      <dgm:prSet presAssocID="{82C6C243-363E-4795-A5B1-CE2B4E4570AC}" presName="rootText1" presStyleLbl="node0" presStyleIdx="0" presStyleCnt="1">
        <dgm:presLayoutVars>
          <dgm:chPref val="3"/>
        </dgm:presLayoutVars>
      </dgm:prSet>
      <dgm:spPr/>
      <dgm:t>
        <a:bodyPr/>
        <a:lstStyle/>
        <a:p>
          <a:endParaRPr lang="es-ES"/>
        </a:p>
      </dgm:t>
    </dgm:pt>
    <dgm:pt modelId="{F980C0DF-E400-45EB-ACD8-058F002E2D95}" type="pres">
      <dgm:prSet presAssocID="{82C6C243-363E-4795-A5B1-CE2B4E4570AC}" presName="rootConnector1" presStyleLbl="node1" presStyleIdx="0" presStyleCnt="0"/>
      <dgm:spPr/>
      <dgm:t>
        <a:bodyPr/>
        <a:lstStyle/>
        <a:p>
          <a:endParaRPr lang="es-ES"/>
        </a:p>
      </dgm:t>
    </dgm:pt>
    <dgm:pt modelId="{1FD48D7A-06B2-4AE8-BE5F-91C70FD01727}" type="pres">
      <dgm:prSet presAssocID="{82C6C243-363E-4795-A5B1-CE2B4E4570AC}" presName="hierChild2" presStyleCnt="0"/>
      <dgm:spPr/>
    </dgm:pt>
    <dgm:pt modelId="{9E149F12-8450-4DA2-88C9-B300ECC2C7FF}" type="pres">
      <dgm:prSet presAssocID="{35B928D4-C7FC-426F-9900-924CA3CB4CC9}" presName="Name37" presStyleLbl="parChTrans1D2" presStyleIdx="0" presStyleCnt="1"/>
      <dgm:spPr/>
      <dgm:t>
        <a:bodyPr/>
        <a:lstStyle/>
        <a:p>
          <a:endParaRPr lang="es-ES"/>
        </a:p>
      </dgm:t>
    </dgm:pt>
    <dgm:pt modelId="{F1D48190-8DCF-47FB-B6B7-B5BB46918989}" type="pres">
      <dgm:prSet presAssocID="{1888A169-963A-49A0-AD24-0728E7701D07}" presName="hierRoot2" presStyleCnt="0">
        <dgm:presLayoutVars>
          <dgm:hierBranch val="init"/>
        </dgm:presLayoutVars>
      </dgm:prSet>
      <dgm:spPr/>
    </dgm:pt>
    <dgm:pt modelId="{3AC2477A-D610-4478-BDF4-43D590CFE9D4}" type="pres">
      <dgm:prSet presAssocID="{1888A169-963A-49A0-AD24-0728E7701D07}" presName="rootComposite" presStyleCnt="0"/>
      <dgm:spPr/>
    </dgm:pt>
    <dgm:pt modelId="{AA7191F8-6DE2-48D2-8DC4-63E163656750}" type="pres">
      <dgm:prSet presAssocID="{1888A169-963A-49A0-AD24-0728E7701D07}" presName="rootText" presStyleLbl="node2" presStyleIdx="0" presStyleCnt="1">
        <dgm:presLayoutVars>
          <dgm:chPref val="3"/>
        </dgm:presLayoutVars>
      </dgm:prSet>
      <dgm:spPr/>
      <dgm:t>
        <a:bodyPr/>
        <a:lstStyle/>
        <a:p>
          <a:endParaRPr lang="es-ES"/>
        </a:p>
      </dgm:t>
    </dgm:pt>
    <dgm:pt modelId="{F262A644-BEEE-42C6-88A2-E231BEE2628B}" type="pres">
      <dgm:prSet presAssocID="{1888A169-963A-49A0-AD24-0728E7701D07}" presName="rootConnector" presStyleLbl="node2" presStyleIdx="0" presStyleCnt="1"/>
      <dgm:spPr/>
      <dgm:t>
        <a:bodyPr/>
        <a:lstStyle/>
        <a:p>
          <a:endParaRPr lang="es-ES"/>
        </a:p>
      </dgm:t>
    </dgm:pt>
    <dgm:pt modelId="{3D109262-9781-4FEB-AB2C-3FF34C9F023F}" type="pres">
      <dgm:prSet presAssocID="{1888A169-963A-49A0-AD24-0728E7701D07}" presName="hierChild4" presStyleCnt="0"/>
      <dgm:spPr/>
    </dgm:pt>
    <dgm:pt modelId="{E57F17F2-6272-4C21-B362-C73F163E645D}" type="pres">
      <dgm:prSet presAssocID="{7EC5B7F0-6D3F-4B83-B003-846FF72A2EDB}" presName="Name37" presStyleLbl="parChTrans1D3" presStyleIdx="0" presStyleCnt="1"/>
      <dgm:spPr/>
      <dgm:t>
        <a:bodyPr/>
        <a:lstStyle/>
        <a:p>
          <a:endParaRPr lang="es-ES"/>
        </a:p>
      </dgm:t>
    </dgm:pt>
    <dgm:pt modelId="{70CB1C49-A58D-4D8E-A313-845DD7BD0EDC}" type="pres">
      <dgm:prSet presAssocID="{44230E33-7D50-4452-B7B4-94EDEF735E80}" presName="hierRoot2" presStyleCnt="0">
        <dgm:presLayoutVars>
          <dgm:hierBranch val="init"/>
        </dgm:presLayoutVars>
      </dgm:prSet>
      <dgm:spPr/>
    </dgm:pt>
    <dgm:pt modelId="{28E0C57C-83B7-443C-A528-C70D8C46EF42}" type="pres">
      <dgm:prSet presAssocID="{44230E33-7D50-4452-B7B4-94EDEF735E80}" presName="rootComposite" presStyleCnt="0"/>
      <dgm:spPr/>
    </dgm:pt>
    <dgm:pt modelId="{A5EC768E-86CF-4266-8FB1-594DA0340635}" type="pres">
      <dgm:prSet presAssocID="{44230E33-7D50-4452-B7B4-94EDEF735E80}" presName="rootText" presStyleLbl="node3" presStyleIdx="0" presStyleCnt="1">
        <dgm:presLayoutVars>
          <dgm:chPref val="3"/>
        </dgm:presLayoutVars>
      </dgm:prSet>
      <dgm:spPr/>
      <dgm:t>
        <a:bodyPr/>
        <a:lstStyle/>
        <a:p>
          <a:endParaRPr lang="es-ES"/>
        </a:p>
      </dgm:t>
    </dgm:pt>
    <dgm:pt modelId="{46D6A252-FC99-4A0C-831C-40A796E779D7}" type="pres">
      <dgm:prSet presAssocID="{44230E33-7D50-4452-B7B4-94EDEF735E80}" presName="rootConnector" presStyleLbl="node3" presStyleIdx="0" presStyleCnt="1"/>
      <dgm:spPr/>
      <dgm:t>
        <a:bodyPr/>
        <a:lstStyle/>
        <a:p>
          <a:endParaRPr lang="es-ES"/>
        </a:p>
      </dgm:t>
    </dgm:pt>
    <dgm:pt modelId="{07C23E4F-ABBC-4E2A-971F-82E0BDF6052F}" type="pres">
      <dgm:prSet presAssocID="{44230E33-7D50-4452-B7B4-94EDEF735E80}" presName="hierChild4" presStyleCnt="0"/>
      <dgm:spPr/>
    </dgm:pt>
    <dgm:pt modelId="{174F6FC9-FE9E-4673-A931-6F7D3A4CD8BD}" type="pres">
      <dgm:prSet presAssocID="{44230E33-7D50-4452-B7B4-94EDEF735E80}" presName="hierChild5" presStyleCnt="0"/>
      <dgm:spPr/>
    </dgm:pt>
    <dgm:pt modelId="{F8D627B4-3693-4733-BD57-773C39110083}" type="pres">
      <dgm:prSet presAssocID="{1888A169-963A-49A0-AD24-0728E7701D07}" presName="hierChild5" presStyleCnt="0"/>
      <dgm:spPr/>
    </dgm:pt>
    <dgm:pt modelId="{CD8D0B70-C7D9-466B-BB49-F6C66EED0741}" type="pres">
      <dgm:prSet presAssocID="{82C6C243-363E-4795-A5B1-CE2B4E4570AC}" presName="hierChild3" presStyleCnt="0"/>
      <dgm:spPr/>
    </dgm:pt>
  </dgm:ptLst>
  <dgm:cxnLst>
    <dgm:cxn modelId="{74E8A383-E393-4CA6-8F39-E180FBD53765}" type="presOf" srcId="{1888A169-963A-49A0-AD24-0728E7701D07}" destId="{AA7191F8-6DE2-48D2-8DC4-63E163656750}" srcOrd="0" destOrd="0" presId="urn:microsoft.com/office/officeart/2005/8/layout/orgChart1"/>
    <dgm:cxn modelId="{C1FC982C-9B7F-4C50-B4CB-D2A1EF10B32B}" type="presOf" srcId="{7EC5B7F0-6D3F-4B83-B003-846FF72A2EDB}" destId="{E57F17F2-6272-4C21-B362-C73F163E645D}" srcOrd="0" destOrd="0" presId="urn:microsoft.com/office/officeart/2005/8/layout/orgChart1"/>
    <dgm:cxn modelId="{D4C2AB98-7D17-47D8-BD82-9E00ED0CB6C3}" type="presOf" srcId="{82C6C243-363E-4795-A5B1-CE2B4E4570AC}" destId="{F980C0DF-E400-45EB-ACD8-058F002E2D95}" srcOrd="1" destOrd="0" presId="urn:microsoft.com/office/officeart/2005/8/layout/orgChart1"/>
    <dgm:cxn modelId="{5528E292-C6E5-4D48-A940-390C4749CBDE}" type="presOf" srcId="{44230E33-7D50-4452-B7B4-94EDEF735E80}" destId="{A5EC768E-86CF-4266-8FB1-594DA0340635}" srcOrd="0" destOrd="0" presId="urn:microsoft.com/office/officeart/2005/8/layout/orgChart1"/>
    <dgm:cxn modelId="{E233508A-E111-435F-898F-EE3FC2DF2B20}" srcId="{3AB6C973-1E08-4860-A535-20E44F046A31}" destId="{82C6C243-363E-4795-A5B1-CE2B4E4570AC}" srcOrd="0" destOrd="0" parTransId="{EEE09594-4314-4146-9746-538AF70BD6A5}" sibTransId="{0B14ED99-29C4-48F6-96BE-D63C275AE6AB}"/>
    <dgm:cxn modelId="{6AA2B9A0-FA41-4EBA-9C34-A8D359B8DCE3}" type="presOf" srcId="{82C6C243-363E-4795-A5B1-CE2B4E4570AC}" destId="{B034CC8E-E575-4336-AD5E-686095A0BE54}" srcOrd="0" destOrd="0" presId="urn:microsoft.com/office/officeart/2005/8/layout/orgChart1"/>
    <dgm:cxn modelId="{18B2B9A0-4993-4B2F-BB47-3EC6890627C0}" type="presOf" srcId="{44230E33-7D50-4452-B7B4-94EDEF735E80}" destId="{46D6A252-FC99-4A0C-831C-40A796E779D7}" srcOrd="1" destOrd="0" presId="urn:microsoft.com/office/officeart/2005/8/layout/orgChart1"/>
    <dgm:cxn modelId="{1F60DD8C-ED19-4BEF-BEE2-741CE552A1DC}" srcId="{1888A169-963A-49A0-AD24-0728E7701D07}" destId="{44230E33-7D50-4452-B7B4-94EDEF735E80}" srcOrd="0" destOrd="0" parTransId="{7EC5B7F0-6D3F-4B83-B003-846FF72A2EDB}" sibTransId="{D86964ED-5F5B-45DF-95B5-1C2B57A10E7C}"/>
    <dgm:cxn modelId="{0638BDBD-3D4C-4E23-9781-5D9C9BBD4472}" type="presOf" srcId="{35B928D4-C7FC-426F-9900-924CA3CB4CC9}" destId="{9E149F12-8450-4DA2-88C9-B300ECC2C7FF}" srcOrd="0" destOrd="0" presId="urn:microsoft.com/office/officeart/2005/8/layout/orgChart1"/>
    <dgm:cxn modelId="{D687405D-CFF6-484A-9DCC-F6B2E7E95326}" type="presOf" srcId="{3AB6C973-1E08-4860-A535-20E44F046A31}" destId="{6940B225-4BB8-478C-B3D7-DC1DAAE733B1}" srcOrd="0" destOrd="0" presId="urn:microsoft.com/office/officeart/2005/8/layout/orgChart1"/>
    <dgm:cxn modelId="{850E9587-A3A0-49D2-A83C-A60CA4551E3F}" type="presOf" srcId="{1888A169-963A-49A0-AD24-0728E7701D07}" destId="{F262A644-BEEE-42C6-88A2-E231BEE2628B}" srcOrd="1" destOrd="0" presId="urn:microsoft.com/office/officeart/2005/8/layout/orgChart1"/>
    <dgm:cxn modelId="{2E51620D-E2F5-4924-88E6-772CD42517F9}" srcId="{82C6C243-363E-4795-A5B1-CE2B4E4570AC}" destId="{1888A169-963A-49A0-AD24-0728E7701D07}" srcOrd="0" destOrd="0" parTransId="{35B928D4-C7FC-426F-9900-924CA3CB4CC9}" sibTransId="{3580C2F1-D815-4186-8405-D24DD23CC015}"/>
    <dgm:cxn modelId="{619FC58D-BB63-49A9-96E2-C6426A44AAEC}" type="presParOf" srcId="{6940B225-4BB8-478C-B3D7-DC1DAAE733B1}" destId="{7AAB4CF5-C6EB-44B4-AD4A-22256688E947}" srcOrd="0" destOrd="0" presId="urn:microsoft.com/office/officeart/2005/8/layout/orgChart1"/>
    <dgm:cxn modelId="{77AD542C-3231-4099-B034-C06A90DE3475}" type="presParOf" srcId="{7AAB4CF5-C6EB-44B4-AD4A-22256688E947}" destId="{3A6ACA85-6E0D-4717-97F1-94732E8ACF02}" srcOrd="0" destOrd="0" presId="urn:microsoft.com/office/officeart/2005/8/layout/orgChart1"/>
    <dgm:cxn modelId="{1E73F7AF-2106-4A6B-901F-C0C6952BDDCD}" type="presParOf" srcId="{3A6ACA85-6E0D-4717-97F1-94732E8ACF02}" destId="{B034CC8E-E575-4336-AD5E-686095A0BE54}" srcOrd="0" destOrd="0" presId="urn:microsoft.com/office/officeart/2005/8/layout/orgChart1"/>
    <dgm:cxn modelId="{C8081606-0BED-411E-85A7-088107A9A9DD}" type="presParOf" srcId="{3A6ACA85-6E0D-4717-97F1-94732E8ACF02}" destId="{F980C0DF-E400-45EB-ACD8-058F002E2D95}" srcOrd="1" destOrd="0" presId="urn:microsoft.com/office/officeart/2005/8/layout/orgChart1"/>
    <dgm:cxn modelId="{9CE7420F-6EE7-4895-BB67-63608D294EBD}" type="presParOf" srcId="{7AAB4CF5-C6EB-44B4-AD4A-22256688E947}" destId="{1FD48D7A-06B2-4AE8-BE5F-91C70FD01727}" srcOrd="1" destOrd="0" presId="urn:microsoft.com/office/officeart/2005/8/layout/orgChart1"/>
    <dgm:cxn modelId="{47254398-4BF8-48FC-B7B8-8C9498FC3016}" type="presParOf" srcId="{1FD48D7A-06B2-4AE8-BE5F-91C70FD01727}" destId="{9E149F12-8450-4DA2-88C9-B300ECC2C7FF}" srcOrd="0" destOrd="0" presId="urn:microsoft.com/office/officeart/2005/8/layout/orgChart1"/>
    <dgm:cxn modelId="{AA4C0EEC-AF5B-41DE-896E-5594E12C4B92}" type="presParOf" srcId="{1FD48D7A-06B2-4AE8-BE5F-91C70FD01727}" destId="{F1D48190-8DCF-47FB-B6B7-B5BB46918989}" srcOrd="1" destOrd="0" presId="urn:microsoft.com/office/officeart/2005/8/layout/orgChart1"/>
    <dgm:cxn modelId="{0A799431-B1B3-4F65-B95D-161FAAC5B870}" type="presParOf" srcId="{F1D48190-8DCF-47FB-B6B7-B5BB46918989}" destId="{3AC2477A-D610-4478-BDF4-43D590CFE9D4}" srcOrd="0" destOrd="0" presId="urn:microsoft.com/office/officeart/2005/8/layout/orgChart1"/>
    <dgm:cxn modelId="{362AE362-28BC-4586-872E-374632EC34FD}" type="presParOf" srcId="{3AC2477A-D610-4478-BDF4-43D590CFE9D4}" destId="{AA7191F8-6DE2-48D2-8DC4-63E163656750}" srcOrd="0" destOrd="0" presId="urn:microsoft.com/office/officeart/2005/8/layout/orgChart1"/>
    <dgm:cxn modelId="{02EF32E2-FCE1-4DE6-A7CA-32D67FB15C48}" type="presParOf" srcId="{3AC2477A-D610-4478-BDF4-43D590CFE9D4}" destId="{F262A644-BEEE-42C6-88A2-E231BEE2628B}" srcOrd="1" destOrd="0" presId="urn:microsoft.com/office/officeart/2005/8/layout/orgChart1"/>
    <dgm:cxn modelId="{D611D43B-0ECE-4C47-9582-6060CCCA1B74}" type="presParOf" srcId="{F1D48190-8DCF-47FB-B6B7-B5BB46918989}" destId="{3D109262-9781-4FEB-AB2C-3FF34C9F023F}" srcOrd="1" destOrd="0" presId="urn:microsoft.com/office/officeart/2005/8/layout/orgChart1"/>
    <dgm:cxn modelId="{E84D5406-6EA0-47B6-A23C-18AFC97EF5EF}" type="presParOf" srcId="{3D109262-9781-4FEB-AB2C-3FF34C9F023F}" destId="{E57F17F2-6272-4C21-B362-C73F163E645D}" srcOrd="0" destOrd="0" presId="urn:microsoft.com/office/officeart/2005/8/layout/orgChart1"/>
    <dgm:cxn modelId="{BE849EE6-321E-432E-BDA0-6EAF28800226}" type="presParOf" srcId="{3D109262-9781-4FEB-AB2C-3FF34C9F023F}" destId="{70CB1C49-A58D-4D8E-A313-845DD7BD0EDC}" srcOrd="1" destOrd="0" presId="urn:microsoft.com/office/officeart/2005/8/layout/orgChart1"/>
    <dgm:cxn modelId="{F7C5D4E3-0C2B-4D6B-8D2D-FFD6323AA318}" type="presParOf" srcId="{70CB1C49-A58D-4D8E-A313-845DD7BD0EDC}" destId="{28E0C57C-83B7-443C-A528-C70D8C46EF42}" srcOrd="0" destOrd="0" presId="urn:microsoft.com/office/officeart/2005/8/layout/orgChart1"/>
    <dgm:cxn modelId="{1BDAC3B8-7E46-4435-B97B-FC6F0A410DD6}" type="presParOf" srcId="{28E0C57C-83B7-443C-A528-C70D8C46EF42}" destId="{A5EC768E-86CF-4266-8FB1-594DA0340635}" srcOrd="0" destOrd="0" presId="urn:microsoft.com/office/officeart/2005/8/layout/orgChart1"/>
    <dgm:cxn modelId="{F4D9ACE2-E45C-4FC3-BB0F-5275061D5F73}" type="presParOf" srcId="{28E0C57C-83B7-443C-A528-C70D8C46EF42}" destId="{46D6A252-FC99-4A0C-831C-40A796E779D7}" srcOrd="1" destOrd="0" presId="urn:microsoft.com/office/officeart/2005/8/layout/orgChart1"/>
    <dgm:cxn modelId="{BD4268E7-2571-40D5-9002-F9C0FB08F4BE}" type="presParOf" srcId="{70CB1C49-A58D-4D8E-A313-845DD7BD0EDC}" destId="{07C23E4F-ABBC-4E2A-971F-82E0BDF6052F}" srcOrd="1" destOrd="0" presId="urn:microsoft.com/office/officeart/2005/8/layout/orgChart1"/>
    <dgm:cxn modelId="{F4B23707-64A6-4DC4-9F4C-673E223EA081}" type="presParOf" srcId="{70CB1C49-A58D-4D8E-A313-845DD7BD0EDC}" destId="{174F6FC9-FE9E-4673-A931-6F7D3A4CD8BD}" srcOrd="2" destOrd="0" presId="urn:microsoft.com/office/officeart/2005/8/layout/orgChart1"/>
    <dgm:cxn modelId="{C18C6740-5D04-4396-A7B8-BC8A8DCCF552}" type="presParOf" srcId="{F1D48190-8DCF-47FB-B6B7-B5BB46918989}" destId="{F8D627B4-3693-4733-BD57-773C39110083}" srcOrd="2" destOrd="0" presId="urn:microsoft.com/office/officeart/2005/8/layout/orgChart1"/>
    <dgm:cxn modelId="{2D95E42B-7DD1-41D2-85FD-C5C9136005F1}" type="presParOf" srcId="{7AAB4CF5-C6EB-44B4-AD4A-22256688E947}" destId="{CD8D0B70-C7D9-466B-BB49-F6C66EED0741}" srcOrd="2" destOrd="0" presId="urn:microsoft.com/office/officeart/2005/8/layout/orgChart1"/>
  </dgm:cxnLst>
  <dgm:bg/>
  <dgm:whole/>
</dgm:dataModel>
</file>

<file path=ppt/diagrams/data9.xml><?xml version="1.0" encoding="utf-8"?>
<dgm:dataModel xmlns:dgm="http://schemas.openxmlformats.org/drawingml/2006/diagram" xmlns:a="http://schemas.openxmlformats.org/drawingml/2006/main">
  <dgm:ptLst>
    <dgm:pt modelId="{9D0F4476-9F3E-4750-89CF-47EE6EB6167C}" type="doc">
      <dgm:prSet loTypeId="urn:microsoft.com/office/officeart/2005/8/layout/radial1" loCatId="relationship" qsTypeId="urn:microsoft.com/office/officeart/2005/8/quickstyle/simple1" qsCatId="simple" csTypeId="urn:microsoft.com/office/officeart/2005/8/colors/colorful3" csCatId="colorful" phldr="1"/>
      <dgm:spPr/>
    </dgm:pt>
    <dgm:pt modelId="{786EC9DA-8134-4D38-A640-D655868A0EA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Vertientes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PMG</a:t>
          </a:r>
          <a:endParaRPr kumimoji="0" lang="es-ES" b="1" i="0" u="none" strike="noStrike" cap="none" normalizeH="0" baseline="0" dirty="0" smtClean="0">
            <a:ln/>
            <a:effectLst/>
            <a:latin typeface="Arial" charset="0"/>
          </a:endParaRPr>
        </a:p>
      </dgm:t>
    </dgm:pt>
    <dgm:pt modelId="{6AFBAF3E-C96B-4655-B6E8-E72688B6E74E}" type="parTrans" cxnId="{14880B73-70E5-4618-B9D3-4AE469D01918}">
      <dgm:prSet/>
      <dgm:spPr/>
      <dgm:t>
        <a:bodyPr/>
        <a:lstStyle/>
        <a:p>
          <a:endParaRPr lang="es-MX"/>
        </a:p>
      </dgm:t>
    </dgm:pt>
    <dgm:pt modelId="{FF3FBC0F-CB00-40B1-8DEE-D718314CF2FB}" type="sibTrans" cxnId="{14880B73-70E5-4618-B9D3-4AE469D01918}">
      <dgm:prSet/>
      <dgm:spPr/>
      <dgm:t>
        <a:bodyPr/>
        <a:lstStyle/>
        <a:p>
          <a:endParaRPr lang="es-MX"/>
        </a:p>
      </dgm:t>
    </dgm:pt>
    <dgm:pt modelId="{0EE9AAE5-8F28-43F4-AC7A-59F1DAE8528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Trámites y servicios de calidad</a:t>
          </a:r>
          <a:endParaRPr kumimoji="0" lang="es-ES" b="1" i="0" u="none" strike="noStrike" cap="none" normalizeH="0" baseline="0" dirty="0" smtClean="0">
            <a:ln/>
            <a:effectLst/>
            <a:latin typeface="Arial" charset="0"/>
          </a:endParaRPr>
        </a:p>
      </dgm:t>
    </dgm:pt>
    <dgm:pt modelId="{8790A8C7-CBD3-4E03-935E-BA75A6D84021}" type="parTrans" cxnId="{7FB33C65-D303-41AD-9AB3-3E8D4562D775}">
      <dgm:prSet/>
      <dgm:spPr/>
      <dgm:t>
        <a:bodyPr/>
        <a:lstStyle/>
        <a:p>
          <a:endParaRPr lang="es-MX"/>
        </a:p>
      </dgm:t>
    </dgm:pt>
    <dgm:pt modelId="{4F3E967F-F0C7-4660-B05A-C1B710ADA7F7}" type="sibTrans" cxnId="{7FB33C65-D303-41AD-9AB3-3E8D4562D775}">
      <dgm:prSet/>
      <dgm:spPr/>
      <dgm:t>
        <a:bodyPr/>
        <a:lstStyle/>
        <a:p>
          <a:endParaRPr lang="es-MX"/>
        </a:p>
      </dgm:t>
    </dgm:pt>
    <dgm:pt modelId="{59C3BB51-EF07-4F04-898A-241648D6681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Gobierno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Digital</a:t>
          </a:r>
          <a:endParaRPr kumimoji="0" lang="es-ES" b="1" i="0" u="none" strike="noStrike" cap="none" normalizeH="0" baseline="0" dirty="0" smtClean="0">
            <a:ln/>
            <a:effectLst/>
            <a:latin typeface="Arial" charset="0"/>
          </a:endParaRPr>
        </a:p>
      </dgm:t>
    </dgm:pt>
    <dgm:pt modelId="{D2F3F816-EE5E-4AE3-BCCE-B4D4B884CB10}" type="parTrans" cxnId="{7B0702F6-FBE2-4B40-9F29-E29ABC3A4B4B}">
      <dgm:prSet/>
      <dgm:spPr/>
      <dgm:t>
        <a:bodyPr/>
        <a:lstStyle/>
        <a:p>
          <a:endParaRPr lang="es-MX"/>
        </a:p>
      </dgm:t>
    </dgm:pt>
    <dgm:pt modelId="{6461C3BE-4EF0-4FB3-8148-018218EBD8AF}" type="sibTrans" cxnId="{7B0702F6-FBE2-4B40-9F29-E29ABC3A4B4B}">
      <dgm:prSet/>
      <dgm:spPr/>
      <dgm:t>
        <a:bodyPr/>
        <a:lstStyle/>
        <a:p>
          <a:endParaRPr lang="es-MX"/>
        </a:p>
      </dgm:t>
    </dgm:pt>
    <dgm:pt modelId="{A7DB1D1F-E556-4A62-9362-E63C99BB422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Atención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Ciudadana</a:t>
          </a:r>
          <a:endParaRPr kumimoji="0" lang="es-ES" b="1" i="0" u="none" strike="noStrike" cap="none" normalizeH="0" baseline="0" dirty="0" smtClean="0">
            <a:ln/>
            <a:effectLst/>
            <a:latin typeface="Arial" charset="0"/>
          </a:endParaRPr>
        </a:p>
      </dgm:t>
    </dgm:pt>
    <dgm:pt modelId="{BD0A81EB-B90E-4A24-8B70-58C8EDEAEF0B}" type="parTrans" cxnId="{7B0700D2-B2FB-4BC3-BF80-7E79E8E4D4E8}">
      <dgm:prSet/>
      <dgm:spPr/>
      <dgm:t>
        <a:bodyPr/>
        <a:lstStyle/>
        <a:p>
          <a:endParaRPr lang="es-MX"/>
        </a:p>
      </dgm:t>
    </dgm:pt>
    <dgm:pt modelId="{C34AD5B0-2259-475A-8F73-C257453A09A7}" type="sibTrans" cxnId="{7B0700D2-B2FB-4BC3-BF80-7E79E8E4D4E8}">
      <dgm:prSet/>
      <dgm:spPr/>
      <dgm:t>
        <a:bodyPr/>
        <a:lstStyle/>
        <a:p>
          <a:endParaRPr lang="es-MX"/>
        </a:p>
      </dgm:t>
    </dgm:pt>
    <dgm:pt modelId="{EE4B315F-9633-4CCC-860C-98054E33703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Procesos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Eficientes</a:t>
          </a:r>
          <a:endParaRPr kumimoji="0" lang="es-ES" b="1" i="0" u="none" strike="noStrike" cap="none" normalizeH="0" baseline="0" dirty="0" smtClean="0">
            <a:ln/>
            <a:effectLst/>
            <a:latin typeface="Arial" charset="0"/>
          </a:endParaRPr>
        </a:p>
      </dgm:t>
    </dgm:pt>
    <dgm:pt modelId="{C523F84E-80EE-4B30-88E4-6164ED591AF6}" type="parTrans" cxnId="{8DCD045D-3B9D-4758-AD25-FA800FECE9E5}">
      <dgm:prSet/>
      <dgm:spPr/>
      <dgm:t>
        <a:bodyPr/>
        <a:lstStyle/>
        <a:p>
          <a:endParaRPr lang="es-MX"/>
        </a:p>
      </dgm:t>
    </dgm:pt>
    <dgm:pt modelId="{B2B4F80C-6EA7-41CB-BB96-263B63E7659B}" type="sibTrans" cxnId="{8DCD045D-3B9D-4758-AD25-FA800FECE9E5}">
      <dgm:prSet/>
      <dgm:spPr/>
      <dgm:t>
        <a:bodyPr/>
        <a:lstStyle/>
        <a:p>
          <a:endParaRPr lang="es-MX"/>
        </a:p>
      </dgm:t>
    </dgm:pt>
    <dgm:pt modelId="{D3033F16-CCE5-49DE-A2AF-56D35FE7A1B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Mejora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Regulatoria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Interna</a:t>
          </a:r>
          <a:endParaRPr kumimoji="0" lang="es-ES" b="1" i="0" u="none" strike="noStrike" cap="none" normalizeH="0" baseline="0" dirty="0" smtClean="0">
            <a:ln/>
            <a:effectLst/>
            <a:latin typeface="Arial" charset="0"/>
          </a:endParaRPr>
        </a:p>
      </dgm:t>
    </dgm:pt>
    <dgm:pt modelId="{B9722373-DE6E-49F8-8244-18A2088D3EE2}" type="parTrans" cxnId="{5A661E9B-FB4C-4A7F-864B-546464A4E59B}">
      <dgm:prSet/>
      <dgm:spPr/>
      <dgm:t>
        <a:bodyPr/>
        <a:lstStyle/>
        <a:p>
          <a:endParaRPr lang="es-MX"/>
        </a:p>
      </dgm:t>
    </dgm:pt>
    <dgm:pt modelId="{CB78B449-390A-4E7C-97D0-F273B432B8D1}" type="sibTrans" cxnId="{5A661E9B-FB4C-4A7F-864B-546464A4E59B}">
      <dgm:prSet/>
      <dgm:spPr/>
      <dgm:t>
        <a:bodyPr/>
        <a:lstStyle/>
        <a:p>
          <a:endParaRPr lang="es-MX"/>
        </a:p>
      </dgm:t>
    </dgm:pt>
    <dgm:pt modelId="{23D02839-4F82-463F-BD2B-EA1A6EAD562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smtClean="0">
              <a:ln/>
              <a:effectLst/>
              <a:latin typeface="Arial" charset="0"/>
            </a:rPr>
            <a:t>Optimiza-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dirty="0" err="1" smtClean="0">
              <a:ln/>
              <a:effectLst/>
              <a:latin typeface="Arial" charset="0"/>
            </a:rPr>
            <a:t>ción</a:t>
          </a:r>
          <a:r>
            <a:rPr kumimoji="0" lang="es-MX" b="1" i="0" u="none" strike="noStrike" cap="none" normalizeH="0" baseline="0" dirty="0" smtClean="0">
              <a:ln/>
              <a:effectLst/>
              <a:latin typeface="Arial" charset="0"/>
            </a:rPr>
            <a:t> de Estructuras</a:t>
          </a:r>
          <a:endParaRPr kumimoji="0" lang="es-ES" b="1" i="0" u="none" strike="noStrike" cap="none" normalizeH="0" baseline="0" dirty="0" smtClean="0">
            <a:ln/>
            <a:effectLst/>
            <a:latin typeface="Arial" charset="0"/>
          </a:endParaRPr>
        </a:p>
      </dgm:t>
    </dgm:pt>
    <dgm:pt modelId="{221124CA-9154-490C-ABC8-3CE9A2278640}" type="parTrans" cxnId="{3B44BBF7-70F8-4F6B-92C5-EFA6D113F93F}">
      <dgm:prSet/>
      <dgm:spPr/>
      <dgm:t>
        <a:bodyPr/>
        <a:lstStyle/>
        <a:p>
          <a:endParaRPr lang="es-MX"/>
        </a:p>
      </dgm:t>
    </dgm:pt>
    <dgm:pt modelId="{1EAA0F3A-9DE8-4977-9DA3-D2F2BD0901F7}" type="sibTrans" cxnId="{3B44BBF7-70F8-4F6B-92C5-EFA6D113F93F}">
      <dgm:prSet/>
      <dgm:spPr/>
      <dgm:t>
        <a:bodyPr/>
        <a:lstStyle/>
        <a:p>
          <a:endParaRPr lang="es-MX"/>
        </a:p>
      </dgm:t>
    </dgm:pt>
    <dgm:pt modelId="{0CF1AD08-4CCD-432D-8183-A3022AD51FD1}" type="pres">
      <dgm:prSet presAssocID="{9D0F4476-9F3E-4750-89CF-47EE6EB6167C}" presName="cycle" presStyleCnt="0">
        <dgm:presLayoutVars>
          <dgm:chMax val="1"/>
          <dgm:dir/>
          <dgm:animLvl val="ctr"/>
          <dgm:resizeHandles val="exact"/>
        </dgm:presLayoutVars>
      </dgm:prSet>
      <dgm:spPr/>
    </dgm:pt>
    <dgm:pt modelId="{335095B7-D8B4-4663-8648-04E6831CB952}" type="pres">
      <dgm:prSet presAssocID="{786EC9DA-8134-4D38-A640-D655868A0EAE}" presName="centerShape" presStyleLbl="node0" presStyleIdx="0" presStyleCnt="1"/>
      <dgm:spPr/>
      <dgm:t>
        <a:bodyPr/>
        <a:lstStyle/>
        <a:p>
          <a:endParaRPr lang="es-MX"/>
        </a:p>
      </dgm:t>
    </dgm:pt>
    <dgm:pt modelId="{E1D7EAE0-7EA9-47AD-94EC-9A1F00A6FCB8}" type="pres">
      <dgm:prSet presAssocID="{8790A8C7-CBD3-4E03-935E-BA75A6D84021}" presName="Name9" presStyleLbl="parChTrans1D2" presStyleIdx="0" presStyleCnt="6"/>
      <dgm:spPr/>
      <dgm:t>
        <a:bodyPr/>
        <a:lstStyle/>
        <a:p>
          <a:endParaRPr lang="es-MX"/>
        </a:p>
      </dgm:t>
    </dgm:pt>
    <dgm:pt modelId="{D45C4CA8-F077-411A-9A32-7E57D2B3730B}" type="pres">
      <dgm:prSet presAssocID="{8790A8C7-CBD3-4E03-935E-BA75A6D84021}" presName="connTx" presStyleLbl="parChTrans1D2" presStyleIdx="0" presStyleCnt="6"/>
      <dgm:spPr/>
      <dgm:t>
        <a:bodyPr/>
        <a:lstStyle/>
        <a:p>
          <a:endParaRPr lang="es-MX"/>
        </a:p>
      </dgm:t>
    </dgm:pt>
    <dgm:pt modelId="{5CAEA756-B659-4FF2-A1EA-A6FBAD29A1C5}" type="pres">
      <dgm:prSet presAssocID="{0EE9AAE5-8F28-43F4-AC7A-59F1DAE8528F}" presName="node" presStyleLbl="node1" presStyleIdx="0" presStyleCnt="6">
        <dgm:presLayoutVars>
          <dgm:bulletEnabled val="1"/>
        </dgm:presLayoutVars>
      </dgm:prSet>
      <dgm:spPr/>
      <dgm:t>
        <a:bodyPr/>
        <a:lstStyle/>
        <a:p>
          <a:endParaRPr lang="es-MX"/>
        </a:p>
      </dgm:t>
    </dgm:pt>
    <dgm:pt modelId="{BB2D0389-74B5-4FE5-9F36-D3581163E5F2}" type="pres">
      <dgm:prSet presAssocID="{D2F3F816-EE5E-4AE3-BCCE-B4D4B884CB10}" presName="Name9" presStyleLbl="parChTrans1D2" presStyleIdx="1" presStyleCnt="6"/>
      <dgm:spPr/>
      <dgm:t>
        <a:bodyPr/>
        <a:lstStyle/>
        <a:p>
          <a:endParaRPr lang="es-MX"/>
        </a:p>
      </dgm:t>
    </dgm:pt>
    <dgm:pt modelId="{7C465862-DAF6-463E-A924-B281CB92E534}" type="pres">
      <dgm:prSet presAssocID="{D2F3F816-EE5E-4AE3-BCCE-B4D4B884CB10}" presName="connTx" presStyleLbl="parChTrans1D2" presStyleIdx="1" presStyleCnt="6"/>
      <dgm:spPr/>
      <dgm:t>
        <a:bodyPr/>
        <a:lstStyle/>
        <a:p>
          <a:endParaRPr lang="es-MX"/>
        </a:p>
      </dgm:t>
    </dgm:pt>
    <dgm:pt modelId="{9B744AF1-7E2E-4242-B6AD-A434467D955C}" type="pres">
      <dgm:prSet presAssocID="{59C3BB51-EF07-4F04-898A-241648D6681D}" presName="node" presStyleLbl="node1" presStyleIdx="1" presStyleCnt="6">
        <dgm:presLayoutVars>
          <dgm:bulletEnabled val="1"/>
        </dgm:presLayoutVars>
      </dgm:prSet>
      <dgm:spPr/>
      <dgm:t>
        <a:bodyPr/>
        <a:lstStyle/>
        <a:p>
          <a:endParaRPr lang="es-MX"/>
        </a:p>
      </dgm:t>
    </dgm:pt>
    <dgm:pt modelId="{D33C097C-5616-4414-8295-3F0B8B2EA8EF}" type="pres">
      <dgm:prSet presAssocID="{BD0A81EB-B90E-4A24-8B70-58C8EDEAEF0B}" presName="Name9" presStyleLbl="parChTrans1D2" presStyleIdx="2" presStyleCnt="6"/>
      <dgm:spPr/>
      <dgm:t>
        <a:bodyPr/>
        <a:lstStyle/>
        <a:p>
          <a:endParaRPr lang="es-MX"/>
        </a:p>
      </dgm:t>
    </dgm:pt>
    <dgm:pt modelId="{660CD5FB-69CE-47B6-9201-DF7AA03E3056}" type="pres">
      <dgm:prSet presAssocID="{BD0A81EB-B90E-4A24-8B70-58C8EDEAEF0B}" presName="connTx" presStyleLbl="parChTrans1D2" presStyleIdx="2" presStyleCnt="6"/>
      <dgm:spPr/>
      <dgm:t>
        <a:bodyPr/>
        <a:lstStyle/>
        <a:p>
          <a:endParaRPr lang="es-MX"/>
        </a:p>
      </dgm:t>
    </dgm:pt>
    <dgm:pt modelId="{BCD52BBE-F051-4791-9666-A6B2C4F0C4CB}" type="pres">
      <dgm:prSet presAssocID="{A7DB1D1F-E556-4A62-9362-E63C99BB422C}" presName="node" presStyleLbl="node1" presStyleIdx="2" presStyleCnt="6">
        <dgm:presLayoutVars>
          <dgm:bulletEnabled val="1"/>
        </dgm:presLayoutVars>
      </dgm:prSet>
      <dgm:spPr/>
      <dgm:t>
        <a:bodyPr/>
        <a:lstStyle/>
        <a:p>
          <a:endParaRPr lang="es-MX"/>
        </a:p>
      </dgm:t>
    </dgm:pt>
    <dgm:pt modelId="{0AAAF8B8-7199-44CA-874F-3ABAEF8A6A39}" type="pres">
      <dgm:prSet presAssocID="{C523F84E-80EE-4B30-88E4-6164ED591AF6}" presName="Name9" presStyleLbl="parChTrans1D2" presStyleIdx="3" presStyleCnt="6"/>
      <dgm:spPr/>
      <dgm:t>
        <a:bodyPr/>
        <a:lstStyle/>
        <a:p>
          <a:endParaRPr lang="es-MX"/>
        </a:p>
      </dgm:t>
    </dgm:pt>
    <dgm:pt modelId="{F0C28BBA-746D-4E95-8AED-0D334834665C}" type="pres">
      <dgm:prSet presAssocID="{C523F84E-80EE-4B30-88E4-6164ED591AF6}" presName="connTx" presStyleLbl="parChTrans1D2" presStyleIdx="3" presStyleCnt="6"/>
      <dgm:spPr/>
      <dgm:t>
        <a:bodyPr/>
        <a:lstStyle/>
        <a:p>
          <a:endParaRPr lang="es-MX"/>
        </a:p>
      </dgm:t>
    </dgm:pt>
    <dgm:pt modelId="{19368821-7930-4974-A7DD-7FF429BB2D15}" type="pres">
      <dgm:prSet presAssocID="{EE4B315F-9633-4CCC-860C-98054E33703F}" presName="node" presStyleLbl="node1" presStyleIdx="3" presStyleCnt="6">
        <dgm:presLayoutVars>
          <dgm:bulletEnabled val="1"/>
        </dgm:presLayoutVars>
      </dgm:prSet>
      <dgm:spPr/>
      <dgm:t>
        <a:bodyPr/>
        <a:lstStyle/>
        <a:p>
          <a:endParaRPr lang="es-MX"/>
        </a:p>
      </dgm:t>
    </dgm:pt>
    <dgm:pt modelId="{97064E08-E033-4C03-BFA6-E333E7C2375A}" type="pres">
      <dgm:prSet presAssocID="{B9722373-DE6E-49F8-8244-18A2088D3EE2}" presName="Name9" presStyleLbl="parChTrans1D2" presStyleIdx="4" presStyleCnt="6"/>
      <dgm:spPr/>
      <dgm:t>
        <a:bodyPr/>
        <a:lstStyle/>
        <a:p>
          <a:endParaRPr lang="es-MX"/>
        </a:p>
      </dgm:t>
    </dgm:pt>
    <dgm:pt modelId="{ACB0C7F5-4B6B-4CB8-9DC7-DA62F1522B91}" type="pres">
      <dgm:prSet presAssocID="{B9722373-DE6E-49F8-8244-18A2088D3EE2}" presName="connTx" presStyleLbl="parChTrans1D2" presStyleIdx="4" presStyleCnt="6"/>
      <dgm:spPr/>
      <dgm:t>
        <a:bodyPr/>
        <a:lstStyle/>
        <a:p>
          <a:endParaRPr lang="es-MX"/>
        </a:p>
      </dgm:t>
    </dgm:pt>
    <dgm:pt modelId="{354DF889-B4D8-467C-80F9-1D0193696BD4}" type="pres">
      <dgm:prSet presAssocID="{D3033F16-CCE5-49DE-A2AF-56D35FE7A1BC}" presName="node" presStyleLbl="node1" presStyleIdx="4" presStyleCnt="6">
        <dgm:presLayoutVars>
          <dgm:bulletEnabled val="1"/>
        </dgm:presLayoutVars>
      </dgm:prSet>
      <dgm:spPr/>
      <dgm:t>
        <a:bodyPr/>
        <a:lstStyle/>
        <a:p>
          <a:endParaRPr lang="es-MX"/>
        </a:p>
      </dgm:t>
    </dgm:pt>
    <dgm:pt modelId="{4AA266F1-1713-4E3D-807B-D1837E8CCE3F}" type="pres">
      <dgm:prSet presAssocID="{221124CA-9154-490C-ABC8-3CE9A2278640}" presName="Name9" presStyleLbl="parChTrans1D2" presStyleIdx="5" presStyleCnt="6"/>
      <dgm:spPr/>
      <dgm:t>
        <a:bodyPr/>
        <a:lstStyle/>
        <a:p>
          <a:endParaRPr lang="es-MX"/>
        </a:p>
      </dgm:t>
    </dgm:pt>
    <dgm:pt modelId="{A3EE666A-CD31-4815-9583-BE37E7D4C3BB}" type="pres">
      <dgm:prSet presAssocID="{221124CA-9154-490C-ABC8-3CE9A2278640}" presName="connTx" presStyleLbl="parChTrans1D2" presStyleIdx="5" presStyleCnt="6"/>
      <dgm:spPr/>
      <dgm:t>
        <a:bodyPr/>
        <a:lstStyle/>
        <a:p>
          <a:endParaRPr lang="es-MX"/>
        </a:p>
      </dgm:t>
    </dgm:pt>
    <dgm:pt modelId="{9091647E-14CD-4D90-B8BF-B12BE2608519}" type="pres">
      <dgm:prSet presAssocID="{23D02839-4F82-463F-BD2B-EA1A6EAD5628}" presName="node" presStyleLbl="node1" presStyleIdx="5" presStyleCnt="6">
        <dgm:presLayoutVars>
          <dgm:bulletEnabled val="1"/>
        </dgm:presLayoutVars>
      </dgm:prSet>
      <dgm:spPr/>
      <dgm:t>
        <a:bodyPr/>
        <a:lstStyle/>
        <a:p>
          <a:endParaRPr lang="es-MX"/>
        </a:p>
      </dgm:t>
    </dgm:pt>
  </dgm:ptLst>
  <dgm:cxnLst>
    <dgm:cxn modelId="{14880B73-70E5-4618-B9D3-4AE469D01918}" srcId="{9D0F4476-9F3E-4750-89CF-47EE6EB6167C}" destId="{786EC9DA-8134-4D38-A640-D655868A0EAE}" srcOrd="0" destOrd="0" parTransId="{6AFBAF3E-C96B-4655-B6E8-E72688B6E74E}" sibTransId="{FF3FBC0F-CB00-40B1-8DEE-D718314CF2FB}"/>
    <dgm:cxn modelId="{5A661E9B-FB4C-4A7F-864B-546464A4E59B}" srcId="{786EC9DA-8134-4D38-A640-D655868A0EAE}" destId="{D3033F16-CCE5-49DE-A2AF-56D35FE7A1BC}" srcOrd="4" destOrd="0" parTransId="{B9722373-DE6E-49F8-8244-18A2088D3EE2}" sibTransId="{CB78B449-390A-4E7C-97D0-F273B432B8D1}"/>
    <dgm:cxn modelId="{9D6F2B44-DDCE-4906-BE44-5FF8A869D339}" type="presOf" srcId="{D2F3F816-EE5E-4AE3-BCCE-B4D4B884CB10}" destId="{BB2D0389-74B5-4FE5-9F36-D3581163E5F2}" srcOrd="0" destOrd="0" presId="urn:microsoft.com/office/officeart/2005/8/layout/radial1"/>
    <dgm:cxn modelId="{18ED78B8-7C19-4342-B86C-5D250F3FFA61}" type="presOf" srcId="{0EE9AAE5-8F28-43F4-AC7A-59F1DAE8528F}" destId="{5CAEA756-B659-4FF2-A1EA-A6FBAD29A1C5}" srcOrd="0" destOrd="0" presId="urn:microsoft.com/office/officeart/2005/8/layout/radial1"/>
    <dgm:cxn modelId="{78CDD257-3188-4EC0-A481-A6B73F4E1404}" type="presOf" srcId="{C523F84E-80EE-4B30-88E4-6164ED591AF6}" destId="{F0C28BBA-746D-4E95-8AED-0D334834665C}" srcOrd="1" destOrd="0" presId="urn:microsoft.com/office/officeart/2005/8/layout/radial1"/>
    <dgm:cxn modelId="{7B0700D2-B2FB-4BC3-BF80-7E79E8E4D4E8}" srcId="{786EC9DA-8134-4D38-A640-D655868A0EAE}" destId="{A7DB1D1F-E556-4A62-9362-E63C99BB422C}" srcOrd="2" destOrd="0" parTransId="{BD0A81EB-B90E-4A24-8B70-58C8EDEAEF0B}" sibTransId="{C34AD5B0-2259-475A-8F73-C257453A09A7}"/>
    <dgm:cxn modelId="{7FB33C65-D303-41AD-9AB3-3E8D4562D775}" srcId="{786EC9DA-8134-4D38-A640-D655868A0EAE}" destId="{0EE9AAE5-8F28-43F4-AC7A-59F1DAE8528F}" srcOrd="0" destOrd="0" parTransId="{8790A8C7-CBD3-4E03-935E-BA75A6D84021}" sibTransId="{4F3E967F-F0C7-4660-B05A-C1B710ADA7F7}"/>
    <dgm:cxn modelId="{8DCD045D-3B9D-4758-AD25-FA800FECE9E5}" srcId="{786EC9DA-8134-4D38-A640-D655868A0EAE}" destId="{EE4B315F-9633-4CCC-860C-98054E33703F}" srcOrd="3" destOrd="0" parTransId="{C523F84E-80EE-4B30-88E4-6164ED591AF6}" sibTransId="{B2B4F80C-6EA7-41CB-BB96-263B63E7659B}"/>
    <dgm:cxn modelId="{C9B30501-46B9-441C-810B-EB7B18463725}" type="presOf" srcId="{C523F84E-80EE-4B30-88E4-6164ED591AF6}" destId="{0AAAF8B8-7199-44CA-874F-3ABAEF8A6A39}" srcOrd="0" destOrd="0" presId="urn:microsoft.com/office/officeart/2005/8/layout/radial1"/>
    <dgm:cxn modelId="{53F9FFDD-BBD2-403F-9238-BCB9EBE031B4}" type="presOf" srcId="{221124CA-9154-490C-ABC8-3CE9A2278640}" destId="{A3EE666A-CD31-4815-9583-BE37E7D4C3BB}" srcOrd="1" destOrd="0" presId="urn:microsoft.com/office/officeart/2005/8/layout/radial1"/>
    <dgm:cxn modelId="{C88FE050-7042-446E-ACA1-03F9647188AE}" type="presOf" srcId="{BD0A81EB-B90E-4A24-8B70-58C8EDEAEF0B}" destId="{660CD5FB-69CE-47B6-9201-DF7AA03E3056}" srcOrd="1" destOrd="0" presId="urn:microsoft.com/office/officeart/2005/8/layout/radial1"/>
    <dgm:cxn modelId="{C1E29D1A-6A8A-4727-AB95-9498240698D6}" type="presOf" srcId="{23D02839-4F82-463F-BD2B-EA1A6EAD5628}" destId="{9091647E-14CD-4D90-B8BF-B12BE2608519}" srcOrd="0" destOrd="0" presId="urn:microsoft.com/office/officeart/2005/8/layout/radial1"/>
    <dgm:cxn modelId="{3B44BBF7-70F8-4F6B-92C5-EFA6D113F93F}" srcId="{786EC9DA-8134-4D38-A640-D655868A0EAE}" destId="{23D02839-4F82-463F-BD2B-EA1A6EAD5628}" srcOrd="5" destOrd="0" parTransId="{221124CA-9154-490C-ABC8-3CE9A2278640}" sibTransId="{1EAA0F3A-9DE8-4977-9DA3-D2F2BD0901F7}"/>
    <dgm:cxn modelId="{EEFCCF15-C2AB-4E85-957B-0B62DB0DB6DD}" type="presOf" srcId="{8790A8C7-CBD3-4E03-935E-BA75A6D84021}" destId="{D45C4CA8-F077-411A-9A32-7E57D2B3730B}" srcOrd="1" destOrd="0" presId="urn:microsoft.com/office/officeart/2005/8/layout/radial1"/>
    <dgm:cxn modelId="{7B0702F6-FBE2-4B40-9F29-E29ABC3A4B4B}" srcId="{786EC9DA-8134-4D38-A640-D655868A0EAE}" destId="{59C3BB51-EF07-4F04-898A-241648D6681D}" srcOrd="1" destOrd="0" parTransId="{D2F3F816-EE5E-4AE3-BCCE-B4D4B884CB10}" sibTransId="{6461C3BE-4EF0-4FB3-8148-018218EBD8AF}"/>
    <dgm:cxn modelId="{094486B9-776D-4DFE-8652-2AEC92103849}" type="presOf" srcId="{B9722373-DE6E-49F8-8244-18A2088D3EE2}" destId="{ACB0C7F5-4B6B-4CB8-9DC7-DA62F1522B91}" srcOrd="1" destOrd="0" presId="urn:microsoft.com/office/officeart/2005/8/layout/radial1"/>
    <dgm:cxn modelId="{F5186A43-D14F-43C7-B260-D9D0A218B036}" type="presOf" srcId="{BD0A81EB-B90E-4A24-8B70-58C8EDEAEF0B}" destId="{D33C097C-5616-4414-8295-3F0B8B2EA8EF}" srcOrd="0" destOrd="0" presId="urn:microsoft.com/office/officeart/2005/8/layout/radial1"/>
    <dgm:cxn modelId="{481A9BB4-0741-4FB6-83CC-3B8670E0304E}" type="presOf" srcId="{A7DB1D1F-E556-4A62-9362-E63C99BB422C}" destId="{BCD52BBE-F051-4791-9666-A6B2C4F0C4CB}" srcOrd="0" destOrd="0" presId="urn:microsoft.com/office/officeart/2005/8/layout/radial1"/>
    <dgm:cxn modelId="{F1542F36-EE8B-486F-929C-F771B6D4ADFA}" type="presOf" srcId="{D3033F16-CCE5-49DE-A2AF-56D35FE7A1BC}" destId="{354DF889-B4D8-467C-80F9-1D0193696BD4}" srcOrd="0" destOrd="0" presId="urn:microsoft.com/office/officeart/2005/8/layout/radial1"/>
    <dgm:cxn modelId="{0C538508-DA4A-4348-8914-CBE02385DE95}" type="presOf" srcId="{59C3BB51-EF07-4F04-898A-241648D6681D}" destId="{9B744AF1-7E2E-4242-B6AD-A434467D955C}" srcOrd="0" destOrd="0" presId="urn:microsoft.com/office/officeart/2005/8/layout/radial1"/>
    <dgm:cxn modelId="{E86504CC-3A64-4684-9166-D7D9DD458BC2}" type="presOf" srcId="{8790A8C7-CBD3-4E03-935E-BA75A6D84021}" destId="{E1D7EAE0-7EA9-47AD-94EC-9A1F00A6FCB8}" srcOrd="0" destOrd="0" presId="urn:microsoft.com/office/officeart/2005/8/layout/radial1"/>
    <dgm:cxn modelId="{6E6D698E-8189-4357-8007-3B5FF2B425E3}" type="presOf" srcId="{786EC9DA-8134-4D38-A640-D655868A0EAE}" destId="{335095B7-D8B4-4663-8648-04E6831CB952}" srcOrd="0" destOrd="0" presId="urn:microsoft.com/office/officeart/2005/8/layout/radial1"/>
    <dgm:cxn modelId="{F09C0BD1-74DA-4DC1-A717-8944E6E240CD}" type="presOf" srcId="{D2F3F816-EE5E-4AE3-BCCE-B4D4B884CB10}" destId="{7C465862-DAF6-463E-A924-B281CB92E534}" srcOrd="1" destOrd="0" presId="urn:microsoft.com/office/officeart/2005/8/layout/radial1"/>
    <dgm:cxn modelId="{6BC2D3BB-A26A-4BFD-903B-C9C492C24D4F}" type="presOf" srcId="{221124CA-9154-490C-ABC8-3CE9A2278640}" destId="{4AA266F1-1713-4E3D-807B-D1837E8CCE3F}" srcOrd="0" destOrd="0" presId="urn:microsoft.com/office/officeart/2005/8/layout/radial1"/>
    <dgm:cxn modelId="{B91F1A9D-629A-4556-8BA2-04EF465F1F59}" type="presOf" srcId="{EE4B315F-9633-4CCC-860C-98054E33703F}" destId="{19368821-7930-4974-A7DD-7FF429BB2D15}" srcOrd="0" destOrd="0" presId="urn:microsoft.com/office/officeart/2005/8/layout/radial1"/>
    <dgm:cxn modelId="{E41C9189-D19D-4D8A-9315-A914BCE5C405}" type="presOf" srcId="{9D0F4476-9F3E-4750-89CF-47EE6EB6167C}" destId="{0CF1AD08-4CCD-432D-8183-A3022AD51FD1}" srcOrd="0" destOrd="0" presId="urn:microsoft.com/office/officeart/2005/8/layout/radial1"/>
    <dgm:cxn modelId="{E33F35EE-1D67-473C-817E-B6AC39AD57BC}" type="presOf" srcId="{B9722373-DE6E-49F8-8244-18A2088D3EE2}" destId="{97064E08-E033-4C03-BFA6-E333E7C2375A}" srcOrd="0" destOrd="0" presId="urn:microsoft.com/office/officeart/2005/8/layout/radial1"/>
    <dgm:cxn modelId="{7A3778A7-FCE0-4E8C-BBD1-1A4E651C583C}" type="presParOf" srcId="{0CF1AD08-4CCD-432D-8183-A3022AD51FD1}" destId="{335095B7-D8B4-4663-8648-04E6831CB952}" srcOrd="0" destOrd="0" presId="urn:microsoft.com/office/officeart/2005/8/layout/radial1"/>
    <dgm:cxn modelId="{9AE395D1-D16B-45EA-AC91-2B6B9D57E5FB}" type="presParOf" srcId="{0CF1AD08-4CCD-432D-8183-A3022AD51FD1}" destId="{E1D7EAE0-7EA9-47AD-94EC-9A1F00A6FCB8}" srcOrd="1" destOrd="0" presId="urn:microsoft.com/office/officeart/2005/8/layout/radial1"/>
    <dgm:cxn modelId="{54DEE4CB-D0AE-4133-9541-13498E7C95B9}" type="presParOf" srcId="{E1D7EAE0-7EA9-47AD-94EC-9A1F00A6FCB8}" destId="{D45C4CA8-F077-411A-9A32-7E57D2B3730B}" srcOrd="0" destOrd="0" presId="urn:microsoft.com/office/officeart/2005/8/layout/radial1"/>
    <dgm:cxn modelId="{0EA03C3F-4EE8-4F02-B820-608D74B8CE79}" type="presParOf" srcId="{0CF1AD08-4CCD-432D-8183-A3022AD51FD1}" destId="{5CAEA756-B659-4FF2-A1EA-A6FBAD29A1C5}" srcOrd="2" destOrd="0" presId="urn:microsoft.com/office/officeart/2005/8/layout/radial1"/>
    <dgm:cxn modelId="{8D15615F-33B9-4CED-B233-EEEE7643274B}" type="presParOf" srcId="{0CF1AD08-4CCD-432D-8183-A3022AD51FD1}" destId="{BB2D0389-74B5-4FE5-9F36-D3581163E5F2}" srcOrd="3" destOrd="0" presId="urn:microsoft.com/office/officeart/2005/8/layout/radial1"/>
    <dgm:cxn modelId="{0C598762-0F66-4774-BA6F-3804B136F282}" type="presParOf" srcId="{BB2D0389-74B5-4FE5-9F36-D3581163E5F2}" destId="{7C465862-DAF6-463E-A924-B281CB92E534}" srcOrd="0" destOrd="0" presId="urn:microsoft.com/office/officeart/2005/8/layout/radial1"/>
    <dgm:cxn modelId="{A50C466F-ED1A-4230-B4E0-9B265A570F2B}" type="presParOf" srcId="{0CF1AD08-4CCD-432D-8183-A3022AD51FD1}" destId="{9B744AF1-7E2E-4242-B6AD-A434467D955C}" srcOrd="4" destOrd="0" presId="urn:microsoft.com/office/officeart/2005/8/layout/radial1"/>
    <dgm:cxn modelId="{AC494FF6-40C2-4CC2-A67D-70E7E610A4F5}" type="presParOf" srcId="{0CF1AD08-4CCD-432D-8183-A3022AD51FD1}" destId="{D33C097C-5616-4414-8295-3F0B8B2EA8EF}" srcOrd="5" destOrd="0" presId="urn:microsoft.com/office/officeart/2005/8/layout/radial1"/>
    <dgm:cxn modelId="{175B7592-E509-4CEB-B6AB-C73A0EDB9A91}" type="presParOf" srcId="{D33C097C-5616-4414-8295-3F0B8B2EA8EF}" destId="{660CD5FB-69CE-47B6-9201-DF7AA03E3056}" srcOrd="0" destOrd="0" presId="urn:microsoft.com/office/officeart/2005/8/layout/radial1"/>
    <dgm:cxn modelId="{75501480-3F01-422D-A6AC-A7A5E23CBB2F}" type="presParOf" srcId="{0CF1AD08-4CCD-432D-8183-A3022AD51FD1}" destId="{BCD52BBE-F051-4791-9666-A6B2C4F0C4CB}" srcOrd="6" destOrd="0" presId="urn:microsoft.com/office/officeart/2005/8/layout/radial1"/>
    <dgm:cxn modelId="{6F95FC2E-D9A6-4A74-BD9A-254FFFB585D4}" type="presParOf" srcId="{0CF1AD08-4CCD-432D-8183-A3022AD51FD1}" destId="{0AAAF8B8-7199-44CA-874F-3ABAEF8A6A39}" srcOrd="7" destOrd="0" presId="urn:microsoft.com/office/officeart/2005/8/layout/radial1"/>
    <dgm:cxn modelId="{9CE508DE-77FB-4711-AD70-2007E2D749D6}" type="presParOf" srcId="{0AAAF8B8-7199-44CA-874F-3ABAEF8A6A39}" destId="{F0C28BBA-746D-4E95-8AED-0D334834665C}" srcOrd="0" destOrd="0" presId="urn:microsoft.com/office/officeart/2005/8/layout/radial1"/>
    <dgm:cxn modelId="{B47D6C54-2071-4737-8B71-AE17769606F1}" type="presParOf" srcId="{0CF1AD08-4CCD-432D-8183-A3022AD51FD1}" destId="{19368821-7930-4974-A7DD-7FF429BB2D15}" srcOrd="8" destOrd="0" presId="urn:microsoft.com/office/officeart/2005/8/layout/radial1"/>
    <dgm:cxn modelId="{74C56CC5-BC32-415C-8F92-0B6569780A49}" type="presParOf" srcId="{0CF1AD08-4CCD-432D-8183-A3022AD51FD1}" destId="{97064E08-E033-4C03-BFA6-E333E7C2375A}" srcOrd="9" destOrd="0" presId="urn:microsoft.com/office/officeart/2005/8/layout/radial1"/>
    <dgm:cxn modelId="{8F8D2378-B556-4B8A-95E6-DD5608D926B2}" type="presParOf" srcId="{97064E08-E033-4C03-BFA6-E333E7C2375A}" destId="{ACB0C7F5-4B6B-4CB8-9DC7-DA62F1522B91}" srcOrd="0" destOrd="0" presId="urn:microsoft.com/office/officeart/2005/8/layout/radial1"/>
    <dgm:cxn modelId="{35487B28-0C9E-451A-A41B-B7AB3BA0046C}" type="presParOf" srcId="{0CF1AD08-4CCD-432D-8183-A3022AD51FD1}" destId="{354DF889-B4D8-467C-80F9-1D0193696BD4}" srcOrd="10" destOrd="0" presId="urn:microsoft.com/office/officeart/2005/8/layout/radial1"/>
    <dgm:cxn modelId="{AE70B3E7-3C60-4A2B-ACAA-DF160DB5E39F}" type="presParOf" srcId="{0CF1AD08-4CCD-432D-8183-A3022AD51FD1}" destId="{4AA266F1-1713-4E3D-807B-D1837E8CCE3F}" srcOrd="11" destOrd="0" presId="urn:microsoft.com/office/officeart/2005/8/layout/radial1"/>
    <dgm:cxn modelId="{57CC6AE7-FEA2-494C-8A9F-83300FDBC313}" type="presParOf" srcId="{4AA266F1-1713-4E3D-807B-D1837E8CCE3F}" destId="{A3EE666A-CD31-4815-9583-BE37E7D4C3BB}" srcOrd="0" destOrd="0" presId="urn:microsoft.com/office/officeart/2005/8/layout/radial1"/>
    <dgm:cxn modelId="{09711566-5906-4930-89A7-C970D326DB35}" type="presParOf" srcId="{0CF1AD08-4CCD-432D-8183-A3022AD51FD1}" destId="{9091647E-14CD-4D90-B8BF-B12BE2608519}" srcOrd="12"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5138"/>
          </a:xfrm>
          <a:prstGeom prst="rect">
            <a:avLst/>
          </a:prstGeom>
        </p:spPr>
        <p:txBody>
          <a:bodyPr vert="horz" lIns="92296" tIns="46149" rIns="92296" bIns="46149" rtlCol="0"/>
          <a:lstStyle>
            <a:lvl1pPr algn="l">
              <a:defRPr sz="1200">
                <a:latin typeface="Arial" charset="0"/>
                <a:cs typeface="Arial" charset="0"/>
              </a:defRPr>
            </a:lvl1pPr>
          </a:lstStyle>
          <a:p>
            <a:pPr>
              <a:defRPr/>
            </a:pPr>
            <a:endParaRPr lang="es-MX"/>
          </a:p>
        </p:txBody>
      </p:sp>
      <p:sp>
        <p:nvSpPr>
          <p:cNvPr id="3" name="2 Marcador de fecha"/>
          <p:cNvSpPr>
            <a:spLocks noGrp="1"/>
          </p:cNvSpPr>
          <p:nvPr>
            <p:ph type="dt" sz="quarter" idx="1"/>
          </p:nvPr>
        </p:nvSpPr>
        <p:spPr>
          <a:xfrm>
            <a:off x="3970938" y="0"/>
            <a:ext cx="3037840" cy="465138"/>
          </a:xfrm>
          <a:prstGeom prst="rect">
            <a:avLst/>
          </a:prstGeom>
        </p:spPr>
        <p:txBody>
          <a:bodyPr vert="horz" lIns="92296" tIns="46149" rIns="92296" bIns="46149" rtlCol="0"/>
          <a:lstStyle>
            <a:lvl1pPr algn="r">
              <a:defRPr sz="1200">
                <a:latin typeface="Arial" charset="0"/>
                <a:cs typeface="Arial" charset="0"/>
              </a:defRPr>
            </a:lvl1pPr>
          </a:lstStyle>
          <a:p>
            <a:pPr>
              <a:defRPr/>
            </a:pPr>
            <a:fld id="{2BF6FABA-A274-4E8D-A40C-F6F89E44B290}" type="datetimeFigureOut">
              <a:rPr lang="es-MX"/>
              <a:pPr>
                <a:defRPr/>
              </a:pPr>
              <a:t>19/03/2014</a:t>
            </a:fld>
            <a:endParaRPr lang="es-MX"/>
          </a:p>
        </p:txBody>
      </p:sp>
      <p:sp>
        <p:nvSpPr>
          <p:cNvPr id="4" name="3 Marcador de pie de página"/>
          <p:cNvSpPr>
            <a:spLocks noGrp="1"/>
          </p:cNvSpPr>
          <p:nvPr>
            <p:ph type="ftr" sz="quarter" idx="2"/>
          </p:nvPr>
        </p:nvSpPr>
        <p:spPr>
          <a:xfrm>
            <a:off x="0" y="8829675"/>
            <a:ext cx="3037840" cy="465138"/>
          </a:xfrm>
          <a:prstGeom prst="rect">
            <a:avLst/>
          </a:prstGeom>
        </p:spPr>
        <p:txBody>
          <a:bodyPr vert="horz" lIns="92296" tIns="46149" rIns="92296" bIns="46149" rtlCol="0" anchor="b"/>
          <a:lstStyle>
            <a:lvl1pPr algn="l">
              <a:defRPr sz="1200">
                <a:latin typeface="Arial" charset="0"/>
                <a:cs typeface="Arial" charset="0"/>
              </a:defRPr>
            </a:lvl1pPr>
          </a:lstStyle>
          <a:p>
            <a:pPr>
              <a:defRPr/>
            </a:pPr>
            <a:endParaRPr lang="es-MX"/>
          </a:p>
        </p:txBody>
      </p:sp>
      <p:sp>
        <p:nvSpPr>
          <p:cNvPr id="5" name="4 Marcador de número de diapositiva"/>
          <p:cNvSpPr>
            <a:spLocks noGrp="1"/>
          </p:cNvSpPr>
          <p:nvPr>
            <p:ph type="sldNum" sz="quarter" idx="3"/>
          </p:nvPr>
        </p:nvSpPr>
        <p:spPr>
          <a:xfrm>
            <a:off x="3970938" y="8829675"/>
            <a:ext cx="3037840" cy="465138"/>
          </a:xfrm>
          <a:prstGeom prst="rect">
            <a:avLst/>
          </a:prstGeom>
        </p:spPr>
        <p:txBody>
          <a:bodyPr vert="horz" lIns="92296" tIns="46149" rIns="92296" bIns="46149" rtlCol="0" anchor="b"/>
          <a:lstStyle>
            <a:lvl1pPr algn="r">
              <a:defRPr sz="1200">
                <a:latin typeface="Arial" charset="0"/>
                <a:cs typeface="Arial" charset="0"/>
              </a:defRPr>
            </a:lvl1pPr>
          </a:lstStyle>
          <a:p>
            <a:pPr>
              <a:defRPr/>
            </a:pPr>
            <a:fld id="{47F97B52-6ADF-420C-99C3-BB2718C93C8C}" type="slidenum">
              <a:rPr lang="es-MX"/>
              <a:pPr>
                <a:defRPr/>
              </a:pPr>
              <a:t>‹Nº›</a:t>
            </a:fld>
            <a:endParaRPr lang="es-MX"/>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5138"/>
          </a:xfrm>
          <a:prstGeom prst="rect">
            <a:avLst/>
          </a:prstGeom>
        </p:spPr>
        <p:txBody>
          <a:bodyPr vert="horz" lIns="92296" tIns="46149" rIns="92296" bIns="46149" rtlCol="0"/>
          <a:lstStyle>
            <a:lvl1pPr algn="l">
              <a:defRPr sz="1200">
                <a:latin typeface="Arial" pitchFamily="34" charset="0"/>
                <a:cs typeface="+mn-cs"/>
              </a:defRPr>
            </a:lvl1pPr>
          </a:lstStyle>
          <a:p>
            <a:pPr>
              <a:defRPr/>
            </a:pPr>
            <a:endParaRPr lang="es-ES"/>
          </a:p>
        </p:txBody>
      </p:sp>
      <p:sp>
        <p:nvSpPr>
          <p:cNvPr id="3" name="2 Marcador de fecha"/>
          <p:cNvSpPr>
            <a:spLocks noGrp="1"/>
          </p:cNvSpPr>
          <p:nvPr>
            <p:ph type="dt" idx="1"/>
          </p:nvPr>
        </p:nvSpPr>
        <p:spPr>
          <a:xfrm>
            <a:off x="3970938" y="0"/>
            <a:ext cx="3037840" cy="465138"/>
          </a:xfrm>
          <a:prstGeom prst="rect">
            <a:avLst/>
          </a:prstGeom>
        </p:spPr>
        <p:txBody>
          <a:bodyPr vert="horz" lIns="92296" tIns="46149" rIns="92296" bIns="46149" rtlCol="0"/>
          <a:lstStyle>
            <a:lvl1pPr algn="r">
              <a:defRPr sz="1200">
                <a:latin typeface="Arial" pitchFamily="34" charset="0"/>
                <a:cs typeface="+mn-cs"/>
              </a:defRPr>
            </a:lvl1pPr>
          </a:lstStyle>
          <a:p>
            <a:pPr>
              <a:defRPr/>
            </a:pPr>
            <a:fld id="{AD429E78-F3F0-4ADD-866B-5C779C69A584}" type="datetimeFigureOut">
              <a:rPr lang="es-ES"/>
              <a:pPr>
                <a:defRPr/>
              </a:pPr>
              <a:t>19/03/2014</a:t>
            </a:fld>
            <a:endParaRPr lang="es-ES" dirty="0"/>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296" tIns="46149" rIns="92296" bIns="46149" rtlCol="0" anchor="ctr"/>
          <a:lstStyle/>
          <a:p>
            <a:pPr lvl="0"/>
            <a:endParaRPr lang="es-ES" noProof="0" dirty="0" smtClean="0"/>
          </a:p>
        </p:txBody>
      </p:sp>
      <p:sp>
        <p:nvSpPr>
          <p:cNvPr id="5" name="4 Marcador de notas"/>
          <p:cNvSpPr>
            <a:spLocks noGrp="1"/>
          </p:cNvSpPr>
          <p:nvPr>
            <p:ph type="body" sz="quarter" idx="3"/>
          </p:nvPr>
        </p:nvSpPr>
        <p:spPr>
          <a:xfrm>
            <a:off x="701040" y="4416426"/>
            <a:ext cx="5608320" cy="4183063"/>
          </a:xfrm>
          <a:prstGeom prst="rect">
            <a:avLst/>
          </a:prstGeom>
        </p:spPr>
        <p:txBody>
          <a:bodyPr vert="horz" lIns="92296" tIns="46149" rIns="92296" bIns="46149"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829675"/>
            <a:ext cx="3037840" cy="465138"/>
          </a:xfrm>
          <a:prstGeom prst="rect">
            <a:avLst/>
          </a:prstGeom>
        </p:spPr>
        <p:txBody>
          <a:bodyPr vert="horz" lIns="92296" tIns="46149" rIns="92296" bIns="46149" rtlCol="0" anchor="b"/>
          <a:lstStyle>
            <a:lvl1pPr algn="l">
              <a:defRPr sz="1200">
                <a:latin typeface="Arial" pitchFamily="34" charset="0"/>
                <a:cs typeface="+mn-cs"/>
              </a:defRPr>
            </a:lvl1pPr>
          </a:lstStyle>
          <a:p>
            <a:pPr>
              <a:defRPr/>
            </a:pPr>
            <a:endParaRPr lang="es-ES"/>
          </a:p>
        </p:txBody>
      </p:sp>
      <p:sp>
        <p:nvSpPr>
          <p:cNvPr id="7" name="6 Marcador de número de diapositiva"/>
          <p:cNvSpPr>
            <a:spLocks noGrp="1"/>
          </p:cNvSpPr>
          <p:nvPr>
            <p:ph type="sldNum" sz="quarter" idx="5"/>
          </p:nvPr>
        </p:nvSpPr>
        <p:spPr>
          <a:xfrm>
            <a:off x="3970938" y="8829675"/>
            <a:ext cx="3037840" cy="465138"/>
          </a:xfrm>
          <a:prstGeom prst="rect">
            <a:avLst/>
          </a:prstGeom>
        </p:spPr>
        <p:txBody>
          <a:bodyPr vert="horz" lIns="92296" tIns="46149" rIns="92296" bIns="46149" rtlCol="0" anchor="b"/>
          <a:lstStyle>
            <a:lvl1pPr algn="r">
              <a:defRPr sz="1200">
                <a:latin typeface="Arial" pitchFamily="34" charset="0"/>
                <a:cs typeface="+mn-cs"/>
              </a:defRPr>
            </a:lvl1pPr>
          </a:lstStyle>
          <a:p>
            <a:pPr>
              <a:defRPr/>
            </a:pPr>
            <a:fld id="{75CEFB1E-3DB3-408D-A5E2-08F131DB5E6B}" type="slidenum">
              <a:rPr lang="es-ES"/>
              <a:pPr>
                <a:defRPr/>
              </a:pPr>
              <a:t>‹Nº›</a:t>
            </a:fld>
            <a:endParaRPr lang="es-E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75CEFB1E-3DB3-408D-A5E2-08F131DB5E6B}" type="slidenum">
              <a:rPr lang="es-ES" smtClean="0"/>
              <a:pPr>
                <a:defRPr/>
              </a:pPr>
              <a:t>1</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3" name="Rectangle 3"/>
          <p:cNvSpPr>
            <a:spLocks noGrp="1" noChangeArrowheads="1"/>
          </p:cNvSpPr>
          <p:nvPr>
            <p:ph type="body" idx="1"/>
          </p:nvPr>
        </p:nvSpPr>
        <p:spPr bwMode="auto">
          <a:noFill/>
        </p:spPr>
        <p:txBody>
          <a:bodyPr/>
          <a:lstStyle/>
          <a:p>
            <a:pPr algn="just"/>
            <a:r>
              <a:rPr lang="es-MX" smtClean="0">
                <a:ea typeface="ＭＳ Ｐゴシック" pitchFamily="34" charset="-128"/>
              </a:rPr>
              <a:t>La </a:t>
            </a:r>
            <a:r>
              <a:rPr lang="es-MX" b="1" smtClean="0">
                <a:ea typeface="ＭＳ Ｐゴシック" pitchFamily="34" charset="-128"/>
              </a:rPr>
              <a:t>metodología</a:t>
            </a:r>
            <a:r>
              <a:rPr lang="es-MX" smtClean="0">
                <a:ea typeface="ＭＳ Ｐゴシック" pitchFamily="34" charset="-128"/>
              </a:rPr>
              <a:t> para la integración de proyectos de mejora consta de </a:t>
            </a:r>
            <a:r>
              <a:rPr lang="es-MX" b="1" smtClean="0">
                <a:ea typeface="ＭＳ Ｐゴシック" pitchFamily="34" charset="-128"/>
              </a:rPr>
              <a:t>7 etapas.</a:t>
            </a:r>
          </a:p>
          <a:p>
            <a:pPr algn="just"/>
            <a:endParaRPr lang="es-MX" b="1" smtClean="0">
              <a:ea typeface="ＭＳ Ｐゴシック" pitchFamily="34" charset="-128"/>
            </a:endParaRPr>
          </a:p>
          <a:p>
            <a:pPr algn="just"/>
            <a:r>
              <a:rPr lang="es-MX" smtClean="0">
                <a:ea typeface="ＭＳ Ｐゴシック" pitchFamily="34" charset="-128"/>
              </a:rPr>
              <a:t>En la </a:t>
            </a:r>
            <a:r>
              <a:rPr lang="es-MX" b="1" smtClean="0">
                <a:ea typeface="ＭＳ Ｐゴシック" pitchFamily="34" charset="-128"/>
              </a:rPr>
              <a:t>parte superior</a:t>
            </a:r>
            <a:r>
              <a:rPr lang="es-MX" smtClean="0">
                <a:ea typeface="ＭＳ Ｐゴシック" pitchFamily="34" charset="-128"/>
              </a:rPr>
              <a:t> de la figura vienen indicados cada uno de los </a:t>
            </a:r>
            <a:r>
              <a:rPr lang="es-MX" b="1" smtClean="0">
                <a:ea typeface="ＭＳ Ｐゴシック" pitchFamily="34" charset="-128"/>
              </a:rPr>
              <a:t>7 pasos</a:t>
            </a:r>
            <a:r>
              <a:rPr lang="es-MX" smtClean="0">
                <a:ea typeface="ＭＳ Ｐゴシック" pitchFamily="34" charset="-128"/>
              </a:rPr>
              <a:t> y en los </a:t>
            </a:r>
            <a:r>
              <a:rPr lang="es-MX" b="1" smtClean="0">
                <a:ea typeface="ＭＳ Ｐゴシック" pitchFamily="34" charset="-128"/>
              </a:rPr>
              <a:t>recuadros de la parte inferior</a:t>
            </a:r>
            <a:r>
              <a:rPr lang="es-MX" smtClean="0">
                <a:ea typeface="ＭＳ Ｐゴシック" pitchFamily="34" charset="-128"/>
              </a:rPr>
              <a:t> las </a:t>
            </a:r>
            <a:r>
              <a:rPr lang="es-MX" b="1" smtClean="0">
                <a:ea typeface="ＭＳ Ｐゴシック" pitchFamily="34" charset="-128"/>
              </a:rPr>
              <a:t>herramientas</a:t>
            </a:r>
            <a:r>
              <a:rPr lang="es-MX" smtClean="0">
                <a:ea typeface="ＭＳ Ｐゴシック" pitchFamily="34" charset="-128"/>
              </a:rPr>
              <a:t> utilizadas para aplicar la metodología.</a:t>
            </a:r>
          </a:p>
          <a:p>
            <a:pPr algn="just"/>
            <a:endParaRPr lang="es-MX" smtClean="0">
              <a:ea typeface="ＭＳ Ｐゴシック" pitchFamily="34" charset="-128"/>
            </a:endParaRPr>
          </a:p>
          <a:p>
            <a:pPr algn="just"/>
            <a:r>
              <a:rPr lang="es-MX" smtClean="0">
                <a:ea typeface="ＭＳ Ｐゴシック" pitchFamily="34" charset="-128"/>
              </a:rPr>
              <a:t>Cabe mencionar que la metodología con sus herramientas están a disposición de las instituciones </a:t>
            </a:r>
            <a:r>
              <a:rPr lang="es-MX" b="1" smtClean="0">
                <a:ea typeface="ＭＳ Ｐゴシック" pitchFamily="34" charset="-128"/>
              </a:rPr>
              <a:t>de manera electrónica en el SAPMG para que los equipos de trabajo integren sus proyectos de mejora.</a:t>
            </a:r>
          </a:p>
          <a:p>
            <a:pPr algn="just"/>
            <a:endParaRPr lang="es-MX" b="1" smtClean="0">
              <a:ea typeface="ＭＳ Ｐゴシック" pitchFamily="34" charset="-128"/>
            </a:endParaRPr>
          </a:p>
          <a:p>
            <a:pPr algn="just"/>
            <a:r>
              <a:rPr lang="es-MX" smtClean="0">
                <a:ea typeface="ＭＳ Ｐゴシック" pitchFamily="34" charset="-128"/>
              </a:rPr>
              <a:t>En las siguientes láminas entraremos a</a:t>
            </a:r>
            <a:r>
              <a:rPr lang="es-MX" b="1" smtClean="0">
                <a:ea typeface="ＭＳ Ｐゴシック" pitchFamily="34" charset="-128"/>
              </a:rPr>
              <a:t> detalle a los 7 pasos y a sus herramientas.</a:t>
            </a:r>
          </a:p>
          <a:p>
            <a:endParaRPr lang="es-MX" b="1"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262892" y="4416426"/>
            <a:ext cx="6572250" cy="4183063"/>
          </a:xfrm>
          <a:noFill/>
          <a:ln/>
        </p:spPr>
        <p:txBody>
          <a:bodyPr/>
          <a:lstStyle/>
          <a:p>
            <a:pPr eaLnBrk="1" hangingPunct="1">
              <a:lnSpc>
                <a:spcPct val="80000"/>
              </a:lnSpc>
              <a:spcBef>
                <a:spcPct val="0"/>
              </a:spcBef>
              <a:spcAft>
                <a:spcPts val="600"/>
              </a:spcAft>
            </a:pPr>
            <a:r>
              <a:rPr lang="es-ES" sz="800" smtClean="0"/>
              <a:t>Las acciones de mejora buscan cambiar, modificar o solucionar áreas de oportunidad, las cuáles: </a:t>
            </a:r>
          </a:p>
          <a:p>
            <a:pPr eaLnBrk="1" hangingPunct="1">
              <a:lnSpc>
                <a:spcPct val="80000"/>
              </a:lnSpc>
              <a:spcBef>
                <a:spcPct val="0"/>
              </a:spcBef>
              <a:spcAft>
                <a:spcPts val="600"/>
              </a:spcAft>
            </a:pPr>
            <a:r>
              <a:rPr lang="es-ES" sz="800" smtClean="0"/>
              <a:t>Entorpecen el correcto desarrollo de los procesos de la institución.</a:t>
            </a:r>
          </a:p>
          <a:p>
            <a:pPr marL="180975" lvl="1" eaLnBrk="1" hangingPunct="1">
              <a:lnSpc>
                <a:spcPct val="80000"/>
              </a:lnSpc>
              <a:spcBef>
                <a:spcPct val="0"/>
              </a:spcBef>
            </a:pPr>
            <a:r>
              <a:rPr lang="es-ES" sz="800" smtClean="0"/>
              <a:t>Generan un gasto no programado.</a:t>
            </a:r>
            <a:endParaRPr lang="es-MX" sz="800" smtClean="0"/>
          </a:p>
          <a:p>
            <a:pPr marL="180975" lvl="1" eaLnBrk="1" hangingPunct="1">
              <a:lnSpc>
                <a:spcPct val="80000"/>
              </a:lnSpc>
              <a:spcBef>
                <a:spcPct val="0"/>
              </a:spcBef>
            </a:pPr>
            <a:r>
              <a:rPr lang="es-ES" sz="800" smtClean="0"/>
              <a:t>Impiden el logro de resultados y metas comprometidas.</a:t>
            </a:r>
            <a:endParaRPr lang="es-MX" sz="800" smtClean="0"/>
          </a:p>
          <a:p>
            <a:pPr marL="180975" lvl="1" eaLnBrk="1" hangingPunct="1">
              <a:lnSpc>
                <a:spcPct val="80000"/>
              </a:lnSpc>
              <a:spcBef>
                <a:spcPct val="0"/>
              </a:spcBef>
            </a:pPr>
            <a:r>
              <a:rPr lang="es-ES" sz="800" smtClean="0"/>
              <a:t>Desvían la atención de la institución.</a:t>
            </a:r>
            <a:endParaRPr lang="es-MX" sz="800" smtClean="0"/>
          </a:p>
          <a:p>
            <a:pPr marL="180975" lvl="1" eaLnBrk="1" hangingPunct="1">
              <a:lnSpc>
                <a:spcPct val="80000"/>
              </a:lnSpc>
              <a:spcBef>
                <a:spcPct val="0"/>
              </a:spcBef>
            </a:pPr>
            <a:r>
              <a:rPr lang="es-ES" sz="800" smtClean="0"/>
              <a:t>Son complejas y se deben a factores tanto internos como externos a la institución.</a:t>
            </a:r>
            <a:endParaRPr lang="es-MX" sz="800" smtClean="0"/>
          </a:p>
          <a:p>
            <a:pPr marL="180975" lvl="1" eaLnBrk="1" hangingPunct="1">
              <a:lnSpc>
                <a:spcPct val="80000"/>
              </a:lnSpc>
              <a:spcBef>
                <a:spcPct val="0"/>
              </a:spcBef>
            </a:pPr>
            <a:r>
              <a:rPr lang="es-ES" sz="800" smtClean="0"/>
              <a:t>Son parte de una red de causas y efectos.</a:t>
            </a:r>
          </a:p>
          <a:p>
            <a:pPr marL="180975" lvl="1" eaLnBrk="1" hangingPunct="1">
              <a:lnSpc>
                <a:spcPct val="80000"/>
              </a:lnSpc>
              <a:spcBef>
                <a:spcPct val="0"/>
              </a:spcBef>
            </a:pPr>
            <a:r>
              <a:rPr lang="es-ES" sz="800" smtClean="0"/>
              <a:t>Se tienden a resolver de forma aislada.</a:t>
            </a:r>
          </a:p>
          <a:p>
            <a:pPr marL="180975" lvl="1" eaLnBrk="1" hangingPunct="1">
              <a:lnSpc>
                <a:spcPct val="80000"/>
              </a:lnSpc>
              <a:spcBef>
                <a:spcPct val="0"/>
              </a:spcBef>
            </a:pPr>
            <a:r>
              <a:rPr lang="es-ES" sz="800" smtClean="0"/>
              <a:t>Afectan negativamente la percepción que los ciudadanos </a:t>
            </a:r>
            <a:br>
              <a:rPr lang="es-ES" sz="800" smtClean="0"/>
            </a:br>
            <a:r>
              <a:rPr lang="es-ES" sz="800" smtClean="0"/>
              <a:t>tienen de la institución.</a:t>
            </a:r>
          </a:p>
          <a:p>
            <a:pPr algn="just">
              <a:lnSpc>
                <a:spcPct val="80000"/>
              </a:lnSpc>
            </a:pPr>
            <a:r>
              <a:rPr lang="es-MX" sz="800" b="1" smtClean="0"/>
              <a:t>Identificar y encontrar solución a dichas áreas de oportunidad</a:t>
            </a:r>
            <a:r>
              <a:rPr lang="es-MX" sz="800" smtClean="0"/>
              <a:t> puede ser una </a:t>
            </a:r>
            <a:r>
              <a:rPr lang="es-MX" sz="800" b="1" smtClean="0"/>
              <a:t>tarea compleja</a:t>
            </a:r>
            <a:r>
              <a:rPr lang="es-MX" sz="800" smtClean="0"/>
              <a:t> debido a que </a:t>
            </a:r>
            <a:r>
              <a:rPr lang="es-MX" sz="800" b="1" smtClean="0"/>
              <a:t>las causas que las originan</a:t>
            </a:r>
            <a:r>
              <a:rPr lang="es-MX" sz="800" smtClean="0"/>
              <a:t> normalmente </a:t>
            </a:r>
            <a:r>
              <a:rPr lang="es-MX" sz="800" b="1" smtClean="0"/>
              <a:t>están ocultas y pueden provenir de diferentes procesos de la institución</a:t>
            </a:r>
            <a:r>
              <a:rPr lang="es-MX" sz="800" smtClean="0"/>
              <a:t>.</a:t>
            </a:r>
          </a:p>
          <a:p>
            <a:pPr algn="just">
              <a:lnSpc>
                <a:spcPct val="80000"/>
              </a:lnSpc>
            </a:pPr>
            <a:r>
              <a:rPr lang="es-MX" sz="800" smtClean="0"/>
              <a:t> En general </a:t>
            </a:r>
            <a:r>
              <a:rPr lang="es-MX" sz="800" b="1" smtClean="0"/>
              <a:t>lo que se percibe son solamente los síntomas o las manifestaciones de las problemáticas o ineficiencias</a:t>
            </a:r>
            <a:r>
              <a:rPr lang="es-MX" sz="800" smtClean="0"/>
              <a:t>.</a:t>
            </a:r>
          </a:p>
          <a:p>
            <a:pPr eaLnBrk="1" hangingPunct="1">
              <a:lnSpc>
                <a:spcPct val="80000"/>
              </a:lnSpc>
              <a:spcBef>
                <a:spcPts val="600"/>
              </a:spcBef>
              <a:spcAft>
                <a:spcPts val="600"/>
              </a:spcAft>
            </a:pPr>
            <a:r>
              <a:rPr lang="es-ES" sz="800" smtClean="0"/>
              <a:t>Ejemplos de acciones de mejora:</a:t>
            </a:r>
          </a:p>
          <a:p>
            <a:pPr marL="180975" lvl="1" eaLnBrk="1" hangingPunct="1">
              <a:lnSpc>
                <a:spcPct val="80000"/>
              </a:lnSpc>
              <a:spcBef>
                <a:spcPts val="600"/>
              </a:spcBef>
              <a:spcAft>
                <a:spcPts val="600"/>
              </a:spcAft>
            </a:pPr>
            <a:r>
              <a:rPr lang="es-MX" sz="800" smtClean="0"/>
              <a:t>Reducir los tiempos de respuesta de los trámites de la institución.</a:t>
            </a:r>
          </a:p>
          <a:p>
            <a:pPr marL="180975" lvl="1" eaLnBrk="1" hangingPunct="1">
              <a:lnSpc>
                <a:spcPct val="80000"/>
              </a:lnSpc>
              <a:spcBef>
                <a:spcPts val="600"/>
              </a:spcBef>
              <a:spcAft>
                <a:spcPts val="600"/>
              </a:spcAft>
            </a:pPr>
            <a:r>
              <a:rPr lang="es-MX" sz="800" smtClean="0"/>
              <a:t>Implantar un centro de atención para brindar a la ciudadanía los trámites de la institución y así eliminar las quejas y denuncias recurrentes debido a los problemas para acceder a los trámites.</a:t>
            </a:r>
          </a:p>
          <a:p>
            <a:pPr marL="180975" lvl="1" eaLnBrk="1" hangingPunct="1">
              <a:lnSpc>
                <a:spcPct val="80000"/>
              </a:lnSpc>
              <a:spcBef>
                <a:spcPts val="600"/>
              </a:spcBef>
              <a:spcAft>
                <a:spcPts val="600"/>
              </a:spcAft>
            </a:pPr>
            <a:r>
              <a:rPr lang="es-MX" sz="800" smtClean="0"/>
              <a:t>Automatizar el trámite de alto impacto “X” para que los usuarios puedan realizarlo por Internet.</a:t>
            </a:r>
          </a:p>
          <a:p>
            <a:pPr marL="180975" lvl="1" eaLnBrk="1" hangingPunct="1">
              <a:lnSpc>
                <a:spcPct val="80000"/>
              </a:lnSpc>
              <a:spcBef>
                <a:spcPts val="600"/>
              </a:spcBef>
              <a:spcAft>
                <a:spcPts val="600"/>
              </a:spcAft>
            </a:pPr>
            <a:r>
              <a:rPr lang="es-MX" sz="800" smtClean="0"/>
              <a:t>Reducir la normatividad asociada a los procesos administrativos de la institución para agilizarlos.</a:t>
            </a:r>
          </a:p>
          <a:p>
            <a:pPr marL="180975" lvl="1" eaLnBrk="1" hangingPunct="1">
              <a:lnSpc>
                <a:spcPct val="80000"/>
              </a:lnSpc>
              <a:spcBef>
                <a:spcPts val="600"/>
              </a:spcBef>
              <a:spcAft>
                <a:spcPts val="600"/>
              </a:spcAft>
            </a:pPr>
            <a:r>
              <a:rPr lang="es-MX" sz="800" smtClean="0"/>
              <a:t>Mejorar la coordinación con la institución “X” para eliminar el cuello de botella del proceso “Y”, y disminuir así los tiempos del proceso.</a:t>
            </a:r>
          </a:p>
          <a:p>
            <a:pPr marL="180975" lvl="1" eaLnBrk="1" hangingPunct="1">
              <a:lnSpc>
                <a:spcPct val="80000"/>
              </a:lnSpc>
              <a:spcBef>
                <a:spcPts val="600"/>
              </a:spcBef>
              <a:spcAft>
                <a:spcPts val="600"/>
              </a:spcAft>
            </a:pPr>
            <a:r>
              <a:rPr lang="es-MX" sz="800" smtClean="0"/>
              <a:t>Mejorar los procesos de los diferentes programas sociales de la institución para la entrega oportuna de los recursos a los beneficiarios.</a:t>
            </a:r>
          </a:p>
          <a:p>
            <a:pPr>
              <a:lnSpc>
                <a:spcPct val="80000"/>
              </a:lnSpc>
            </a:pPr>
            <a:r>
              <a:rPr lang="es-MX" sz="800" b="1" smtClean="0"/>
              <a:t>La metodología utiliza para este primer paso</a:t>
            </a:r>
            <a:r>
              <a:rPr lang="es-MX" sz="800" smtClean="0"/>
              <a:t> un cuestionario…</a:t>
            </a:r>
          </a:p>
          <a:p>
            <a:pPr>
              <a:lnSpc>
                <a:spcPct val="80000"/>
              </a:lnSpc>
            </a:pPr>
            <a:r>
              <a:rPr lang="es-MX" sz="800" smtClean="0"/>
              <a:t>Al ir contestando cada una de las preguntas se identifican las acciones de mejora que podrán convertirse en proyectos de mejora de la institución.</a:t>
            </a:r>
          </a:p>
          <a:p>
            <a:pPr>
              <a:lnSpc>
                <a:spcPct val="80000"/>
              </a:lnSpc>
            </a:pPr>
            <a:r>
              <a:rPr lang="es-MX" sz="800" smtClean="0"/>
              <a:t>Ejemplos de las Preguntas:</a:t>
            </a:r>
          </a:p>
          <a:p>
            <a:pPr>
              <a:lnSpc>
                <a:spcPct val="80000"/>
              </a:lnSpc>
              <a:buFontTx/>
              <a:buAutoNum type="arabicPeriod"/>
            </a:pPr>
            <a:r>
              <a:rPr lang="es-MX" sz="800" smtClean="0"/>
              <a:t>La institución cuenta con trámites y servicios de la institución que no se realizan, no tienen sustento normativo, no cumplen su objetivo o tienen un objetivo común con otro trámite o servicio? </a:t>
            </a:r>
          </a:p>
          <a:p>
            <a:pPr>
              <a:lnSpc>
                <a:spcPct val="80000"/>
              </a:lnSpc>
            </a:pPr>
            <a:r>
              <a:rPr lang="es-MX" sz="800" smtClean="0"/>
              <a:t>Si la respuesta es “si” Identificar cuáles, ya que posiblemente se pueden eliminar o fusionar si tienen objetivo común.</a:t>
            </a:r>
          </a:p>
          <a:p>
            <a:pPr>
              <a:lnSpc>
                <a:spcPct val="80000"/>
              </a:lnSpc>
            </a:pPr>
            <a:endParaRPr lang="es-MX" sz="800" smtClean="0"/>
          </a:p>
          <a:p>
            <a:pPr>
              <a:lnSpc>
                <a:spcPct val="80000"/>
              </a:lnSpc>
            </a:pPr>
            <a:endParaRPr lang="es-MX" sz="8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7" name="Marcador de imagen de diapositiva 1"/>
          <p:cNvSpPr>
            <a:spLocks noGrp="1" noRot="1" noChangeAspect="1"/>
          </p:cNvSpPr>
          <p:nvPr>
            <p:ph type="sldImg"/>
          </p:nvPr>
        </p:nvSpPr>
        <p:spPr bwMode="auto">
          <a:noFill/>
          <a:ln>
            <a:solidFill>
              <a:srgbClr val="000000"/>
            </a:solidFill>
            <a:miter lim="800000"/>
            <a:headEnd/>
            <a:tailEnd/>
          </a:ln>
        </p:spPr>
      </p:sp>
      <p:sp>
        <p:nvSpPr>
          <p:cNvPr id="941058"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MX" smtClean="0"/>
              <a:t>Cambiar a ciudadano en vez de ciudadanizar</a:t>
            </a:r>
          </a:p>
          <a:p>
            <a:pPr eaLnBrk="1" hangingPunct="1">
              <a:spcBef>
                <a:spcPct val="0"/>
              </a:spcBef>
            </a:pPr>
            <a:endParaRPr lang="es-MX" smtClean="0"/>
          </a:p>
          <a:p>
            <a:pPr eaLnBrk="1" hangingPunct="1">
              <a:spcBef>
                <a:spcPct val="0"/>
              </a:spcBef>
            </a:pPr>
            <a:r>
              <a:rPr lang="es-MX" smtClean="0"/>
              <a:t>Participación en vez de campañas</a:t>
            </a:r>
          </a:p>
          <a:p>
            <a:pPr eaLnBrk="1" hangingPunct="1">
              <a:spcBef>
                <a:spcPct val="0"/>
              </a:spcBef>
            </a:pPr>
            <a:r>
              <a:rPr lang="es-MX" smtClean="0"/>
              <a:t>El primer ejercicio de partido digital en vez de impulsar</a:t>
            </a:r>
          </a:p>
        </p:txBody>
      </p:sp>
      <p:sp>
        <p:nvSpPr>
          <p:cNvPr id="16387" name="Marcador de número de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A44A20-C480-431C-A8A9-625CE6F601C7}" type="slidenum">
              <a:rPr lang="es-MX"/>
              <a:pPr fontAlgn="base">
                <a:spcBef>
                  <a:spcPct val="0"/>
                </a:spcBef>
                <a:spcAft>
                  <a:spcPct val="0"/>
                </a:spcAft>
                <a:defRPr/>
              </a:pPr>
              <a:t>98</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7" name="Marcador de imagen de diapositiva 1"/>
          <p:cNvSpPr>
            <a:spLocks noGrp="1" noRot="1" noChangeAspect="1"/>
          </p:cNvSpPr>
          <p:nvPr>
            <p:ph type="sldImg"/>
          </p:nvPr>
        </p:nvSpPr>
        <p:spPr bwMode="auto">
          <a:noFill/>
          <a:ln>
            <a:solidFill>
              <a:srgbClr val="000000"/>
            </a:solidFill>
            <a:miter lim="800000"/>
            <a:headEnd/>
            <a:tailEnd/>
          </a:ln>
        </p:spPr>
      </p:sp>
      <p:sp>
        <p:nvSpPr>
          <p:cNvPr id="941058"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MX" smtClean="0"/>
              <a:t>Cambiar a ciudadano en vez de ciudadanizar</a:t>
            </a:r>
          </a:p>
          <a:p>
            <a:pPr eaLnBrk="1" hangingPunct="1">
              <a:spcBef>
                <a:spcPct val="0"/>
              </a:spcBef>
            </a:pPr>
            <a:endParaRPr lang="es-MX" smtClean="0"/>
          </a:p>
          <a:p>
            <a:pPr eaLnBrk="1" hangingPunct="1">
              <a:spcBef>
                <a:spcPct val="0"/>
              </a:spcBef>
            </a:pPr>
            <a:r>
              <a:rPr lang="es-MX" smtClean="0"/>
              <a:t>Participación en vez de campañas</a:t>
            </a:r>
          </a:p>
          <a:p>
            <a:pPr eaLnBrk="1" hangingPunct="1">
              <a:spcBef>
                <a:spcPct val="0"/>
              </a:spcBef>
            </a:pPr>
            <a:r>
              <a:rPr lang="es-MX" smtClean="0"/>
              <a:t>El primer ejercicio de partido digital en vez de impulsar</a:t>
            </a:r>
          </a:p>
        </p:txBody>
      </p:sp>
      <p:sp>
        <p:nvSpPr>
          <p:cNvPr id="16387" name="Marcador de número de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A44A20-C480-431C-A8A9-625CE6F601C7}" type="slidenum">
              <a:rPr lang="es-MX"/>
              <a:pPr fontAlgn="base">
                <a:spcBef>
                  <a:spcPct val="0"/>
                </a:spcBef>
                <a:spcAft>
                  <a:spcPct val="0"/>
                </a:spcAft>
                <a:defRPr/>
              </a:pPr>
              <a:t>99</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7" name="Marcador de imagen de diapositiva 1"/>
          <p:cNvSpPr>
            <a:spLocks noGrp="1" noRot="1" noChangeAspect="1"/>
          </p:cNvSpPr>
          <p:nvPr>
            <p:ph type="sldImg"/>
          </p:nvPr>
        </p:nvSpPr>
        <p:spPr bwMode="auto">
          <a:noFill/>
          <a:ln>
            <a:solidFill>
              <a:srgbClr val="000000"/>
            </a:solidFill>
            <a:miter lim="800000"/>
            <a:headEnd/>
            <a:tailEnd/>
          </a:ln>
        </p:spPr>
      </p:sp>
      <p:sp>
        <p:nvSpPr>
          <p:cNvPr id="941058"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MX" smtClean="0"/>
              <a:t>Cambiar a ciudadano en vez de ciudadanizar</a:t>
            </a:r>
          </a:p>
          <a:p>
            <a:pPr eaLnBrk="1" hangingPunct="1">
              <a:spcBef>
                <a:spcPct val="0"/>
              </a:spcBef>
            </a:pPr>
            <a:endParaRPr lang="es-MX" smtClean="0"/>
          </a:p>
          <a:p>
            <a:pPr eaLnBrk="1" hangingPunct="1">
              <a:spcBef>
                <a:spcPct val="0"/>
              </a:spcBef>
            </a:pPr>
            <a:r>
              <a:rPr lang="es-MX" smtClean="0"/>
              <a:t>Participación en vez de campañas</a:t>
            </a:r>
          </a:p>
          <a:p>
            <a:pPr eaLnBrk="1" hangingPunct="1">
              <a:spcBef>
                <a:spcPct val="0"/>
              </a:spcBef>
            </a:pPr>
            <a:r>
              <a:rPr lang="es-MX" smtClean="0"/>
              <a:t>El primer ejercicio de partido digital en vez de impulsar</a:t>
            </a:r>
          </a:p>
        </p:txBody>
      </p:sp>
      <p:sp>
        <p:nvSpPr>
          <p:cNvPr id="16387" name="Marcador de número de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A44A20-C480-431C-A8A9-625CE6F601C7}" type="slidenum">
              <a:rPr lang="es-MX"/>
              <a:pPr fontAlgn="base">
                <a:spcBef>
                  <a:spcPct val="0"/>
                </a:spcBef>
                <a:spcAft>
                  <a:spcPct val="0"/>
                </a:spcAft>
                <a:defRPr/>
              </a:pPr>
              <a:t>100</a:t>
            </a:fld>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7" name="Marcador de imagen de diapositiva 1"/>
          <p:cNvSpPr>
            <a:spLocks noGrp="1" noRot="1" noChangeAspect="1"/>
          </p:cNvSpPr>
          <p:nvPr>
            <p:ph type="sldImg"/>
          </p:nvPr>
        </p:nvSpPr>
        <p:spPr bwMode="auto">
          <a:noFill/>
          <a:ln>
            <a:solidFill>
              <a:srgbClr val="000000"/>
            </a:solidFill>
            <a:miter lim="800000"/>
            <a:headEnd/>
            <a:tailEnd/>
          </a:ln>
        </p:spPr>
      </p:sp>
      <p:sp>
        <p:nvSpPr>
          <p:cNvPr id="941058"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MX" smtClean="0"/>
              <a:t>Cambiar a ciudadano en vez de ciudadanizar</a:t>
            </a:r>
          </a:p>
          <a:p>
            <a:pPr eaLnBrk="1" hangingPunct="1">
              <a:spcBef>
                <a:spcPct val="0"/>
              </a:spcBef>
            </a:pPr>
            <a:endParaRPr lang="es-MX" smtClean="0"/>
          </a:p>
          <a:p>
            <a:pPr eaLnBrk="1" hangingPunct="1">
              <a:spcBef>
                <a:spcPct val="0"/>
              </a:spcBef>
            </a:pPr>
            <a:r>
              <a:rPr lang="es-MX" smtClean="0"/>
              <a:t>Participación en vez de campañas</a:t>
            </a:r>
          </a:p>
          <a:p>
            <a:pPr eaLnBrk="1" hangingPunct="1">
              <a:spcBef>
                <a:spcPct val="0"/>
              </a:spcBef>
            </a:pPr>
            <a:r>
              <a:rPr lang="es-MX" smtClean="0"/>
              <a:t>El primer ejercicio de partido digital en vez de impulsar</a:t>
            </a:r>
          </a:p>
        </p:txBody>
      </p:sp>
      <p:sp>
        <p:nvSpPr>
          <p:cNvPr id="16387" name="Marcador de número de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A44A20-C480-431C-A8A9-625CE6F601C7}" type="slidenum">
              <a:rPr lang="es-MX"/>
              <a:pPr fontAlgn="base">
                <a:spcBef>
                  <a:spcPct val="0"/>
                </a:spcBef>
                <a:spcAft>
                  <a:spcPct val="0"/>
                </a:spcAft>
                <a:defRPr/>
              </a:pPr>
              <a:t>101</a:t>
            </a:fld>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7" name="Marcador de imagen de diapositiva 1"/>
          <p:cNvSpPr>
            <a:spLocks noGrp="1" noRot="1" noChangeAspect="1"/>
          </p:cNvSpPr>
          <p:nvPr>
            <p:ph type="sldImg"/>
          </p:nvPr>
        </p:nvSpPr>
        <p:spPr bwMode="auto">
          <a:noFill/>
          <a:ln>
            <a:solidFill>
              <a:srgbClr val="000000"/>
            </a:solidFill>
            <a:miter lim="800000"/>
            <a:headEnd/>
            <a:tailEnd/>
          </a:ln>
        </p:spPr>
      </p:sp>
      <p:sp>
        <p:nvSpPr>
          <p:cNvPr id="941058"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MX" smtClean="0"/>
              <a:t>Cambiar a ciudadano en vez de ciudadanizar</a:t>
            </a:r>
          </a:p>
          <a:p>
            <a:pPr eaLnBrk="1" hangingPunct="1">
              <a:spcBef>
                <a:spcPct val="0"/>
              </a:spcBef>
            </a:pPr>
            <a:endParaRPr lang="es-MX" smtClean="0"/>
          </a:p>
          <a:p>
            <a:pPr eaLnBrk="1" hangingPunct="1">
              <a:spcBef>
                <a:spcPct val="0"/>
              </a:spcBef>
            </a:pPr>
            <a:r>
              <a:rPr lang="es-MX" smtClean="0"/>
              <a:t>Participación en vez de campañas</a:t>
            </a:r>
          </a:p>
          <a:p>
            <a:pPr eaLnBrk="1" hangingPunct="1">
              <a:spcBef>
                <a:spcPct val="0"/>
              </a:spcBef>
            </a:pPr>
            <a:r>
              <a:rPr lang="es-MX" smtClean="0"/>
              <a:t>El primer ejercicio de partido digital en vez de impulsar</a:t>
            </a:r>
          </a:p>
        </p:txBody>
      </p:sp>
      <p:sp>
        <p:nvSpPr>
          <p:cNvPr id="16387" name="Marcador de número de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A44A20-C480-431C-A8A9-625CE6F601C7}" type="slidenum">
              <a:rPr lang="es-MX"/>
              <a:pPr fontAlgn="base">
                <a:spcBef>
                  <a:spcPct val="0"/>
                </a:spcBef>
                <a:spcAft>
                  <a:spcPct val="0"/>
                </a:spcAft>
                <a:defRPr/>
              </a:pPr>
              <a:t>102</a:t>
            </a:fld>
            <a:endParaRPr 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a:lstStyle/>
          <a:p>
            <a:r>
              <a:rPr lang="es-MX" smtClean="0">
                <a:ea typeface="ＭＳ Ｐゴシック" pitchFamily="34" charset="-128"/>
              </a:rPr>
              <a:t>Los elementos anteriores están definidos en el Plan Estatal de Desarrollo 2009-2015, dentro del eje rector 6 “Sonora Ciudadano y Municipalista” y de su estrategia “Pasión por el Servicio” la cual nos orienta a transformar la gestión pública mediante acciones de modernización, simplificación y desregulación administrativa, profesionalizando al servidor público, de tal forma que mejore el desempeño gubernamental, evaluando de manera sistemática la satisfacción ciudadana y la propia gestión pública.  </a:t>
            </a:r>
          </a:p>
          <a:p>
            <a:r>
              <a:rPr lang="es-MX" smtClean="0">
                <a:ea typeface="ＭＳ Ｐゴシック" pitchFamily="34" charset="-128"/>
              </a:rPr>
              <a:t>A la Secretaría de la Contraloría General le corresponde impulsar el desarrollo administrativo integral en las dependencias y entidades a fin de que los recursos humanos, patrimoniales y procesos de las mismas sean aprovechados y aplicados con criterios de eficiencia, eficacia y calidad. Le corresponde también promover y orientar el mejoramiento del desempeño de la administración pública estatal a través de esquemas de gestión que aseguren la estandarización, la mejora continúa de procesos  y la satisfacción ciudadana.</a:t>
            </a:r>
          </a:p>
          <a:p>
            <a:r>
              <a:rPr lang="es-MX" smtClean="0">
                <a:ea typeface="ＭＳ Ｐゴシック" pitchFamily="34" charset="-128"/>
              </a:rPr>
              <a:t>La contraloría estatal participa también en la conformación de los sistemas de medición y evaluación del desempeño y establece mecanismos que faciliten el auto control.</a:t>
            </a:r>
          </a:p>
          <a:p>
            <a:r>
              <a:rPr lang="es-MX" smtClean="0">
                <a:ea typeface="ＭＳ Ｐゴシック" pitchFamily="34" charset="-128"/>
              </a:rPr>
              <a:t>Igualmente nos ocupamos en instrumentar toda clase de acciones tendientes a incrementar la competitividad y el mejoramiento del desempeño de los servidores públicos</a:t>
            </a:r>
          </a:p>
          <a:p>
            <a:r>
              <a:rPr lang="es-MX" smtClean="0">
                <a:ea typeface="ＭＳ Ｐゴシック" pitchFamily="34" charset="-128"/>
              </a:rPr>
              <a:t>----Acorde a estas atribuciones durante esta administración hemos iniciado y mantenemos operando el </a:t>
            </a:r>
            <a:r>
              <a:rPr lang="es-MX" b="1" smtClean="0">
                <a:ea typeface="ＭＳ Ｐゴシック" pitchFamily="34" charset="-128"/>
              </a:rPr>
              <a:t>Sistema Integral de Evaluación de la Gestión Pública</a:t>
            </a:r>
            <a:r>
              <a:rPr lang="es-MX" smtClean="0">
                <a:ea typeface="ＭＳ Ｐゴシック" pitchFamily="34" charset="-128"/>
              </a:rPr>
              <a:t> y las </a:t>
            </a:r>
            <a:r>
              <a:rPr lang="es-MX" b="1" smtClean="0">
                <a:ea typeface="ＭＳ Ｐゴシック" pitchFamily="34" charset="-128"/>
              </a:rPr>
              <a:t>Disposiciones en materia de Control Interno.</a:t>
            </a:r>
            <a:r>
              <a:rPr lang="es-MX" smtClean="0">
                <a:ea typeface="ＭＳ Ｐゴシック" pitchFamily="34" charset="-128"/>
              </a:rPr>
              <a:t> </a:t>
            </a:r>
          </a:p>
        </p:txBody>
      </p:sp>
      <p:sp>
        <p:nvSpPr>
          <p:cNvPr id="51204" name="3 Marcador de número de diapositiva"/>
          <p:cNvSpPr>
            <a:spLocks noGrp="1"/>
          </p:cNvSpPr>
          <p:nvPr>
            <p:ph type="sldNum" sz="quarter" idx="5"/>
          </p:nvPr>
        </p:nvSpPr>
        <p:spPr bwMode="auto">
          <a:noFill/>
          <a:ln>
            <a:miter lim="800000"/>
            <a:headEnd/>
            <a:tailEnd/>
          </a:ln>
        </p:spPr>
        <p:txBody>
          <a:bodyPr/>
          <a:lstStyle/>
          <a:p>
            <a:fld id="{6B0D13CF-310B-413D-A661-2925E833458E}" type="slidenum">
              <a:rPr lang="es-MX" smtClean="0">
                <a:latin typeface="Calibri" pitchFamily="34" charset="0"/>
                <a:ea typeface="ＭＳ Ｐゴシック" pitchFamily="34" charset="-128"/>
              </a:rPr>
              <a:pPr/>
              <a:t>104</a:t>
            </a:fld>
            <a:endParaRPr lang="es-MX" smtClean="0">
              <a:latin typeface="Calibri" pitchFamily="34" charset="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a:lstStyle/>
          <a:p>
            <a:pPr algn="just" eaLnBrk="1" hangingPunct="1">
              <a:spcBef>
                <a:spcPct val="0"/>
              </a:spcBef>
            </a:pPr>
            <a:r>
              <a:rPr lang="es-MX" smtClean="0">
                <a:ea typeface="ＭＳ Ｐゴシック" pitchFamily="34" charset="-128"/>
              </a:rPr>
              <a:t>Aun cuando podemos observar avances en la mejora de la gestión, hemos identificado las siguientes oportunidades:</a:t>
            </a:r>
          </a:p>
          <a:p>
            <a:pPr algn="just" eaLnBrk="1" hangingPunct="1">
              <a:spcBef>
                <a:spcPct val="0"/>
              </a:spcBef>
            </a:pPr>
            <a:endParaRPr lang="es-MX" smtClean="0">
              <a:ea typeface="ＭＳ Ｐゴシック" pitchFamily="34" charset="-128"/>
            </a:endParaRPr>
          </a:p>
          <a:p>
            <a:pPr algn="just" eaLnBrk="1" hangingPunct="1">
              <a:spcBef>
                <a:spcPct val="0"/>
              </a:spcBef>
            </a:pPr>
            <a:r>
              <a:rPr lang="es-MX" smtClean="0">
                <a:ea typeface="ＭＳ Ｐゴシック" pitchFamily="34" charset="-128"/>
              </a:rPr>
              <a:t>Para acelerar la incorporación de acciones de mejora, debemos de mejorar la coordinación de esfuerzos de modernización.</a:t>
            </a:r>
          </a:p>
          <a:p>
            <a:pPr algn="just" eaLnBrk="1" hangingPunct="1">
              <a:spcBef>
                <a:spcPct val="0"/>
              </a:spcBef>
            </a:pPr>
            <a:endParaRPr lang="es-MX" smtClean="0">
              <a:ea typeface="ＭＳ Ｐゴシック" pitchFamily="34" charset="-128"/>
            </a:endParaRPr>
          </a:p>
          <a:p>
            <a:pPr algn="just" eaLnBrk="1" hangingPunct="1">
              <a:spcBef>
                <a:spcPct val="0"/>
              </a:spcBef>
            </a:pPr>
            <a:r>
              <a:rPr lang="es-MX" smtClean="0">
                <a:ea typeface="ＭＳ Ｐゴシック" pitchFamily="34" charset="-128"/>
              </a:rPr>
              <a:t>Medir el impacto de las acciones de mejora implementadas, a través de una metodología homogénea.</a:t>
            </a:r>
          </a:p>
          <a:p>
            <a:pPr algn="just" eaLnBrk="1" hangingPunct="1">
              <a:spcBef>
                <a:spcPct val="0"/>
              </a:spcBef>
            </a:pPr>
            <a:endParaRPr lang="es-MX" smtClean="0">
              <a:ea typeface="ＭＳ Ｐゴシック" pitchFamily="34" charset="-128"/>
            </a:endParaRPr>
          </a:p>
          <a:p>
            <a:pPr algn="just" eaLnBrk="1" hangingPunct="1">
              <a:spcBef>
                <a:spcPct val="0"/>
              </a:spcBef>
            </a:pPr>
            <a:r>
              <a:rPr lang="es-MX" smtClean="0">
                <a:ea typeface="ＭＳ Ｐゴシック" pitchFamily="34" charset="-128"/>
              </a:rPr>
              <a:t>Mediante un mecanismo de seguimiento de las mejoras efectuadas.</a:t>
            </a:r>
          </a:p>
          <a:p>
            <a:pPr algn="just" eaLnBrk="1" hangingPunct="1">
              <a:spcBef>
                <a:spcPct val="0"/>
              </a:spcBef>
            </a:pPr>
            <a:endParaRPr lang="es-MX" smtClean="0">
              <a:ea typeface="ＭＳ Ｐゴシック" pitchFamily="34" charset="-128"/>
            </a:endParaRPr>
          </a:p>
          <a:p>
            <a:pPr algn="just" eaLnBrk="1" hangingPunct="1">
              <a:spcBef>
                <a:spcPct val="0"/>
              </a:spcBef>
            </a:pPr>
            <a:r>
              <a:rPr lang="es-MX" smtClean="0">
                <a:ea typeface="ＭＳ Ｐゴシック" pitchFamily="34" charset="-128"/>
              </a:rPr>
              <a:t>El Programa de Mejora de la Gestión pretende aglutinar los proyectos de mejora dando esa orientación,  centrado al ciudadano y orientado a resultados.</a:t>
            </a:r>
          </a:p>
        </p:txBody>
      </p:sp>
      <p:sp>
        <p:nvSpPr>
          <p:cNvPr id="53252" name="3 Marcador de número de diapositiva"/>
          <p:cNvSpPr>
            <a:spLocks noGrp="1"/>
          </p:cNvSpPr>
          <p:nvPr>
            <p:ph type="sldNum" sz="quarter" idx="5"/>
          </p:nvPr>
        </p:nvSpPr>
        <p:spPr bwMode="auto">
          <a:noFill/>
          <a:ln>
            <a:miter lim="800000"/>
            <a:headEnd/>
            <a:tailEnd/>
          </a:ln>
        </p:spPr>
        <p:txBody>
          <a:bodyPr/>
          <a:lstStyle/>
          <a:p>
            <a:fld id="{B1E1570A-4C37-46F5-9711-8B0BBDF4A9FF}" type="slidenum">
              <a:rPr lang="es-MX" smtClean="0">
                <a:latin typeface="Calibri" pitchFamily="34" charset="0"/>
                <a:ea typeface="ＭＳ Ｐゴシック" pitchFamily="34" charset="-128"/>
              </a:rPr>
              <a:pPr/>
              <a:t>105</a:t>
            </a:fld>
            <a:endParaRPr lang="es-MX" smtClean="0">
              <a:latin typeface="Calibri" pitchFamily="34"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19" name="Rectangle 3"/>
          <p:cNvSpPr>
            <a:spLocks noGrp="1" noChangeArrowheads="1"/>
          </p:cNvSpPr>
          <p:nvPr>
            <p:ph type="body" idx="1"/>
          </p:nvPr>
        </p:nvSpPr>
        <p:spPr bwMode="auto">
          <a:noFill/>
        </p:spPr>
        <p:txBody>
          <a:bodyPr/>
          <a:lstStyle/>
          <a:p>
            <a:pPr algn="just"/>
            <a:r>
              <a:rPr lang="es-MX" sz="1000" b="1" smtClean="0">
                <a:ea typeface="ＭＳ Ｐゴシック" pitchFamily="34" charset="-128"/>
              </a:rPr>
              <a:t>Como comentamos anteriormente el PMG opera a través de proyectos de mejora. </a:t>
            </a:r>
          </a:p>
          <a:p>
            <a:pPr algn="just"/>
            <a:endParaRPr lang="es-MX" sz="1000" b="1" smtClean="0">
              <a:ea typeface="ＭＳ Ｐゴシック" pitchFamily="34" charset="-128"/>
            </a:endParaRPr>
          </a:p>
          <a:p>
            <a:pPr algn="just"/>
            <a:r>
              <a:rPr lang="es-MX" sz="1000" b="1" smtClean="0">
                <a:ea typeface="ＭＳ Ｐゴシック" pitchFamily="34" charset="-128"/>
              </a:rPr>
              <a:t>Cada institución define el número de proyectos de mejora</a:t>
            </a:r>
            <a:r>
              <a:rPr lang="es-MX" sz="1000" smtClean="0">
                <a:ea typeface="ＭＳ Ｐゴシック" pitchFamily="34" charset="-128"/>
              </a:rPr>
              <a:t> que compromete en el marco del PMG, cabe mencionar que se tienen comprometidos más </a:t>
            </a:r>
            <a:r>
              <a:rPr lang="es-MX" sz="1000" b="1" smtClean="0">
                <a:ea typeface="ＭＳ Ｐゴシック" pitchFamily="34" charset="-128"/>
              </a:rPr>
              <a:t>de 1371 proyectos de mejora en más de 223 instituciones de la APF (ejecución y concluidos).</a:t>
            </a:r>
          </a:p>
          <a:p>
            <a:pPr algn="just"/>
            <a:endParaRPr lang="es-MX" sz="1000" b="1" smtClean="0">
              <a:ea typeface="ＭＳ Ｐゴシック" pitchFamily="34" charset="-128"/>
            </a:endParaRPr>
          </a:p>
          <a:p>
            <a:pPr algn="just"/>
            <a:r>
              <a:rPr lang="es-MX" sz="1000" smtClean="0">
                <a:ea typeface="ＭＳ Ｐゴシック" pitchFamily="34" charset="-128"/>
              </a:rPr>
              <a:t>Cada proyecto de mejora tiene un </a:t>
            </a:r>
            <a:r>
              <a:rPr lang="es-MX" sz="1000" b="1" smtClean="0">
                <a:ea typeface="ＭＳ Ｐゴシック" pitchFamily="34" charset="-128"/>
              </a:rPr>
              <a:t>comienzo y final definido</a:t>
            </a:r>
            <a:r>
              <a:rPr lang="es-MX" sz="1000" smtClean="0">
                <a:ea typeface="ＭＳ Ｐゴシック" pitchFamily="34" charset="-128"/>
              </a:rPr>
              <a:t>.</a:t>
            </a:r>
          </a:p>
          <a:p>
            <a:pPr algn="just"/>
            <a:endParaRPr lang="es-MX" sz="1000" smtClean="0">
              <a:ea typeface="ＭＳ Ｐゴシック" pitchFamily="34" charset="-128"/>
            </a:endParaRPr>
          </a:p>
          <a:p>
            <a:pPr algn="just"/>
            <a:r>
              <a:rPr lang="es-MX" sz="1000" smtClean="0">
                <a:ea typeface="ＭＳ Ｐゴシック" pitchFamily="34" charset="-128"/>
              </a:rPr>
              <a:t>Los proyectos de mejora constan de una sucesión de </a:t>
            </a:r>
            <a:r>
              <a:rPr lang="es-MX" sz="1000" b="1" smtClean="0">
                <a:ea typeface="ＭＳ Ｐゴシック" pitchFamily="34" charset="-128"/>
              </a:rPr>
              <a:t>grupos de actividades los cuales conforman sus etapas</a:t>
            </a:r>
            <a:r>
              <a:rPr lang="es-MX" sz="1000" smtClean="0">
                <a:ea typeface="ＭＳ Ｐゴシック" pitchFamily="34" charset="-128"/>
              </a:rPr>
              <a:t>.</a:t>
            </a:r>
          </a:p>
          <a:p>
            <a:pPr algn="just"/>
            <a:endParaRPr lang="es-MX" sz="1000" smtClean="0">
              <a:ea typeface="ＭＳ Ｐゴシック" pitchFamily="34" charset="-128"/>
            </a:endParaRPr>
          </a:p>
          <a:p>
            <a:pPr algn="just"/>
            <a:r>
              <a:rPr lang="es-MX" sz="1000" smtClean="0">
                <a:ea typeface="ＭＳ Ｐゴシック" pitchFamily="34" charset="-128"/>
              </a:rPr>
              <a:t>Los proyectos de mejora requieren </a:t>
            </a:r>
            <a:r>
              <a:rPr lang="es-MX" sz="1000" b="1" smtClean="0">
                <a:ea typeface="ＭＳ Ｐゴシック" pitchFamily="34" charset="-128"/>
              </a:rPr>
              <a:t>utilizar recursos</a:t>
            </a:r>
            <a:r>
              <a:rPr lang="es-MX" sz="1000" smtClean="0">
                <a:ea typeface="ＭＳ Ｐゴシック" pitchFamily="34" charset="-128"/>
              </a:rPr>
              <a:t> (humanos, financieros,</a:t>
            </a:r>
          </a:p>
          <a:p>
            <a:pPr algn="just"/>
            <a:r>
              <a:rPr lang="es-MX" sz="1000" smtClean="0">
                <a:ea typeface="ＭＳ Ｐゴシック" pitchFamily="34" charset="-128"/>
              </a:rPr>
              <a:t>materiales y tecnológicos) </a:t>
            </a:r>
            <a:r>
              <a:rPr lang="es-MX" sz="1000" b="1" smtClean="0">
                <a:ea typeface="ＭＳ Ｐゴシック" pitchFamily="34" charset="-128"/>
              </a:rPr>
              <a:t>limitados</a:t>
            </a:r>
            <a:r>
              <a:rPr lang="es-MX" sz="1000" smtClean="0">
                <a:ea typeface="ＭＳ Ｐゴシック" pitchFamily="34" charset="-128"/>
              </a:rPr>
              <a:t> para ejecutar las actividades y etapas del mismo.</a:t>
            </a:r>
          </a:p>
          <a:p>
            <a:pPr algn="just"/>
            <a:endParaRPr lang="es-MX" sz="1000" smtClean="0">
              <a:ea typeface="ＭＳ Ｐゴシック" pitchFamily="34" charset="-128"/>
            </a:endParaRPr>
          </a:p>
          <a:p>
            <a:pPr algn="just"/>
            <a:r>
              <a:rPr lang="es-MX" sz="1000" smtClean="0">
                <a:ea typeface="ＭＳ Ｐゴシック" pitchFamily="34" charset="-128"/>
              </a:rPr>
              <a:t>Un proyecto de mejora </a:t>
            </a:r>
            <a:r>
              <a:rPr lang="es-MX" sz="1000" b="1" smtClean="0">
                <a:ea typeface="ＭＳ Ｐゴシック" pitchFamily="34" charset="-128"/>
              </a:rPr>
              <a:t>genera resultados o productos únicos</a:t>
            </a:r>
            <a:r>
              <a:rPr lang="es-MX" sz="1000" smtClean="0">
                <a:ea typeface="ＭＳ Ｐゴシック" pitchFamily="34" charset="-128"/>
              </a:rPr>
              <a:t>, que dependen de cada proyecto de mejora.</a:t>
            </a:r>
          </a:p>
          <a:p>
            <a:pPr algn="just"/>
            <a:endParaRPr lang="es-MX" sz="1000" smtClean="0">
              <a:ea typeface="ＭＳ Ｐゴシック" pitchFamily="34" charset="-128"/>
            </a:endParaRPr>
          </a:p>
          <a:p>
            <a:pPr algn="just"/>
            <a:r>
              <a:rPr lang="es-MX" sz="1000" smtClean="0">
                <a:ea typeface="ＭＳ Ｐゴシック" pitchFamily="34" charset="-128"/>
              </a:rPr>
              <a:t>Los resultados de los proyectos de mejora deben </a:t>
            </a:r>
            <a:r>
              <a:rPr lang="es-MX" sz="1000" b="1" smtClean="0">
                <a:ea typeface="ＭＳ Ｐゴシック" pitchFamily="34" charset="-128"/>
              </a:rPr>
              <a:t>generar beneficios</a:t>
            </a:r>
            <a:r>
              <a:rPr lang="es-MX" sz="1000" smtClean="0">
                <a:ea typeface="ＭＳ Ｐゴシック" pitchFamily="34" charset="-128"/>
              </a:rPr>
              <a:t>, ya sea a la ciudadanía, a la institución o a ambas.</a:t>
            </a:r>
            <a:endParaRPr lang="es-MX" sz="1000" b="1" smtClean="0">
              <a:ea typeface="ＭＳ Ｐゴシック" pitchFamily="34" charset="-128"/>
            </a:endParaRPr>
          </a:p>
          <a:p>
            <a:pPr algn="just"/>
            <a:endParaRPr lang="es-MX" sz="1000"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lgn="r" rtl="0" eaLnBrk="0" fontAlgn="base" hangingPunct="0">
              <a:spcBef>
                <a:spcPct val="0"/>
              </a:spcBef>
              <a:spcAft>
                <a:spcPct val="0"/>
              </a:spcAft>
            </a:pPr>
            <a:fld id="{1D36BCE2-2A2B-4174-A4A2-8A317B7A9966}" type="slidenum">
              <a:rPr lang="es-MX" sz="1200" kern="1200">
                <a:solidFill>
                  <a:prstClr val="black"/>
                </a:solidFill>
                <a:latin typeface="Arial" charset="0"/>
                <a:ea typeface="ＭＳ Ｐゴシック" pitchFamily="1" charset="-128"/>
                <a:cs typeface="+mn-cs"/>
              </a:rPr>
              <a:pPr algn="r" rtl="0" eaLnBrk="0" fontAlgn="base" hangingPunct="0">
                <a:spcBef>
                  <a:spcPct val="0"/>
                </a:spcBef>
                <a:spcAft>
                  <a:spcPct val="0"/>
                </a:spcAft>
              </a:pPr>
              <a:t>26</a:t>
            </a:fld>
            <a:endParaRPr lang="es-MX" sz="1200" kern="1200" dirty="0">
              <a:solidFill>
                <a:prstClr val="black"/>
              </a:solidFill>
              <a:latin typeface="Arial" charset="0"/>
              <a:ea typeface="ＭＳ Ｐゴシック" pitchFamily="1" charset="-128"/>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a:lstStyle/>
          <a:p>
            <a:pPr eaLnBrk="1" hangingPunct="1">
              <a:spcBef>
                <a:spcPct val="0"/>
              </a:spcBef>
            </a:pPr>
            <a:r>
              <a:rPr lang="es-MX" smtClean="0">
                <a:ea typeface="ＭＳ Ｐゴシック" pitchFamily="34" charset="-128"/>
              </a:rPr>
              <a:t>El Programa de Mejora de la Gestión que hoy firma el Gobernador del Estado y en atención a los antecedentes que hemos platicado, busca tres objetivos muy puntuales:</a:t>
            </a:r>
          </a:p>
          <a:p>
            <a:pPr eaLnBrk="1" hangingPunct="1">
              <a:spcBef>
                <a:spcPct val="0"/>
              </a:spcBef>
            </a:pPr>
            <a:r>
              <a:rPr lang="es-MX" smtClean="0">
                <a:ea typeface="ＭＳ Ｐゴシック" pitchFamily="34" charset="-128"/>
              </a:rPr>
              <a:t>Primero incrementar la calidad de los tramites y servicios gubernamentales.</a:t>
            </a:r>
          </a:p>
          <a:p>
            <a:pPr eaLnBrk="1" hangingPunct="1">
              <a:spcBef>
                <a:spcPct val="0"/>
              </a:spcBef>
            </a:pPr>
            <a:r>
              <a:rPr lang="es-MX" smtClean="0">
                <a:ea typeface="ＭＳ Ｐゴシック" pitchFamily="34" charset="-128"/>
              </a:rPr>
              <a:t>Segundo aumentar la efectividad de las instituciones de gobierno, y</a:t>
            </a:r>
          </a:p>
          <a:p>
            <a:pPr eaLnBrk="1" hangingPunct="1">
              <a:spcBef>
                <a:spcPct val="0"/>
              </a:spcBef>
            </a:pPr>
            <a:r>
              <a:rPr lang="es-MX" smtClean="0">
                <a:ea typeface="ＭＳ Ｐゴシック" pitchFamily="34" charset="-128"/>
              </a:rPr>
              <a:t>Tercero disminuir los costos de operación, que nos permita reorientarlo a las tareas sustantivas.</a:t>
            </a:r>
          </a:p>
          <a:p>
            <a:pPr eaLnBrk="1" hangingPunct="1">
              <a:spcBef>
                <a:spcPct val="0"/>
              </a:spcBef>
            </a:pPr>
            <a:r>
              <a:rPr lang="es-MX" smtClean="0">
                <a:ea typeface="ＭＳ Ｐゴシック" pitchFamily="34" charset="-128"/>
              </a:rPr>
              <a:t>Para conocer los resultados obtenidos en el Programa cada uno de estos objetivos estarán siendo medidos a través de indicadores que reporten el impacto de las acciones de mejora implementadas.</a:t>
            </a:r>
          </a:p>
          <a:p>
            <a:pPr eaLnBrk="1" hangingPunct="1">
              <a:spcBef>
                <a:spcPct val="0"/>
              </a:spcBef>
            </a:pPr>
            <a:endParaRPr lang="es-MX" smtClean="0">
              <a:ea typeface="ＭＳ Ｐゴシック" pitchFamily="34" charset="-128"/>
            </a:endParaRPr>
          </a:p>
          <a:p>
            <a:pPr eaLnBrk="1" hangingPunct="1">
              <a:spcBef>
                <a:spcPct val="0"/>
              </a:spcBef>
            </a:pPr>
            <a:r>
              <a:rPr lang="es-MX" smtClean="0">
                <a:ea typeface="ＭＳ Ｐゴシック" pitchFamily="34" charset="-128"/>
              </a:rPr>
              <a:t>La operación de este Programa se basa en la integración, definición, ejecución y aseguramiento de proyectos de mejora enfocados a los elementos anteriormente descritos (normatividad, procesos, estructuras orgánicas y uso de tecnologías).</a:t>
            </a:r>
          </a:p>
          <a:p>
            <a:pPr eaLnBrk="1" hangingPunct="1">
              <a:spcBef>
                <a:spcPct val="0"/>
              </a:spcBef>
            </a:pPr>
            <a:endParaRPr lang="es-MX" smtClean="0">
              <a:ea typeface="ＭＳ Ｐゴシック" pitchFamily="34" charset="-128"/>
            </a:endParaRPr>
          </a:p>
        </p:txBody>
      </p:sp>
      <p:sp>
        <p:nvSpPr>
          <p:cNvPr id="55300" name="3 Marcador de número de diapositiva"/>
          <p:cNvSpPr>
            <a:spLocks noGrp="1"/>
          </p:cNvSpPr>
          <p:nvPr>
            <p:ph type="sldNum" sz="quarter" idx="5"/>
          </p:nvPr>
        </p:nvSpPr>
        <p:spPr bwMode="auto">
          <a:noFill/>
          <a:ln>
            <a:miter lim="800000"/>
            <a:headEnd/>
            <a:tailEnd/>
          </a:ln>
        </p:spPr>
        <p:txBody>
          <a:bodyPr/>
          <a:lstStyle/>
          <a:p>
            <a:fld id="{4A47F679-F4FD-4A53-A7CC-83B0D6DE5D4C}" type="slidenum">
              <a:rPr lang="es-MX" smtClean="0">
                <a:latin typeface="Calibri" pitchFamily="34" charset="0"/>
                <a:ea typeface="ＭＳ Ｐゴシック" pitchFamily="34" charset="-128"/>
              </a:rPr>
              <a:pPr/>
              <a:t>107</a:t>
            </a:fld>
            <a:endParaRPr lang="es-MX" smtClean="0">
              <a:latin typeface="Calibri" pitchFamily="34" charset="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Rot="1" noChangeAspect="1" noChangeArrowheads="1" noTextEdit="1"/>
          </p:cNvSpPr>
          <p:nvPr>
            <p:ph type="sldImg"/>
          </p:nvPr>
        </p:nvSpPr>
        <p:spPr>
          <a:ln/>
        </p:spPr>
      </p:sp>
      <p:sp>
        <p:nvSpPr>
          <p:cNvPr id="439299" name="Rectangle 3"/>
          <p:cNvSpPr>
            <a:spLocks noGrp="1" noChangeArrowheads="1"/>
          </p:cNvSpPr>
          <p:nvPr>
            <p:ph type="body" idx="1"/>
          </p:nvPr>
        </p:nvSpPr>
        <p:spPr>
          <a:noFill/>
          <a:ln/>
        </p:spPr>
        <p:txBody>
          <a:bodyPr/>
          <a:lstStyle/>
          <a:p>
            <a:pPr>
              <a:lnSpc>
                <a:spcPct val="80000"/>
              </a:lnSpc>
            </a:pPr>
            <a:r>
              <a:rPr lang="es-MX" sz="1000" b="1" smtClean="0"/>
              <a:t>A partir de los objetivos del PMG se desprenden 6 sistemas</a:t>
            </a:r>
          </a:p>
          <a:p>
            <a:pPr>
              <a:lnSpc>
                <a:spcPct val="80000"/>
              </a:lnSpc>
            </a:pPr>
            <a:endParaRPr lang="es-MX" sz="1000" b="1" smtClean="0"/>
          </a:p>
          <a:p>
            <a:pPr algn="just">
              <a:lnSpc>
                <a:spcPct val="80000"/>
              </a:lnSpc>
            </a:pPr>
            <a:r>
              <a:rPr lang="es-MX" sz="1000" b="1" smtClean="0"/>
              <a:t>Para cada sistema existe un grupo técnico, </a:t>
            </a:r>
            <a:r>
              <a:rPr lang="es-MX" sz="1000" smtClean="0"/>
              <a:t>que como ya vimos en la lámina anterior</a:t>
            </a:r>
            <a:r>
              <a:rPr lang="es-MX" sz="1000" b="1" smtClean="0"/>
              <a:t> es el grupo de servidores públicos expertos en el tema, que definen la estrategia, los indicadores y guían a la las instituciones en su materia.</a:t>
            </a:r>
          </a:p>
          <a:p>
            <a:pPr algn="just">
              <a:lnSpc>
                <a:spcPct val="80000"/>
              </a:lnSpc>
            </a:pPr>
            <a:endParaRPr lang="es-MX" sz="1000" b="1" smtClean="0"/>
          </a:p>
          <a:p>
            <a:pPr marL="180975" lvl="1" indent="-1588" algn="just">
              <a:lnSpc>
                <a:spcPct val="80000"/>
              </a:lnSpc>
            </a:pPr>
            <a:r>
              <a:rPr lang="es-MX" sz="1000" smtClean="0"/>
              <a:t>Trámites y servicios públicos de calidad: de manera general busca la </a:t>
            </a:r>
            <a:r>
              <a:rPr lang="es-MX" sz="1000" b="1" smtClean="0"/>
              <a:t>eliminación</a:t>
            </a:r>
            <a:r>
              <a:rPr lang="es-MX" sz="1000" smtClean="0"/>
              <a:t> de trámites innecesarios y la </a:t>
            </a:r>
            <a:r>
              <a:rPr lang="es-MX" sz="1000" b="1" smtClean="0"/>
              <a:t>mejora y simplificación</a:t>
            </a:r>
            <a:r>
              <a:rPr lang="es-MX" sz="1000" smtClean="0"/>
              <a:t> de los trámites y servicios necesarios.</a:t>
            </a:r>
          </a:p>
          <a:p>
            <a:pPr marL="180975" lvl="1" indent="-1588" algn="just">
              <a:lnSpc>
                <a:spcPct val="80000"/>
              </a:lnSpc>
            </a:pPr>
            <a:endParaRPr lang="es-MX" sz="1000" smtClean="0"/>
          </a:p>
          <a:p>
            <a:pPr marL="180975" lvl="1" indent="-1588" algn="just">
              <a:lnSpc>
                <a:spcPct val="80000"/>
              </a:lnSpc>
            </a:pPr>
            <a:r>
              <a:rPr lang="es-MX" sz="1000" smtClean="0"/>
              <a:t>Gobierno digital: busca por un lado el </a:t>
            </a:r>
            <a:r>
              <a:rPr lang="es-MX" sz="1000" b="1" smtClean="0"/>
              <a:t>uso de TICs</a:t>
            </a:r>
            <a:r>
              <a:rPr lang="es-MX" sz="1000" smtClean="0"/>
              <a:t> y la </a:t>
            </a:r>
            <a:r>
              <a:rPr lang="es-MX" sz="1000" b="1" smtClean="0"/>
              <a:t>automatización</a:t>
            </a:r>
            <a:r>
              <a:rPr lang="es-MX" sz="1000" smtClean="0"/>
              <a:t> de trámites y servicios para que se puedan </a:t>
            </a:r>
            <a:r>
              <a:rPr lang="es-MX" sz="1000" b="1" smtClean="0"/>
              <a:t>realizar por Internet</a:t>
            </a:r>
            <a:r>
              <a:rPr lang="es-MX" sz="1000" smtClean="0"/>
              <a:t> y la </a:t>
            </a:r>
            <a:r>
              <a:rPr lang="es-MX" sz="1000" b="1" smtClean="0"/>
              <a:t>automatización de procesos administrativos.</a:t>
            </a:r>
          </a:p>
          <a:p>
            <a:pPr marL="180975" lvl="1" indent="-1588" algn="just">
              <a:lnSpc>
                <a:spcPct val="80000"/>
              </a:lnSpc>
            </a:pPr>
            <a:endParaRPr lang="es-MX" sz="1000" b="1" smtClean="0"/>
          </a:p>
          <a:p>
            <a:pPr marL="180975" lvl="1" indent="-1588" algn="just">
              <a:lnSpc>
                <a:spcPct val="80000"/>
              </a:lnSpc>
            </a:pPr>
            <a:r>
              <a:rPr lang="es-MX" sz="1000" smtClean="0"/>
              <a:t>Atención y participación ciudadana: busca la </a:t>
            </a:r>
            <a:r>
              <a:rPr lang="es-MX" sz="1000" b="1" smtClean="0"/>
              <a:t>implantación y mejora</a:t>
            </a:r>
            <a:r>
              <a:rPr lang="es-MX" sz="1000" smtClean="0"/>
              <a:t> de </a:t>
            </a:r>
            <a:r>
              <a:rPr lang="es-MX" sz="1000" b="1" smtClean="0"/>
              <a:t>centros de atención físicos y virtuales</a:t>
            </a:r>
            <a:r>
              <a:rPr lang="es-MX" sz="1000" smtClean="0"/>
              <a:t> para otorgar una </a:t>
            </a:r>
            <a:r>
              <a:rPr lang="es-MX" sz="1000" b="1" smtClean="0"/>
              <a:t>mejora atención a los usuarios</a:t>
            </a:r>
            <a:r>
              <a:rPr lang="es-MX" sz="1000" smtClean="0"/>
              <a:t> de los trámites y servicios del gobierno.</a:t>
            </a:r>
          </a:p>
          <a:p>
            <a:pPr marL="180975" lvl="1" indent="-1588" algn="just">
              <a:lnSpc>
                <a:spcPct val="80000"/>
              </a:lnSpc>
            </a:pPr>
            <a:endParaRPr lang="es-MX" sz="1000" smtClean="0"/>
          </a:p>
          <a:p>
            <a:pPr marL="180975" lvl="1" indent="-1588" algn="just">
              <a:lnSpc>
                <a:spcPct val="80000"/>
              </a:lnSpc>
            </a:pPr>
            <a:r>
              <a:rPr lang="es-MX" sz="1000" smtClean="0"/>
              <a:t>Procesos eficientes: la </a:t>
            </a:r>
            <a:r>
              <a:rPr lang="es-MX" sz="1000" b="1" smtClean="0"/>
              <a:t>mejora y simplificación de procesos</a:t>
            </a:r>
            <a:r>
              <a:rPr lang="es-MX" sz="1000" smtClean="0"/>
              <a:t> sustantivos y administrativos par a lograr un gobierno más eficaz y eficiente.</a:t>
            </a:r>
          </a:p>
          <a:p>
            <a:pPr marL="180975" lvl="1" indent="-1588" algn="just">
              <a:lnSpc>
                <a:spcPct val="80000"/>
              </a:lnSpc>
            </a:pPr>
            <a:r>
              <a:rPr lang="es-MX" sz="1000" smtClean="0"/>
              <a:t>Mejora regulatoria interna: la eliminación de normas y mejora del marco normativo para lograr una operación más eficaz y eficiente del gobierno.</a:t>
            </a:r>
          </a:p>
          <a:p>
            <a:pPr marL="180975" lvl="1" indent="-1588" algn="just">
              <a:lnSpc>
                <a:spcPct val="80000"/>
              </a:lnSpc>
            </a:pPr>
            <a:endParaRPr lang="es-MX" sz="1000" smtClean="0"/>
          </a:p>
          <a:p>
            <a:pPr marL="180975" lvl="1" indent="-1588" algn="just">
              <a:lnSpc>
                <a:spcPct val="80000"/>
              </a:lnSpc>
            </a:pPr>
            <a:r>
              <a:rPr lang="es-MX" sz="1000" smtClean="0"/>
              <a:t>Racionalización de estructuras. Se busca básicamente </a:t>
            </a:r>
            <a:r>
              <a:rPr lang="es-MX" sz="1000" b="1" smtClean="0"/>
              <a:t>reducir la relación entre el personal administrativo y el sustantivo</a:t>
            </a:r>
            <a:r>
              <a:rPr lang="es-MX" sz="1000" smtClean="0"/>
              <a:t>, para que de esta manera el gobierno tenga un mayor enfoque en tareas sustantivas y en consecuencia un mayor enfoque en el ciudadano.</a:t>
            </a:r>
          </a:p>
          <a:p>
            <a:pPr algn="just">
              <a:lnSpc>
                <a:spcPct val="80000"/>
              </a:lnSpc>
            </a:pPr>
            <a:endParaRPr lang="es-MX" sz="1000" b="1"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19" name="Rectangle 3"/>
          <p:cNvSpPr>
            <a:spLocks noGrp="1" noChangeArrowheads="1"/>
          </p:cNvSpPr>
          <p:nvPr>
            <p:ph type="body" idx="1"/>
          </p:nvPr>
        </p:nvSpPr>
        <p:spPr bwMode="auto">
          <a:noFill/>
        </p:spPr>
        <p:txBody>
          <a:bodyPr/>
          <a:lstStyle/>
          <a:p>
            <a:pPr algn="just"/>
            <a:r>
              <a:rPr lang="es-MX" sz="1000" b="1" smtClean="0">
                <a:ea typeface="ＭＳ Ｐゴシック" pitchFamily="34" charset="-128"/>
              </a:rPr>
              <a:t>Como comentamos anteriormente el PMG opera a través de proyectos de mejora. </a:t>
            </a:r>
          </a:p>
          <a:p>
            <a:pPr algn="just"/>
            <a:endParaRPr lang="es-MX" sz="1000" b="1" smtClean="0">
              <a:ea typeface="ＭＳ Ｐゴシック" pitchFamily="34" charset="-128"/>
            </a:endParaRPr>
          </a:p>
          <a:p>
            <a:pPr algn="just"/>
            <a:r>
              <a:rPr lang="es-MX" sz="1000" b="1" smtClean="0">
                <a:ea typeface="ＭＳ Ｐゴシック" pitchFamily="34" charset="-128"/>
              </a:rPr>
              <a:t>Cada institución define el número de proyectos de mejora</a:t>
            </a:r>
            <a:r>
              <a:rPr lang="es-MX" sz="1000" smtClean="0">
                <a:ea typeface="ＭＳ Ｐゴシック" pitchFamily="34" charset="-128"/>
              </a:rPr>
              <a:t> que compromete en el marco del PMG, cabe mencionar que se tienen comprometidos más </a:t>
            </a:r>
            <a:r>
              <a:rPr lang="es-MX" sz="1000" b="1" smtClean="0">
                <a:ea typeface="ＭＳ Ｐゴシック" pitchFamily="34" charset="-128"/>
              </a:rPr>
              <a:t>de 1371 proyectos de mejora en más de 223 instituciones de la APF (ejecución y concluidos).</a:t>
            </a:r>
          </a:p>
          <a:p>
            <a:pPr algn="just"/>
            <a:endParaRPr lang="es-MX" sz="1000" b="1" smtClean="0">
              <a:ea typeface="ＭＳ Ｐゴシック" pitchFamily="34" charset="-128"/>
            </a:endParaRPr>
          </a:p>
          <a:p>
            <a:pPr algn="just"/>
            <a:r>
              <a:rPr lang="es-MX" sz="1000" smtClean="0">
                <a:ea typeface="ＭＳ Ｐゴシック" pitchFamily="34" charset="-128"/>
              </a:rPr>
              <a:t>Cada proyecto de mejora tiene un </a:t>
            </a:r>
            <a:r>
              <a:rPr lang="es-MX" sz="1000" b="1" smtClean="0">
                <a:ea typeface="ＭＳ Ｐゴシック" pitchFamily="34" charset="-128"/>
              </a:rPr>
              <a:t>comienzo y final definido</a:t>
            </a:r>
            <a:r>
              <a:rPr lang="es-MX" sz="1000" smtClean="0">
                <a:ea typeface="ＭＳ Ｐゴシック" pitchFamily="34" charset="-128"/>
              </a:rPr>
              <a:t>.</a:t>
            </a:r>
          </a:p>
          <a:p>
            <a:pPr algn="just"/>
            <a:endParaRPr lang="es-MX" sz="1000" smtClean="0">
              <a:ea typeface="ＭＳ Ｐゴシック" pitchFamily="34" charset="-128"/>
            </a:endParaRPr>
          </a:p>
          <a:p>
            <a:pPr algn="just"/>
            <a:r>
              <a:rPr lang="es-MX" sz="1000" smtClean="0">
                <a:ea typeface="ＭＳ Ｐゴシック" pitchFamily="34" charset="-128"/>
              </a:rPr>
              <a:t>Los proyectos de mejora constan de una sucesión de </a:t>
            </a:r>
            <a:r>
              <a:rPr lang="es-MX" sz="1000" b="1" smtClean="0">
                <a:ea typeface="ＭＳ Ｐゴシック" pitchFamily="34" charset="-128"/>
              </a:rPr>
              <a:t>grupos de actividades los cuales conforman sus etapas</a:t>
            </a:r>
            <a:r>
              <a:rPr lang="es-MX" sz="1000" smtClean="0">
                <a:ea typeface="ＭＳ Ｐゴシック" pitchFamily="34" charset="-128"/>
              </a:rPr>
              <a:t>.</a:t>
            </a:r>
          </a:p>
          <a:p>
            <a:pPr algn="just"/>
            <a:endParaRPr lang="es-MX" sz="1000" smtClean="0">
              <a:ea typeface="ＭＳ Ｐゴシック" pitchFamily="34" charset="-128"/>
            </a:endParaRPr>
          </a:p>
          <a:p>
            <a:pPr algn="just"/>
            <a:r>
              <a:rPr lang="es-MX" sz="1000" smtClean="0">
                <a:ea typeface="ＭＳ Ｐゴシック" pitchFamily="34" charset="-128"/>
              </a:rPr>
              <a:t>Los proyectos de mejora requieren </a:t>
            </a:r>
            <a:r>
              <a:rPr lang="es-MX" sz="1000" b="1" smtClean="0">
                <a:ea typeface="ＭＳ Ｐゴシック" pitchFamily="34" charset="-128"/>
              </a:rPr>
              <a:t>utilizar recursos</a:t>
            </a:r>
            <a:r>
              <a:rPr lang="es-MX" sz="1000" smtClean="0">
                <a:ea typeface="ＭＳ Ｐゴシック" pitchFamily="34" charset="-128"/>
              </a:rPr>
              <a:t> (humanos, financieros,</a:t>
            </a:r>
          </a:p>
          <a:p>
            <a:pPr algn="just"/>
            <a:r>
              <a:rPr lang="es-MX" sz="1000" smtClean="0">
                <a:ea typeface="ＭＳ Ｐゴシック" pitchFamily="34" charset="-128"/>
              </a:rPr>
              <a:t>materiales y tecnológicos) </a:t>
            </a:r>
            <a:r>
              <a:rPr lang="es-MX" sz="1000" b="1" smtClean="0">
                <a:ea typeface="ＭＳ Ｐゴシック" pitchFamily="34" charset="-128"/>
              </a:rPr>
              <a:t>limitados</a:t>
            </a:r>
            <a:r>
              <a:rPr lang="es-MX" sz="1000" smtClean="0">
                <a:ea typeface="ＭＳ Ｐゴシック" pitchFamily="34" charset="-128"/>
              </a:rPr>
              <a:t> para ejecutar las actividades y etapas del mismo.</a:t>
            </a:r>
          </a:p>
          <a:p>
            <a:pPr algn="just"/>
            <a:endParaRPr lang="es-MX" sz="1000" smtClean="0">
              <a:ea typeface="ＭＳ Ｐゴシック" pitchFamily="34" charset="-128"/>
            </a:endParaRPr>
          </a:p>
          <a:p>
            <a:pPr algn="just"/>
            <a:r>
              <a:rPr lang="es-MX" sz="1000" smtClean="0">
                <a:ea typeface="ＭＳ Ｐゴシック" pitchFamily="34" charset="-128"/>
              </a:rPr>
              <a:t>Un proyecto de mejora </a:t>
            </a:r>
            <a:r>
              <a:rPr lang="es-MX" sz="1000" b="1" smtClean="0">
                <a:ea typeface="ＭＳ Ｐゴシック" pitchFamily="34" charset="-128"/>
              </a:rPr>
              <a:t>genera resultados o productos únicos</a:t>
            </a:r>
            <a:r>
              <a:rPr lang="es-MX" sz="1000" smtClean="0">
                <a:ea typeface="ＭＳ Ｐゴシック" pitchFamily="34" charset="-128"/>
              </a:rPr>
              <a:t>, que dependen de cada proyecto de mejora.</a:t>
            </a:r>
          </a:p>
          <a:p>
            <a:pPr algn="just"/>
            <a:endParaRPr lang="es-MX" sz="1000" smtClean="0">
              <a:ea typeface="ＭＳ Ｐゴシック" pitchFamily="34" charset="-128"/>
            </a:endParaRPr>
          </a:p>
          <a:p>
            <a:pPr algn="just"/>
            <a:r>
              <a:rPr lang="es-MX" sz="1000" smtClean="0">
                <a:ea typeface="ＭＳ Ｐゴシック" pitchFamily="34" charset="-128"/>
              </a:rPr>
              <a:t>Los resultados de los proyectos de mejora deben </a:t>
            </a:r>
            <a:r>
              <a:rPr lang="es-MX" sz="1000" b="1" smtClean="0">
                <a:ea typeface="ＭＳ Ｐゴシック" pitchFamily="34" charset="-128"/>
              </a:rPr>
              <a:t>generar beneficios</a:t>
            </a:r>
            <a:r>
              <a:rPr lang="es-MX" sz="1000" smtClean="0">
                <a:ea typeface="ＭＳ Ｐゴシック" pitchFamily="34" charset="-128"/>
              </a:rPr>
              <a:t>, ya sea a la ciudadanía, a la institución o a ambas.</a:t>
            </a:r>
            <a:endParaRPr lang="es-MX" sz="1000" b="1" smtClean="0">
              <a:ea typeface="ＭＳ Ｐゴシック" pitchFamily="34" charset="-128"/>
            </a:endParaRPr>
          </a:p>
          <a:p>
            <a:pPr algn="just"/>
            <a:endParaRPr lang="es-MX" sz="1000" smtClean="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a:lstStyle/>
          <a:p>
            <a:pPr eaLnBrk="1" hangingPunct="1">
              <a:spcBef>
                <a:spcPct val="0"/>
              </a:spcBef>
            </a:pPr>
            <a:r>
              <a:rPr lang="es-MX" smtClean="0">
                <a:ea typeface="ＭＳ Ｐゴシック" pitchFamily="34" charset="-128"/>
              </a:rPr>
              <a:t>Para operar el PMG hemos desarrollado las siguientes herramientas:</a:t>
            </a:r>
          </a:p>
          <a:p>
            <a:pPr eaLnBrk="1" hangingPunct="1">
              <a:spcBef>
                <a:spcPct val="0"/>
              </a:spcBef>
            </a:pPr>
            <a:r>
              <a:rPr lang="es-MX" smtClean="0">
                <a:ea typeface="ＭＳ Ｐゴシック" pitchFamily="34" charset="-128"/>
              </a:rPr>
              <a:t>Un manual de operación que establece los lineamientos y estrategias generales.</a:t>
            </a:r>
          </a:p>
          <a:p>
            <a:pPr eaLnBrk="1" hangingPunct="1">
              <a:spcBef>
                <a:spcPct val="0"/>
              </a:spcBef>
            </a:pPr>
            <a:endParaRPr lang="es-MX" smtClean="0">
              <a:ea typeface="ＭＳ Ｐゴシック" pitchFamily="34" charset="-128"/>
            </a:endParaRPr>
          </a:p>
          <a:p>
            <a:pPr eaLnBrk="1" hangingPunct="1">
              <a:spcBef>
                <a:spcPct val="0"/>
              </a:spcBef>
            </a:pPr>
            <a:r>
              <a:rPr lang="es-MX" smtClean="0">
                <a:ea typeface="ＭＳ Ｐゴシック" pitchFamily="34" charset="-128"/>
              </a:rPr>
              <a:t>Una guía para integrar proyectos de mejora, con la metodología que permita identificar e integrar los proyectos de mejora seleccionados.</a:t>
            </a:r>
          </a:p>
          <a:p>
            <a:pPr eaLnBrk="1" hangingPunct="1">
              <a:spcBef>
                <a:spcPct val="0"/>
              </a:spcBef>
            </a:pPr>
            <a:endParaRPr lang="es-MX" smtClean="0">
              <a:ea typeface="ＭＳ Ｐゴシック" pitchFamily="34" charset="-128"/>
            </a:endParaRPr>
          </a:p>
          <a:p>
            <a:pPr eaLnBrk="1" hangingPunct="1">
              <a:spcBef>
                <a:spcPct val="0"/>
              </a:spcBef>
            </a:pPr>
            <a:r>
              <a:rPr lang="es-MX" smtClean="0">
                <a:ea typeface="ＭＳ Ｐゴシック" pitchFamily="34" charset="-128"/>
              </a:rPr>
              <a:t>Y un sistema informático para la administración del PMG: que les permita a las instituciones gestionar sus proyectos y a su vez a la Secretaría de la Contraloría General y de las diversas Oficinas del Ejecutivo monitorear los avances y los resultados de los mismos, manteniendo informado al Gobernador del avance del Programa y de sus principales logros. </a:t>
            </a:r>
          </a:p>
        </p:txBody>
      </p:sp>
      <p:sp>
        <p:nvSpPr>
          <p:cNvPr id="64516" name="3 Marcador de número de diapositiva"/>
          <p:cNvSpPr>
            <a:spLocks noGrp="1"/>
          </p:cNvSpPr>
          <p:nvPr>
            <p:ph type="sldNum" sz="quarter" idx="5"/>
          </p:nvPr>
        </p:nvSpPr>
        <p:spPr bwMode="auto">
          <a:noFill/>
          <a:ln>
            <a:miter lim="800000"/>
            <a:headEnd/>
            <a:tailEnd/>
          </a:ln>
        </p:spPr>
        <p:txBody>
          <a:bodyPr/>
          <a:lstStyle/>
          <a:p>
            <a:fld id="{0BD61F10-41C1-438B-A9DE-31BCF7F9BC00}" type="slidenum">
              <a:rPr lang="es-MX" smtClean="0">
                <a:latin typeface="Calibri" pitchFamily="34" charset="0"/>
                <a:ea typeface="ＭＳ Ｐゴシック" pitchFamily="34" charset="-128"/>
              </a:rPr>
              <a:pPr/>
              <a:t>111</a:t>
            </a:fld>
            <a:endParaRPr lang="es-MX" smtClean="0">
              <a:latin typeface="Calibri" pitchFamily="34" charset="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a:lstStyle/>
          <a:p>
            <a:r>
              <a:rPr lang="es-MX" smtClean="0">
                <a:ea typeface="ＭＳ Ｐゴシック" pitchFamily="34" charset="-128"/>
              </a:rPr>
              <a:t>En el nuevo sonora sabemos que un estado capaz de producir desarrollo y bienestar para su población debe de trabajar constante e intensamente en la modernización de la gestión gubernamental. El proceso de gestión gubernamental debe perseguir la creación de valor público que tiene que reflejarse en resultados e impactos cuantificables que permitan evaluar el rendimiento en todas sus dimensiones.</a:t>
            </a:r>
          </a:p>
          <a:p>
            <a:r>
              <a:rPr lang="es-MX" smtClean="0">
                <a:ea typeface="ＭＳ Ｐゴシック" pitchFamily="34" charset="-128"/>
              </a:rPr>
              <a:t>Es mediante el desarrollo de nuestro personal y  la evolución de nuestros métodos de trabajo como logramos operar eficientemente  y posibilitamos con esto a la administración pública estatal a entregar más y mejores resultados a los ciudadanos.</a:t>
            </a:r>
          </a:p>
        </p:txBody>
      </p:sp>
      <p:sp>
        <p:nvSpPr>
          <p:cNvPr id="50180" name="3 Marcador de número de diapositiva"/>
          <p:cNvSpPr>
            <a:spLocks noGrp="1"/>
          </p:cNvSpPr>
          <p:nvPr>
            <p:ph type="sldNum" sz="quarter" idx="5"/>
          </p:nvPr>
        </p:nvSpPr>
        <p:spPr bwMode="auto">
          <a:noFill/>
          <a:ln>
            <a:miter lim="800000"/>
            <a:headEnd/>
            <a:tailEnd/>
          </a:ln>
        </p:spPr>
        <p:txBody>
          <a:bodyPr/>
          <a:lstStyle/>
          <a:p>
            <a:fld id="{FF1D2D45-67C0-4DD5-A8E5-3659E2CD8EA8}" type="slidenum">
              <a:rPr lang="es-MX" smtClean="0">
                <a:latin typeface="Calibri" pitchFamily="34" charset="0"/>
                <a:ea typeface="ＭＳ Ｐゴシック" pitchFamily="34" charset="-128"/>
              </a:rPr>
              <a:pPr/>
              <a:t>112</a:t>
            </a:fld>
            <a:endParaRPr lang="es-MX" smtClean="0">
              <a:latin typeface="Calibri" pitchFamily="34" charset="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155787" y="4416426"/>
            <a:ext cx="6718300" cy="4183063"/>
          </a:xfrm>
          <a:noFill/>
          <a:ln/>
        </p:spPr>
        <p:txBody>
          <a:bodyPr/>
          <a:lstStyle/>
          <a:p>
            <a:pPr marL="152400" indent="-152400" algn="just">
              <a:lnSpc>
                <a:spcPct val="80000"/>
              </a:lnSpc>
            </a:pPr>
            <a:r>
              <a:rPr lang="es-MX" sz="800" smtClean="0"/>
              <a:t>Es importante mencionar que una </a:t>
            </a:r>
            <a:r>
              <a:rPr lang="es-MX" sz="800" b="1" smtClean="0"/>
              <a:t>acción de mejora en particular</a:t>
            </a:r>
            <a:r>
              <a:rPr lang="es-MX" sz="800" smtClean="0"/>
              <a:t> o </a:t>
            </a:r>
            <a:r>
              <a:rPr lang="es-MX" sz="800" b="1" smtClean="0"/>
              <a:t>un grupo de acciones de mejora</a:t>
            </a:r>
            <a:r>
              <a:rPr lang="es-MX" sz="800" smtClean="0"/>
              <a:t> podrán </a:t>
            </a:r>
            <a:r>
              <a:rPr lang="es-MX" sz="800" b="1" smtClean="0"/>
              <a:t>convertirse en un proyecto de mejora.</a:t>
            </a:r>
          </a:p>
          <a:p>
            <a:pPr marL="152400" indent="-152400" algn="just">
              <a:lnSpc>
                <a:spcPct val="80000"/>
              </a:lnSpc>
            </a:pPr>
            <a:r>
              <a:rPr lang="es-MX" sz="800" smtClean="0"/>
              <a:t>Asimismo, </a:t>
            </a:r>
            <a:r>
              <a:rPr lang="es-MX" sz="800" b="1" smtClean="0"/>
              <a:t>en caso de existir varias acciones de mejora relacionadas </a:t>
            </a:r>
            <a:r>
              <a:rPr lang="es-MX" sz="800" smtClean="0"/>
              <a:t>con un determinado proceso o área temática, </a:t>
            </a:r>
            <a:r>
              <a:rPr lang="es-MX" sz="800" b="1" smtClean="0"/>
              <a:t>se sugiere agruparlas y definir un proyecto de mejora que aborde el área de oportunidad identificada </a:t>
            </a:r>
            <a:r>
              <a:rPr lang="es-MX" sz="800" smtClean="0"/>
              <a:t>alrededor de dicho proceso o área temática.</a:t>
            </a:r>
            <a:r>
              <a:rPr lang="es-ES" sz="800" smtClean="0"/>
              <a:t> </a:t>
            </a:r>
          </a:p>
          <a:p>
            <a:pPr marL="152400" indent="-152400" algn="just">
              <a:lnSpc>
                <a:spcPct val="80000"/>
              </a:lnSpc>
            </a:pPr>
            <a:r>
              <a:rPr lang="es-ES" sz="800" smtClean="0"/>
              <a:t>En el marco del PMG un proyecto de mejora es el conjunto de actividades interrelacionadas, programadas y planificadas, con un inicio y fin definido, el cual utiliza recursos limitados para lograr los objetivos de un gobierno centrado en el ciudadano.</a:t>
            </a:r>
            <a:endParaRPr lang="es-MX" sz="800" smtClean="0"/>
          </a:p>
          <a:p>
            <a:pPr marL="152400" indent="-152400" eaLnBrk="1" hangingPunct="1">
              <a:lnSpc>
                <a:spcPct val="80000"/>
              </a:lnSpc>
            </a:pPr>
            <a:r>
              <a:rPr lang="es-ES" sz="800" smtClean="0"/>
              <a:t>Las características principales de los proyectos de mejora son:  </a:t>
            </a:r>
            <a:endParaRPr lang="es-MX" sz="800" smtClean="0"/>
          </a:p>
          <a:p>
            <a:pPr marL="361950" lvl="1" indent="-30163" eaLnBrk="1" hangingPunct="1">
              <a:lnSpc>
                <a:spcPct val="80000"/>
              </a:lnSpc>
            </a:pPr>
            <a:r>
              <a:rPr lang="es-ES" sz="800" smtClean="0"/>
              <a:t>Tienen un comienzo y final definido.</a:t>
            </a:r>
            <a:endParaRPr lang="es-MX" sz="800" smtClean="0"/>
          </a:p>
          <a:p>
            <a:pPr marL="361950" lvl="1" indent="-30163" eaLnBrk="1" hangingPunct="1">
              <a:lnSpc>
                <a:spcPct val="80000"/>
              </a:lnSpc>
            </a:pPr>
            <a:r>
              <a:rPr lang="es-ES" sz="800" smtClean="0"/>
              <a:t>Constan de una sucesión de actividades los cuales conforman sus etapas.</a:t>
            </a:r>
            <a:endParaRPr lang="es-MX" sz="800" smtClean="0"/>
          </a:p>
          <a:p>
            <a:pPr marL="361950" lvl="1" indent="-30163" eaLnBrk="1" hangingPunct="1">
              <a:lnSpc>
                <a:spcPct val="80000"/>
              </a:lnSpc>
            </a:pPr>
            <a:r>
              <a:rPr lang="es-ES" sz="800" smtClean="0"/>
              <a:t>Requieren utilizar recursos limitados para ejecutar las actividades y etapas.</a:t>
            </a:r>
            <a:endParaRPr lang="es-MX" sz="800" smtClean="0"/>
          </a:p>
          <a:p>
            <a:pPr marL="361950" lvl="1" indent="-30163" eaLnBrk="1" hangingPunct="1">
              <a:lnSpc>
                <a:spcPct val="80000"/>
              </a:lnSpc>
            </a:pPr>
            <a:r>
              <a:rPr lang="es-ES" sz="800" smtClean="0"/>
              <a:t>Generan resultados o productos únicos.</a:t>
            </a:r>
            <a:endParaRPr lang="es-MX" sz="800" smtClean="0"/>
          </a:p>
          <a:p>
            <a:pPr marL="361950" lvl="1" indent="-30163" eaLnBrk="1" hangingPunct="1">
              <a:lnSpc>
                <a:spcPct val="80000"/>
              </a:lnSpc>
            </a:pPr>
            <a:r>
              <a:rPr lang="es-ES" sz="800" smtClean="0"/>
              <a:t>Los resultados de los proyectos de mejora generan beneficios.</a:t>
            </a:r>
            <a:r>
              <a:rPr lang="es-MX" sz="800" smtClean="0"/>
              <a:t> </a:t>
            </a:r>
          </a:p>
          <a:p>
            <a:pPr marL="361950" lvl="1" indent="-30163" eaLnBrk="1" hangingPunct="1">
              <a:lnSpc>
                <a:spcPct val="80000"/>
              </a:lnSpc>
            </a:pPr>
            <a:r>
              <a:rPr lang="es-MX" sz="800" smtClean="0"/>
              <a:t>Por otro parte, que para cada uno de los proyectos se deberá elaborar una ficha de proyecto de mejora que incluya la siguiente información:</a:t>
            </a:r>
          </a:p>
          <a:p>
            <a:pPr marL="152400" indent="-152400" algn="just">
              <a:lnSpc>
                <a:spcPct val="80000"/>
              </a:lnSpc>
            </a:pPr>
            <a:endParaRPr lang="es-MX" sz="800" smtClean="0"/>
          </a:p>
          <a:p>
            <a:pPr marL="152400" indent="-152400" algn="just">
              <a:lnSpc>
                <a:spcPct val="80000"/>
              </a:lnSpc>
              <a:buFontTx/>
              <a:buAutoNum type="arabicPeriod"/>
            </a:pPr>
            <a:r>
              <a:rPr lang="es-MX" sz="800" smtClean="0"/>
              <a:t>Nombre de la institución o</a:t>
            </a:r>
            <a:r>
              <a:rPr lang="es-MX" sz="800" i="1" smtClean="0"/>
              <a:t> instituciones (en caso de ser un proy. interinstitucional)</a:t>
            </a:r>
          </a:p>
          <a:p>
            <a:pPr marL="152400" indent="-152400" algn="just">
              <a:lnSpc>
                <a:spcPct val="80000"/>
              </a:lnSpc>
              <a:buFontTx/>
              <a:buAutoNum type="arabicPeriod"/>
            </a:pPr>
            <a:r>
              <a:rPr lang="es-MX" sz="800" i="1" smtClean="0"/>
              <a:t> </a:t>
            </a:r>
            <a:r>
              <a:rPr lang="es-MX" sz="800" smtClean="0"/>
              <a:t>Nombre del proyecto de mejora: </a:t>
            </a:r>
            <a:r>
              <a:rPr lang="es-MX" sz="800" i="1" smtClean="0"/>
              <a:t>Título o calificativo que se utilizará para referirse al proyecto de mejora.</a:t>
            </a:r>
          </a:p>
          <a:p>
            <a:pPr marL="152400" indent="-152400" algn="just">
              <a:lnSpc>
                <a:spcPct val="80000"/>
              </a:lnSpc>
            </a:pPr>
            <a:r>
              <a:rPr lang="es-MX" sz="800" smtClean="0"/>
              <a:t>3. Fecha de inicio del proyecto de mejora: </a:t>
            </a:r>
            <a:r>
              <a:rPr lang="es-MX" sz="800" i="1" smtClean="0"/>
              <a:t>Fecha en la que comienza y termina formalmente.</a:t>
            </a:r>
          </a:p>
          <a:p>
            <a:pPr marL="152400" indent="-152400" algn="just">
              <a:lnSpc>
                <a:spcPct val="80000"/>
              </a:lnSpc>
            </a:pPr>
            <a:r>
              <a:rPr lang="es-MX" sz="800" smtClean="0"/>
              <a:t>4. Objetivo del proyecto de mejora: </a:t>
            </a:r>
            <a:r>
              <a:rPr lang="es-MX" sz="800" i="1" smtClean="0"/>
              <a:t>Propósito o fin que se pretende alcanzar como resultado de la realización del proyecto.</a:t>
            </a:r>
          </a:p>
          <a:p>
            <a:pPr marL="152400" indent="-152400" algn="just">
              <a:lnSpc>
                <a:spcPct val="80000"/>
              </a:lnSpc>
            </a:pPr>
            <a:r>
              <a:rPr lang="es-MX" sz="800" smtClean="0"/>
              <a:t>5. Descripción del proyecto de mejora: </a:t>
            </a:r>
            <a:r>
              <a:rPr lang="es-MX" sz="800" i="1" smtClean="0"/>
              <a:t>Explicación en términos generales sobre el contenido del proyecto, cuales son los productos esperados del mismo y sus características.</a:t>
            </a:r>
          </a:p>
          <a:p>
            <a:pPr marL="152400" indent="-152400" algn="just">
              <a:lnSpc>
                <a:spcPct val="80000"/>
              </a:lnSpc>
            </a:pPr>
            <a:r>
              <a:rPr lang="es-MX" sz="800" smtClean="0"/>
              <a:t>6. Beneficios: </a:t>
            </a:r>
            <a:r>
              <a:rPr lang="es-MX" sz="800" i="1" smtClean="0"/>
              <a:t>Ganancias en términos de tiempo, costo, o calidad, que reciben los ciudadanos o usuarios de algún proceso como resultado de una mejora institucional.</a:t>
            </a:r>
          </a:p>
          <a:p>
            <a:pPr marL="152400" indent="-152400" algn="just">
              <a:lnSpc>
                <a:spcPct val="80000"/>
              </a:lnSpc>
            </a:pPr>
            <a:r>
              <a:rPr lang="es-MX" sz="800" smtClean="0"/>
              <a:t>7. Alcance del proyecto de mejora: </a:t>
            </a:r>
            <a:r>
              <a:rPr lang="es-MX" sz="800" i="1" smtClean="0"/>
              <a:t>Descripción de los límites del proyecto, cuáles son sus etapas y en qué consisten. </a:t>
            </a:r>
          </a:p>
          <a:p>
            <a:pPr marL="152400" indent="-152400" algn="just">
              <a:lnSpc>
                <a:spcPct val="80000"/>
              </a:lnSpc>
            </a:pPr>
            <a:r>
              <a:rPr lang="es-MX" sz="800" smtClean="0"/>
              <a:t>8. Los participantes:.Patrocinador del proyecto de mejora: </a:t>
            </a:r>
            <a:r>
              <a:rPr lang="es-MX" sz="800" i="1" smtClean="0"/>
              <a:t>Persona de nivel jerárquico alto dentro de una institución cuyo rol es respaldar e impulsar el proyecto ante quienes pueden afectar o ser afectados por el mismo. Identificar el nombre, cargo y área dentro de la institución a la que pertenece..</a:t>
            </a:r>
            <a:r>
              <a:rPr lang="es-MX" sz="800" smtClean="0"/>
              <a:t>Responsable del proyecto de mejora: </a:t>
            </a:r>
            <a:r>
              <a:rPr lang="es-MX" sz="800" i="1" smtClean="0"/>
              <a:t>Persona de la institución que debe asegurarse que se cumplan las actividades y etapas del proyecto, para alcanzar los objetivos, resultados y beneficios planeados para el proyecto. Identificar el nombre, cargo y área dentro de la institución a la que pertenece,.</a:t>
            </a:r>
            <a:r>
              <a:rPr lang="es-MX" sz="800" smtClean="0"/>
              <a:t>Integrantes del equipo de trabajo: </a:t>
            </a:r>
            <a:r>
              <a:rPr lang="es-MX" sz="800" i="1" smtClean="0"/>
              <a:t>Personas de cualquier área de la institución o de otras instituciones que participarán en el proyecto de mejora realizando las actividades de las diferentes etapas del mismo. Identificar los nombres, cargos y áreas dentro de la institución a las que pertenecen.</a:t>
            </a:r>
          </a:p>
          <a:p>
            <a:pPr marL="152400" indent="-152400" algn="just">
              <a:lnSpc>
                <a:spcPct val="80000"/>
              </a:lnSpc>
            </a:pPr>
            <a:r>
              <a:rPr lang="es-MX" sz="800" smtClean="0"/>
              <a:t>9. Indicadores de proyecto asociados a los objetivos del PMG a los que el proyecto de mejora impacta:</a:t>
            </a:r>
          </a:p>
          <a:p>
            <a:pPr marL="152400" indent="-152400" algn="just">
              <a:lnSpc>
                <a:spcPct val="80000"/>
              </a:lnSpc>
            </a:pPr>
            <a:r>
              <a:rPr lang="es-MX" sz="800" smtClean="0"/>
              <a:t>10. Categoría de proyecto según su facilidad de ejecución:</a:t>
            </a:r>
          </a:p>
          <a:p>
            <a:pPr marL="152400" indent="-152400" algn="just">
              <a:lnSpc>
                <a:spcPct val="80000"/>
              </a:lnSpc>
            </a:pPr>
            <a:r>
              <a:rPr lang="es-MX" sz="800" smtClean="0"/>
              <a:t>11. Costo de inversión estimado del proyecto de mejora: </a:t>
            </a:r>
            <a:r>
              <a:rPr lang="es-MX" sz="800" i="1" smtClean="0"/>
              <a:t>Anotar cuál es el costo de inversión estimado del proyecto de mejora</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r>
              <a:rPr lang="es-MX" smtClean="0"/>
              <a:t>El cuestionario está conformado por 37 preguntas.</a:t>
            </a:r>
          </a:p>
          <a:p>
            <a:endParaRPr lang="es-MX" smtClean="0"/>
          </a:p>
          <a:p>
            <a:r>
              <a:rPr lang="es-MX" smtClean="0"/>
              <a:t>En caso de que el indicador de proyecto aplique a la propuesta o iniciativa de proyecto se le otorga un punto.</a:t>
            </a:r>
          </a:p>
          <a:p>
            <a:endParaRPr lang="es-MX" smtClean="0"/>
          </a:p>
          <a:p>
            <a:r>
              <a:rPr lang="es-MX" smtClean="0"/>
              <a:t>La suma del total de puntos define el nivel de impacto del proyecto.</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xfrm>
            <a:off x="467362" y="4416425"/>
            <a:ext cx="5910157" cy="4725988"/>
          </a:xfrm>
          <a:noFill/>
          <a:ln/>
        </p:spPr>
        <p:txBody>
          <a:bodyPr/>
          <a:lstStyle/>
          <a:p>
            <a:pPr marL="180975" indent="-180975" algn="just">
              <a:spcBef>
                <a:spcPct val="50000"/>
              </a:spcBef>
              <a:buFontTx/>
              <a:buAutoNum type="arabicPeriod"/>
            </a:pPr>
            <a:r>
              <a:rPr lang="es-MX" sz="900" smtClean="0"/>
              <a:t>Análisis de situación. Son proyectos que implican el diagnóstico de diferentes áreas de una institución, incluyendo procesos, TyS, marco normativo interno, TICs, entre otras, con el objetivo de identificar problemáticas institucionales, definir líneas base y metas.</a:t>
            </a:r>
          </a:p>
          <a:p>
            <a:pPr marL="180975" indent="-180975" algn="just">
              <a:spcBef>
                <a:spcPct val="50000"/>
              </a:spcBef>
            </a:pPr>
            <a:r>
              <a:rPr lang="es-MX" sz="900" smtClean="0"/>
              <a:t>2. Regulación base cero en normas. Son proyectos que implican la disminución y mejora del marco normativo interno, previo análisis y modificación normativa. Las normas deben suprimirse de  inventarios y portales.</a:t>
            </a:r>
          </a:p>
          <a:p>
            <a:pPr marL="180975" indent="-180975" algn="just">
              <a:spcBef>
                <a:spcPct val="50000"/>
              </a:spcBef>
            </a:pPr>
            <a:r>
              <a:rPr lang="es-MX" sz="900" smtClean="0"/>
              <a:t>3. Regulación base cero en trámites y servicios. Son proyectos que implican la eliminación o fusión TyS de una institución, previo análisis y modificación normativa, asegurando su baja de inventarios y portales.</a:t>
            </a:r>
          </a:p>
          <a:p>
            <a:pPr marL="180975" indent="-180975" algn="just">
              <a:spcBef>
                <a:spcPct val="50000"/>
              </a:spcBef>
            </a:pPr>
            <a:r>
              <a:rPr lang="es-MX" sz="900" smtClean="0"/>
              <a:t>4. Mejora de procesos, TyS. Son proyectos que implican la optimización de procesos, TyS y marco normativo interno, mediante mejoras en su eficacia y eficiencia.</a:t>
            </a:r>
          </a:p>
          <a:p>
            <a:pPr marL="180975" indent="-180975" algn="just">
              <a:spcBef>
                <a:spcPct val="50000"/>
              </a:spcBef>
            </a:pPr>
            <a:r>
              <a:rPr lang="es-MX" sz="900" smtClean="0"/>
              <a:t>5. Incorporación de buenas prácticas y mejora de estándares. Son proyectos que implican la incorporación de buenas prácticas en los procesos o TyS de una institución y la mejora de estándares de desempeño.</a:t>
            </a:r>
          </a:p>
          <a:p>
            <a:pPr marL="180975" indent="-180975" algn="just">
              <a:spcBef>
                <a:spcPct val="50000"/>
              </a:spcBef>
            </a:pPr>
            <a:r>
              <a:rPr lang="es-MX" sz="900" smtClean="0"/>
              <a:t>6. Uso de herramientas de TICs. Son proyectos que implican el uso de TICs y/o la digitalización de la información en un proceso, TyS, sin que se automatice el proceso o trámite en su totalidad.</a:t>
            </a:r>
          </a:p>
          <a:p>
            <a:pPr marL="180975" indent="-180975" algn="just">
              <a:spcBef>
                <a:spcPct val="50000"/>
              </a:spcBef>
            </a:pPr>
            <a:r>
              <a:rPr lang="es-MX" sz="900" smtClean="0"/>
              <a:t>7. Atención ciudadana integral en una oficina. Son proyectos que implican la creación de espacios físicos donde se brinde una atención ciudadana integral a los usuarios de varios TyS de una o varias instituciones.</a:t>
            </a:r>
          </a:p>
          <a:p>
            <a:pPr marL="180975" indent="-180975" algn="just">
              <a:spcBef>
                <a:spcPct val="50000"/>
              </a:spcBef>
            </a:pPr>
            <a:r>
              <a:rPr lang="es-MX" sz="900" smtClean="0"/>
              <a:t>8. Procesos y trámites 100% en línea. Implican la automatización de un proceso o trámite al 100% (previo análisis y mejora del proceso que lo sustenta), es decir, el usuario del mismo puede realizarlo de manera electrónica desde su inicio hasta su fin eliminando la necesidad de asistir de manera presencial a cualquier ventanilla.</a:t>
            </a:r>
          </a:p>
          <a:p>
            <a:pPr marL="180975" indent="-180975" algn="just">
              <a:spcBef>
                <a:spcPct val="50000"/>
              </a:spcBef>
            </a:pPr>
            <a:r>
              <a:rPr lang="es-MX" sz="900" smtClean="0"/>
              <a:t>9. Reingeniería. Es el proyecto que implica el análisis y el rediseño radical de procesos de una institución para alcanzar grandes mejoras en los indicadores críticos de desempeño de dichos procesos (costos, calidad, tiempo). El análisis y rediseño de los procesos incluye el marco normativo interno, las estructuras y las TICS.</a:t>
            </a:r>
          </a:p>
          <a:p>
            <a:pPr marL="180975" indent="-180975" algn="just">
              <a:spcBef>
                <a:spcPct val="50000"/>
              </a:spcBef>
            </a:pPr>
            <a:r>
              <a:rPr lang="es-MX" sz="900" smtClean="0"/>
              <a:t>10. Proyectos interinstitucionales. Implican la participación de varias instituciones para analizar y resolver problemas complejos y de gran magnitud. En este tipo de proyectos es vital la coordinación entre las instituciones involucradas. Las soluciones generalmente incluyen cambios en el marco normativo interno y uso de TICs.</a:t>
            </a:r>
          </a:p>
          <a:p>
            <a:pPr marL="180975" indent="-180975">
              <a:lnSpc>
                <a:spcPct val="90000"/>
              </a:lnSpc>
            </a:pPr>
            <a:endParaRPr lang="es-MX" sz="90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xfrm>
            <a:off x="701040" y="4416426"/>
            <a:ext cx="5608320" cy="4459288"/>
          </a:xfrm>
          <a:noFill/>
          <a:ln/>
        </p:spPr>
        <p:txBody>
          <a:bodyPr/>
          <a:lstStyle/>
          <a:p>
            <a:pPr marL="85725" indent="-85725" algn="just">
              <a:lnSpc>
                <a:spcPct val="80000"/>
              </a:lnSpc>
            </a:pPr>
            <a:r>
              <a:rPr lang="es-MX" sz="800" smtClean="0"/>
              <a:t>Un factor importante para asegurar el </a:t>
            </a:r>
            <a:r>
              <a:rPr lang="es-MX" sz="800" b="1" smtClean="0"/>
              <a:t>éxito de un proyecto</a:t>
            </a:r>
            <a:r>
              <a:rPr lang="es-MX" sz="800" smtClean="0"/>
              <a:t> de mejora es contar con los </a:t>
            </a:r>
            <a:r>
              <a:rPr lang="es-MX" sz="800" b="1" smtClean="0"/>
              <a:t>recursos necesarios</a:t>
            </a:r>
            <a:r>
              <a:rPr lang="es-MX" sz="800" smtClean="0"/>
              <a:t> para realizar las </a:t>
            </a:r>
            <a:r>
              <a:rPr lang="es-MX" sz="800" b="1" smtClean="0"/>
              <a:t>actividades y etapas</a:t>
            </a:r>
            <a:r>
              <a:rPr lang="es-MX" sz="800" smtClean="0"/>
              <a:t> del mismo, incluyendo los recursos humanos, materiales, equipos, tecnologías, servicios e instalaciones.</a:t>
            </a:r>
          </a:p>
          <a:p>
            <a:pPr marL="85725" indent="-85725" algn="just">
              <a:lnSpc>
                <a:spcPct val="80000"/>
              </a:lnSpc>
            </a:pPr>
            <a:endParaRPr lang="es-MX" sz="800" smtClean="0"/>
          </a:p>
          <a:p>
            <a:pPr marL="85725" indent="-85725" eaLnBrk="1" hangingPunct="1">
              <a:lnSpc>
                <a:spcPct val="80000"/>
              </a:lnSpc>
            </a:pPr>
            <a:r>
              <a:rPr lang="es-MX" sz="800" smtClean="0"/>
              <a:t>En esta etapa, se realiza un </a:t>
            </a:r>
            <a:r>
              <a:rPr lang="es-MX" sz="800" b="1" smtClean="0"/>
              <a:t>análisis para determinar el monto de los recursos que se estima deberá erogar la institución</a:t>
            </a:r>
            <a:r>
              <a:rPr lang="es-MX" sz="800" smtClean="0"/>
              <a:t>, adicionales a su presupuesto corriente, para realizar el proyecto de mejora:</a:t>
            </a:r>
          </a:p>
          <a:p>
            <a:pPr marL="85725" indent="-85725" eaLnBrk="1" hangingPunct="1">
              <a:lnSpc>
                <a:spcPct val="80000"/>
              </a:lnSpc>
            </a:pPr>
            <a:endParaRPr lang="es-MX" sz="800" smtClean="0"/>
          </a:p>
          <a:p>
            <a:pPr marL="85725" indent="-85725" eaLnBrk="1" hangingPunct="1">
              <a:lnSpc>
                <a:spcPct val="80000"/>
              </a:lnSpc>
            </a:pPr>
            <a:r>
              <a:rPr lang="es-MX" sz="800" smtClean="0"/>
              <a:t>El </a:t>
            </a:r>
            <a:r>
              <a:rPr lang="es-MX" sz="800" b="1" smtClean="0"/>
              <a:t>costo de inversión estará conformado únicamente por los costos necesarios para la realización del proyecto</a:t>
            </a:r>
            <a:r>
              <a:rPr lang="es-MX" sz="800" smtClean="0"/>
              <a:t>, como pueden ser la adquisición de materiales, bienes o servicios, o la contratación de personal por honorarios.</a:t>
            </a:r>
          </a:p>
          <a:p>
            <a:pPr marL="85725" indent="-85725" eaLnBrk="1" hangingPunct="1">
              <a:lnSpc>
                <a:spcPct val="80000"/>
              </a:lnSpc>
            </a:pPr>
            <a:endParaRPr lang="es-MX" sz="800" smtClean="0"/>
          </a:p>
          <a:p>
            <a:pPr marL="85725" indent="-85725" eaLnBrk="1" hangingPunct="1">
              <a:lnSpc>
                <a:spcPct val="80000"/>
              </a:lnSpc>
            </a:pPr>
            <a:r>
              <a:rPr lang="es-MX" sz="800" smtClean="0"/>
              <a:t>El </a:t>
            </a:r>
            <a:r>
              <a:rPr lang="es-MX" sz="800" b="1" smtClean="0"/>
              <a:t>costo de inversión no incluye </a:t>
            </a:r>
            <a:r>
              <a:rPr lang="es-MX" sz="800" smtClean="0"/>
              <a:t>los costos relacionados </a:t>
            </a:r>
            <a:r>
              <a:rPr lang="es-MX" sz="800" b="1" smtClean="0"/>
              <a:t>con el personal </a:t>
            </a:r>
            <a:r>
              <a:rPr lang="es-MX" sz="800" smtClean="0"/>
              <a:t>que labora en la institución, ni los costos derivados del</a:t>
            </a:r>
            <a:r>
              <a:rPr lang="es-MX" sz="800" b="1" smtClean="0"/>
              <a:t> uso de servicios, instalaciones, infraestructura física o tecnológica </a:t>
            </a:r>
            <a:r>
              <a:rPr lang="es-MX" sz="800" smtClean="0"/>
              <a:t>de la institución El propósito es asegurar los recursos necesarios para realizar el proyecto, incluyendo:</a:t>
            </a:r>
          </a:p>
          <a:p>
            <a:pPr marL="447675" lvl="2" indent="-1588" eaLnBrk="1" hangingPunct="1">
              <a:lnSpc>
                <a:spcPct val="80000"/>
              </a:lnSpc>
              <a:buClr>
                <a:schemeClr val="hlink"/>
              </a:buClr>
              <a:buFont typeface="Wingdings" pitchFamily="2" charset="2"/>
              <a:buNone/>
            </a:pPr>
            <a:r>
              <a:rPr lang="es-MX" sz="800" smtClean="0"/>
              <a:t>Recursos humanos, Recursos materiales, Equipos, Tecnologías, Servicios Instalaciones</a:t>
            </a:r>
          </a:p>
          <a:p>
            <a:pPr marL="447675" lvl="2" indent="-1588" eaLnBrk="1" hangingPunct="1">
              <a:lnSpc>
                <a:spcPct val="80000"/>
              </a:lnSpc>
              <a:buClr>
                <a:schemeClr val="hlink"/>
              </a:buClr>
              <a:buFont typeface="Wingdings" pitchFamily="2" charset="2"/>
              <a:buNone/>
            </a:pPr>
            <a:endParaRPr lang="es-MX" sz="800" smtClean="0"/>
          </a:p>
          <a:p>
            <a:pPr marL="447675" lvl="2" indent="-1588" eaLnBrk="1" hangingPunct="1">
              <a:lnSpc>
                <a:spcPct val="80000"/>
              </a:lnSpc>
              <a:buClr>
                <a:schemeClr val="hlink"/>
              </a:buClr>
              <a:buFont typeface="Wingdings" pitchFamily="2" charset="2"/>
              <a:buNone/>
            </a:pPr>
            <a:r>
              <a:rPr lang="es-MX" sz="800" smtClean="0"/>
              <a:t>Una vez definidos los recursos requeridos para el proyecto de mejora y se estima el costo de inversión.</a:t>
            </a:r>
          </a:p>
          <a:p>
            <a:pPr marL="85725" indent="-85725">
              <a:lnSpc>
                <a:spcPct val="80000"/>
              </a:lnSpc>
            </a:pPr>
            <a:r>
              <a:rPr lang="es-MX" sz="900" smtClean="0"/>
              <a:t>Para estimar el costo de inversión de un proyecto de mejora se deberá llenar el </a:t>
            </a:r>
            <a:r>
              <a:rPr lang="es-MX" sz="900" b="1" i="1" smtClean="0"/>
              <a:t>“Formato para estimar el costo de inversión del proyecto de mejora”</a:t>
            </a:r>
          </a:p>
          <a:p>
            <a:pPr marL="85725" indent="-85725">
              <a:lnSpc>
                <a:spcPct val="80000"/>
              </a:lnSpc>
            </a:pPr>
            <a:endParaRPr lang="es-MX" sz="900" b="1" i="1" smtClean="0"/>
          </a:p>
          <a:p>
            <a:pPr marL="85725" indent="-85725">
              <a:lnSpc>
                <a:spcPct val="80000"/>
              </a:lnSpc>
              <a:buFontTx/>
              <a:buAutoNum type="arabicPeriod"/>
            </a:pPr>
            <a:r>
              <a:rPr lang="es-MX" sz="900" smtClean="0"/>
              <a:t>En la columna </a:t>
            </a:r>
            <a:r>
              <a:rPr lang="es-MX" sz="900" b="1" smtClean="0"/>
              <a:t>“Concepto”</a:t>
            </a:r>
            <a:r>
              <a:rPr lang="es-MX" sz="900" smtClean="0"/>
              <a:t> se deberá listar los recursos que se requerirán para el proyecto con base en el clasificador por objeto del gasto para la Administración Pública Federal</a:t>
            </a:r>
            <a:endParaRPr lang="es-MX" sz="900" b="1" i="1" smtClean="0"/>
          </a:p>
          <a:p>
            <a:pPr marL="85725" indent="-85725">
              <a:lnSpc>
                <a:spcPct val="80000"/>
              </a:lnSpc>
            </a:pPr>
            <a:r>
              <a:rPr lang="es-MX" sz="900" smtClean="0"/>
              <a:t>2. En la columna </a:t>
            </a:r>
            <a:r>
              <a:rPr lang="es-MX" sz="900" b="1" smtClean="0"/>
              <a:t>“Cantidad”</a:t>
            </a:r>
            <a:r>
              <a:rPr lang="es-MX" sz="900" smtClean="0"/>
              <a:t> indicar el número de unidades requeridas para cada concepto.</a:t>
            </a:r>
          </a:p>
          <a:p>
            <a:pPr marL="85725" indent="-85725">
              <a:lnSpc>
                <a:spcPct val="80000"/>
              </a:lnSpc>
            </a:pPr>
            <a:r>
              <a:rPr lang="es-MX" sz="900" smtClean="0"/>
              <a:t>3. En la columna </a:t>
            </a:r>
            <a:r>
              <a:rPr lang="es-MX" sz="900" b="1" smtClean="0"/>
              <a:t>“Descripción”</a:t>
            </a:r>
            <a:r>
              <a:rPr lang="es-MX" sz="900" smtClean="0"/>
              <a:t> especificar brevemente en que consiste el concepto seleccionado.</a:t>
            </a:r>
          </a:p>
          <a:p>
            <a:pPr marL="85725" indent="-85725">
              <a:lnSpc>
                <a:spcPct val="80000"/>
              </a:lnSpc>
            </a:pPr>
            <a:r>
              <a:rPr lang="es-MX" sz="900" smtClean="0"/>
              <a:t>4. En la columna </a:t>
            </a:r>
            <a:r>
              <a:rPr lang="es-MX" sz="900" b="1" smtClean="0"/>
              <a:t>“Costo unitario”</a:t>
            </a:r>
            <a:r>
              <a:rPr lang="es-MX" sz="900" smtClean="0"/>
              <a:t> indicar el costo por unidad para cada concepto.</a:t>
            </a:r>
          </a:p>
          <a:p>
            <a:pPr marL="85725" indent="-85725">
              <a:lnSpc>
                <a:spcPct val="80000"/>
              </a:lnSpc>
            </a:pPr>
            <a:r>
              <a:rPr lang="es-MX" sz="900" smtClean="0"/>
              <a:t>5. El </a:t>
            </a:r>
            <a:r>
              <a:rPr lang="es-MX" sz="900" b="1" smtClean="0"/>
              <a:t>costo estimado</a:t>
            </a:r>
            <a:r>
              <a:rPr lang="es-MX" sz="900" smtClean="0"/>
              <a:t> se obtiene multiplicando la cantidad por el costo unitario.</a:t>
            </a:r>
          </a:p>
          <a:p>
            <a:pPr marL="85725" indent="-85725">
              <a:lnSpc>
                <a:spcPct val="80000"/>
              </a:lnSpc>
            </a:pPr>
            <a:r>
              <a:rPr lang="es-MX" sz="900" smtClean="0"/>
              <a:t>6. Sumar los costos estimados y obtener el </a:t>
            </a:r>
            <a:r>
              <a:rPr lang="es-MX" sz="900" b="1" smtClean="0"/>
              <a:t>costo de inversión total estimado</a:t>
            </a:r>
            <a:r>
              <a:rPr lang="es-MX" sz="900" smtClean="0"/>
              <a:t>.</a:t>
            </a:r>
          </a:p>
          <a:p>
            <a:pPr marL="85725" indent="-85725">
              <a:lnSpc>
                <a:spcPct val="80000"/>
              </a:lnSpc>
            </a:pPr>
            <a:endParaRPr lang="es-MX" sz="900" smtClean="0"/>
          </a:p>
          <a:p>
            <a:pPr marL="85725" indent="-85725">
              <a:lnSpc>
                <a:spcPct val="80000"/>
              </a:lnSpc>
            </a:pPr>
            <a:r>
              <a:rPr lang="es-MX" sz="900" smtClean="0"/>
              <a:t>Se deberá </a:t>
            </a:r>
            <a:r>
              <a:rPr lang="es-MX" sz="900" b="1" smtClean="0"/>
              <a:t>requisitar el formato para cada uno de los proyectos de mejora</a:t>
            </a:r>
            <a:r>
              <a:rPr lang="es-MX" sz="900" smtClean="0"/>
              <a: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272627" y="4416426"/>
            <a:ext cx="6484620" cy="4183063"/>
          </a:xfrm>
          <a:noFill/>
          <a:ln/>
        </p:spPr>
        <p:txBody>
          <a:bodyPr/>
          <a:lstStyle/>
          <a:p>
            <a:pPr eaLnBrk="1" hangingPunct="1">
              <a:lnSpc>
                <a:spcPct val="80000"/>
              </a:lnSpc>
            </a:pPr>
            <a:r>
              <a:rPr lang="es-MX" sz="900" smtClean="0"/>
              <a:t>Un proyecto de mejora es factible cuando se puede ejecutar y tiene posibilidad de cumplir los objetivos deseados. Para ello es necesario considerar su: </a:t>
            </a:r>
          </a:p>
          <a:p>
            <a:pPr marL="361950" lvl="2" indent="-3175" eaLnBrk="1" hangingPunct="1">
              <a:lnSpc>
                <a:spcPct val="80000"/>
              </a:lnSpc>
            </a:pPr>
            <a:r>
              <a:rPr lang="es-MX" sz="900" smtClean="0"/>
              <a:t>Identificar cualquier impedimento normativo que pueda entorpecer la realización del proyecto o la operación de la mejora, e identificar las acciones que deban realizarse para cambiarlo y permitir su ejecución.</a:t>
            </a:r>
          </a:p>
          <a:p>
            <a:pPr marL="179388" lvl="1" eaLnBrk="1" hangingPunct="1">
              <a:lnSpc>
                <a:spcPct val="80000"/>
              </a:lnSpc>
            </a:pPr>
            <a:r>
              <a:rPr lang="es-MX" sz="900" b="1" smtClean="0"/>
              <a:t>Capacidad técnica</a:t>
            </a:r>
          </a:p>
          <a:p>
            <a:pPr marL="361950" lvl="2" indent="-3175" eaLnBrk="1" hangingPunct="1">
              <a:lnSpc>
                <a:spcPct val="80000"/>
              </a:lnSpc>
            </a:pPr>
            <a:r>
              <a:rPr lang="es-MX" sz="900" smtClean="0"/>
              <a:t>Considerar los elementos requeridos para realizar el proyecto de mejora, incluyendo los recursos humanos (cantidad, conocimientos, habilidades y experiencia), recursos materiales y tecnológicos, tanto para la puesta en marcha del proyecto como para su operación. </a:t>
            </a:r>
          </a:p>
          <a:p>
            <a:pPr marL="179388" lvl="1" eaLnBrk="1" hangingPunct="1">
              <a:lnSpc>
                <a:spcPct val="80000"/>
              </a:lnSpc>
            </a:pPr>
            <a:r>
              <a:rPr lang="es-MX" sz="900" b="1" smtClean="0"/>
              <a:t>Capacidad financiera</a:t>
            </a:r>
          </a:p>
          <a:p>
            <a:pPr marL="361950" lvl="2" indent="-3175" eaLnBrk="1" hangingPunct="1">
              <a:lnSpc>
                <a:spcPct val="80000"/>
              </a:lnSpc>
            </a:pPr>
            <a:r>
              <a:rPr lang="es-MX" sz="900" smtClean="0"/>
              <a:t>Se refiere a los recursos económicos y financieros necesarios para desarrollar o llevar a cabo las actividades que supone la realización del proyecto de mejora, según se estimó en el paso 5 – Estimar el costo del proyecto de mejora.</a:t>
            </a:r>
          </a:p>
          <a:p>
            <a:pPr marL="179388" lvl="1" eaLnBrk="1" hangingPunct="1">
              <a:lnSpc>
                <a:spcPct val="80000"/>
              </a:lnSpc>
            </a:pPr>
            <a:r>
              <a:rPr lang="es-MX" sz="900" b="1" smtClean="0"/>
              <a:t>Capacidad de gestión</a:t>
            </a:r>
          </a:p>
          <a:p>
            <a:pPr marL="361950" lvl="2" indent="-3175" eaLnBrk="1" hangingPunct="1">
              <a:lnSpc>
                <a:spcPct val="80000"/>
              </a:lnSpc>
            </a:pPr>
            <a:r>
              <a:rPr lang="es-MX" sz="900" smtClean="0"/>
              <a:t>Tomar en cuenta la capacidad para organizar y administrar los recursos del mismo, de tal manera que se pueda culminar todo el trabajo requerido en tiempo y costo definidos. </a:t>
            </a:r>
          </a:p>
          <a:p>
            <a:pPr marL="179388" lvl="1" eaLnBrk="1" hangingPunct="1">
              <a:lnSpc>
                <a:spcPct val="80000"/>
              </a:lnSpc>
            </a:pPr>
            <a:r>
              <a:rPr lang="es-MX" sz="900" b="1" smtClean="0"/>
              <a:t>Colaboración interinstitucional</a:t>
            </a:r>
          </a:p>
          <a:p>
            <a:pPr marL="361950" lvl="2" indent="-3175" eaLnBrk="1" hangingPunct="1">
              <a:lnSpc>
                <a:spcPct val="80000"/>
              </a:lnSpc>
            </a:pPr>
            <a:r>
              <a:rPr lang="es-MX" sz="900" smtClean="0"/>
              <a:t>Si la realización del proyecto de mejora requiere la participación de otras instituciones, es necesario verificar si existe apoyo o resistencia por parte de éstas.</a:t>
            </a:r>
          </a:p>
          <a:p>
            <a:pPr>
              <a:lnSpc>
                <a:spcPct val="80000"/>
              </a:lnSpc>
            </a:pPr>
            <a:endParaRPr lang="es-MX" sz="900" smtClean="0"/>
          </a:p>
          <a:p>
            <a:pPr>
              <a:lnSpc>
                <a:spcPct val="80000"/>
              </a:lnSpc>
            </a:pPr>
            <a:r>
              <a:rPr lang="es-MX" sz="900" smtClean="0"/>
              <a:t>Para que un proyecto sea factible debe ser viable en todas sus capacidades. </a:t>
            </a:r>
          </a:p>
          <a:p>
            <a:pPr>
              <a:lnSpc>
                <a:spcPct val="80000"/>
              </a:lnSpc>
            </a:pPr>
            <a:r>
              <a:rPr lang="es-MX" sz="900" smtClean="0"/>
              <a:t>Por ejemplo, un proyecto puede ser viable técnicamente pero puede ser no viable financieramente.</a:t>
            </a:r>
          </a:p>
          <a:p>
            <a:pPr>
              <a:lnSpc>
                <a:spcPct val="80000"/>
              </a:lnSpc>
            </a:pPr>
            <a:endParaRPr lang="es-MX" sz="900" smtClean="0"/>
          </a:p>
          <a:p>
            <a:pPr marL="179388" lvl="1" eaLnBrk="1" hangingPunct="1">
              <a:lnSpc>
                <a:spcPct val="80000"/>
              </a:lnSpc>
            </a:pPr>
            <a:endParaRPr lang="es-MX" sz="900" smtClean="0"/>
          </a:p>
          <a:p>
            <a:pPr eaLnBrk="1" hangingPunct="1">
              <a:lnSpc>
                <a:spcPct val="80000"/>
              </a:lnSpc>
            </a:pPr>
            <a:r>
              <a:rPr lang="es-MX" sz="900" smtClean="0"/>
              <a:t>El propósito de este análisis es:</a:t>
            </a:r>
          </a:p>
          <a:p>
            <a:pPr marL="179388" lvl="1" eaLnBrk="1" hangingPunct="1">
              <a:lnSpc>
                <a:spcPct val="80000"/>
              </a:lnSpc>
            </a:pPr>
            <a:r>
              <a:rPr lang="es-MX" sz="900" smtClean="0"/>
              <a:t>Identificar los riesgos, a efecto de establecer medidas para su mitigación.</a:t>
            </a:r>
          </a:p>
          <a:p>
            <a:pPr marL="179388" lvl="1" eaLnBrk="1" hangingPunct="1">
              <a:lnSpc>
                <a:spcPct val="80000"/>
              </a:lnSpc>
            </a:pPr>
            <a:r>
              <a:rPr lang="es-MX" sz="900" smtClean="0"/>
              <a:t>En caso de que los riesgos no puedan ser administrados, postergar su realización hasta que existan las condiciones adecuadas. </a:t>
            </a:r>
          </a:p>
          <a:p>
            <a:pPr marL="179388" lvl="1" eaLnBrk="1" hangingPunct="1">
              <a:lnSpc>
                <a:spcPct val="80000"/>
              </a:lnSpc>
            </a:pPr>
            <a:endParaRPr lang="es-MX" sz="900" smtClean="0"/>
          </a:p>
          <a:p>
            <a:pPr marL="179388" lvl="1" eaLnBrk="1" hangingPunct="1">
              <a:lnSpc>
                <a:spcPct val="80000"/>
              </a:lnSpc>
            </a:pPr>
            <a:r>
              <a:rPr lang="es-MX" sz="900" smtClean="0"/>
              <a:t>Una respuesta en </a:t>
            </a:r>
            <a:r>
              <a:rPr lang="es-MX" sz="900" b="1" smtClean="0"/>
              <a:t>sentido negativo</a:t>
            </a:r>
            <a:r>
              <a:rPr lang="es-MX" sz="900" smtClean="0"/>
              <a:t> significa que se ha encontrado una </a:t>
            </a:r>
            <a:r>
              <a:rPr lang="es-MX" sz="900" b="1" smtClean="0"/>
              <a:t>situación que inhibe la viabilidad del proyecto de mejora</a:t>
            </a:r>
            <a:r>
              <a:rPr lang="es-MX" sz="900" smtClean="0"/>
              <a:t>, por lo que habrá que determinar acciones para asegurar el factor de éxito con el fin de que el proyecto de mejora sea factible.</a:t>
            </a:r>
          </a:p>
          <a:p>
            <a:pPr algn="just">
              <a:lnSpc>
                <a:spcPct val="80000"/>
              </a:lnSpc>
            </a:pPr>
            <a:endParaRPr lang="es-MX" sz="900" smtClean="0"/>
          </a:p>
          <a:p>
            <a:pPr algn="just">
              <a:lnSpc>
                <a:spcPct val="80000"/>
              </a:lnSpc>
            </a:pPr>
            <a:r>
              <a:rPr lang="es-MX" sz="900" smtClean="0"/>
              <a:t>Se deberá requisitar el cuestionario para cada uno de los proyectos de mejora.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lgn="r" rtl="0" eaLnBrk="0" fontAlgn="base" hangingPunct="0">
              <a:spcBef>
                <a:spcPct val="0"/>
              </a:spcBef>
              <a:spcAft>
                <a:spcPct val="0"/>
              </a:spcAft>
            </a:pPr>
            <a:fld id="{1D36BCE2-2A2B-4174-A4A2-8A317B7A9966}" type="slidenum">
              <a:rPr lang="es-MX" sz="1200" kern="1200">
                <a:solidFill>
                  <a:prstClr val="black"/>
                </a:solidFill>
                <a:latin typeface="Arial" charset="0"/>
                <a:ea typeface="ＭＳ Ｐゴシック" pitchFamily="1" charset="-128"/>
                <a:cs typeface="+mn-cs"/>
              </a:rPr>
              <a:pPr algn="r" rtl="0" eaLnBrk="0" fontAlgn="base" hangingPunct="0">
                <a:spcBef>
                  <a:spcPct val="0"/>
                </a:spcBef>
                <a:spcAft>
                  <a:spcPct val="0"/>
                </a:spcAft>
              </a:pPr>
              <a:t>27</a:t>
            </a:fld>
            <a:endParaRPr lang="es-MX" sz="1200" kern="1200" dirty="0">
              <a:solidFill>
                <a:prstClr val="black"/>
              </a:solidFill>
              <a:latin typeface="Arial" charset="0"/>
              <a:ea typeface="ＭＳ Ｐゴシック" pitchFamily="1" charset="-128"/>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r>
              <a:rPr lang="es-MX" sz="1000" smtClean="0"/>
              <a:t>Es importante clasificar los proyectos de mejora porque los recursos de una institución son limitados y la cantidad de recursos destinada a éstos debe ser aprovechada de la mejor manera.</a:t>
            </a:r>
          </a:p>
          <a:p>
            <a:r>
              <a:rPr lang="es-MX" sz="1000" smtClean="0"/>
              <a:t>En esta guía se presentan tres elementos para clasificar los proyectos de mejora factibles de implantar: facilidad de ejecución, impacto y costo.</a:t>
            </a:r>
          </a:p>
          <a:p>
            <a:r>
              <a:rPr lang="es-MX" sz="1000" smtClean="0"/>
              <a:t>Para clasificar los proyectos de mejora se utilizará una gráfica, cuyos elementos se explican a continuación:</a:t>
            </a:r>
          </a:p>
          <a:p>
            <a:r>
              <a:rPr lang="es-MX" sz="1000" b="1" smtClean="0"/>
              <a:t>Eje horizontal:</a:t>
            </a:r>
          </a:p>
          <a:p>
            <a:r>
              <a:rPr lang="es-MX" sz="1000" smtClean="0"/>
              <a:t>El eje horizontal corresponde a la facilidad de ejecución del proyecto, y considera una escala</a:t>
            </a:r>
          </a:p>
          <a:p>
            <a:r>
              <a:rPr lang="es-MX" sz="1000" smtClean="0"/>
              <a:t>del 10 al 1, que corresponde a las 10 categorías de proyecto según su facilidad de ejecución.</a:t>
            </a:r>
          </a:p>
          <a:p>
            <a:r>
              <a:rPr lang="es-MX" sz="1000" smtClean="0"/>
              <a:t>Los proyectos de mejora ubicados entre el 1 y el 5 son considerados proyectos que</a:t>
            </a:r>
          </a:p>
          <a:p>
            <a:r>
              <a:rPr lang="es-MX" sz="1000" smtClean="0"/>
              <a:t>requerirán menor cantidad de esfuerzo para ser ejecutados. En cambio, los ubicados entre el</a:t>
            </a:r>
          </a:p>
          <a:p>
            <a:r>
              <a:rPr lang="es-MX" sz="1000" smtClean="0"/>
              <a:t>6 y el 10 son considerados proyectos de mejora que requerirán un mayor esfuerzo para ser</a:t>
            </a:r>
          </a:p>
          <a:p>
            <a:r>
              <a:rPr lang="es-MX" sz="1000" smtClean="0"/>
              <a:t>ejecutados.</a:t>
            </a:r>
          </a:p>
          <a:p>
            <a:r>
              <a:rPr lang="es-MX" sz="1000" b="1" smtClean="0"/>
              <a:t>Eje vertical:</a:t>
            </a:r>
          </a:p>
          <a:p>
            <a:r>
              <a:rPr lang="es-MX" sz="1000" smtClean="0"/>
              <a:t>El eje vertical corresponde al impacto de los proyectos de mejora y considera una escala del</a:t>
            </a:r>
          </a:p>
          <a:p>
            <a:r>
              <a:rPr lang="es-MX" sz="1000" smtClean="0"/>
              <a:t>1 al 32, que corresponde a los 32 indicadores de proyecto asociados a los objetivos del PMG.</a:t>
            </a:r>
          </a:p>
          <a:p>
            <a:r>
              <a:rPr lang="es-MX" sz="1000" smtClean="0"/>
              <a:t>Los proyectos ubicados entre el 1 y el 5 son considerados de bajo impacto. En cambio, los</a:t>
            </a:r>
          </a:p>
          <a:p>
            <a:r>
              <a:rPr lang="es-MX" sz="1000" smtClean="0"/>
              <a:t>ubicados entre el 6 y el 32 son considerados de alto impacto.</a:t>
            </a:r>
          </a:p>
          <a:p>
            <a:endParaRPr lang="es-MX" sz="100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1139" name="2 Marcador de notas"/>
          <p:cNvSpPr>
            <a:spLocks noGrp="1"/>
          </p:cNvSpPr>
          <p:nvPr>
            <p:ph type="body" idx="1"/>
          </p:nvPr>
        </p:nvSpPr>
        <p:spPr bwMode="auto">
          <a:noFill/>
        </p:spPr>
        <p:txBody>
          <a:bodyPr/>
          <a:lstStyle/>
          <a:p>
            <a:pPr defTabSz="931774" eaLnBrk="1" hangingPunct="1">
              <a:spcBef>
                <a:spcPct val="0"/>
              </a:spcBef>
            </a:pPr>
            <a:r>
              <a:rPr lang="es-MX" dirty="0" smtClean="0">
                <a:latin typeface="Century Gothic" pitchFamily="34" charset="0"/>
                <a:ea typeface="ＭＳ Ｐゴシック" pitchFamily="34" charset="-128"/>
              </a:rPr>
              <a:t>Libro comportamiento del consumidor Javier Alonso Rivas.</a:t>
            </a:r>
          </a:p>
          <a:p>
            <a:pPr defTabSz="931774"/>
            <a:endParaRPr lang="es-MX" dirty="0" smtClean="0">
              <a:latin typeface="Century Gothic" pitchFamily="34" charset="0"/>
              <a:ea typeface="ＭＳ Ｐゴシック" pitchFamily="34" charset="-128"/>
            </a:endParaRPr>
          </a:p>
        </p:txBody>
      </p:sp>
      <p:sp>
        <p:nvSpPr>
          <p:cNvPr id="91140" name="3 Marcador de número de diapositiva"/>
          <p:cNvSpPr>
            <a:spLocks noGrp="1"/>
          </p:cNvSpPr>
          <p:nvPr>
            <p:ph type="sldNum" sz="quarter" idx="5"/>
          </p:nvPr>
        </p:nvSpPr>
        <p:spPr bwMode="auto">
          <a:noFill/>
          <a:ln>
            <a:miter lim="800000"/>
            <a:headEnd/>
            <a:tailEnd/>
          </a:ln>
        </p:spPr>
        <p:txBody>
          <a:bodyPr/>
          <a:lstStyle/>
          <a:p>
            <a:fld id="{0D095D85-861F-4352-889E-982987E2A584}" type="slidenum">
              <a:rPr lang="es-MX" smtClean="0">
                <a:ea typeface="ＭＳ Ｐゴシック" pitchFamily="34" charset="-128"/>
              </a:rPr>
              <a:pPr/>
              <a:t>130</a:t>
            </a:fld>
            <a:endParaRPr lang="es-MX" smtClean="0">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1139" name="2 Marcador de notas"/>
          <p:cNvSpPr>
            <a:spLocks noGrp="1"/>
          </p:cNvSpPr>
          <p:nvPr>
            <p:ph type="body" idx="1"/>
          </p:nvPr>
        </p:nvSpPr>
        <p:spPr bwMode="auto">
          <a:noFill/>
        </p:spPr>
        <p:txBody>
          <a:bodyPr/>
          <a:lstStyle/>
          <a:p>
            <a:pPr defTabSz="931774" eaLnBrk="1" hangingPunct="1">
              <a:spcBef>
                <a:spcPct val="0"/>
              </a:spcBef>
            </a:pPr>
            <a:r>
              <a:rPr lang="es-MX" dirty="0" smtClean="0">
                <a:latin typeface="Century Gothic" pitchFamily="34" charset="0"/>
                <a:ea typeface="ＭＳ Ｐゴシック" pitchFamily="34" charset="-128"/>
              </a:rPr>
              <a:t>Libro comportamiento del consumidor Javier Alonso Rivas.</a:t>
            </a:r>
          </a:p>
          <a:p>
            <a:pPr defTabSz="931774"/>
            <a:endParaRPr lang="es-MX" dirty="0" smtClean="0">
              <a:latin typeface="Century Gothic" pitchFamily="34" charset="0"/>
              <a:ea typeface="ＭＳ Ｐゴシック" pitchFamily="34" charset="-128"/>
            </a:endParaRPr>
          </a:p>
        </p:txBody>
      </p:sp>
      <p:sp>
        <p:nvSpPr>
          <p:cNvPr id="91140" name="3 Marcador de número de diapositiva"/>
          <p:cNvSpPr>
            <a:spLocks noGrp="1"/>
          </p:cNvSpPr>
          <p:nvPr>
            <p:ph type="sldNum" sz="quarter" idx="5"/>
          </p:nvPr>
        </p:nvSpPr>
        <p:spPr bwMode="auto">
          <a:noFill/>
          <a:ln>
            <a:miter lim="800000"/>
            <a:headEnd/>
            <a:tailEnd/>
          </a:ln>
        </p:spPr>
        <p:txBody>
          <a:bodyPr/>
          <a:lstStyle/>
          <a:p>
            <a:fld id="{0D095D85-861F-4352-889E-982987E2A584}" type="slidenum">
              <a:rPr lang="es-MX" smtClean="0">
                <a:ea typeface="ＭＳ Ｐゴシック" pitchFamily="34" charset="-128"/>
              </a:rPr>
              <a:pPr/>
              <a:t>131</a:t>
            </a:fld>
            <a:endParaRPr lang="es-MX" smtClean="0">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a:lstStyle/>
          <a:p>
            <a:pPr eaLnBrk="1" hangingPunct="1">
              <a:spcBef>
                <a:spcPct val="0"/>
              </a:spcBef>
            </a:pPr>
            <a:endParaRPr lang="es-MX" smtClean="0">
              <a:ea typeface="ＭＳ Ｐゴシック" pitchFamily="34" charset="-128"/>
            </a:endParaRPr>
          </a:p>
        </p:txBody>
      </p:sp>
      <p:sp>
        <p:nvSpPr>
          <p:cNvPr id="46084" name="3 Marcador de número de diapositiva"/>
          <p:cNvSpPr>
            <a:spLocks noGrp="1"/>
          </p:cNvSpPr>
          <p:nvPr>
            <p:ph type="sldNum" sz="quarter" idx="5"/>
          </p:nvPr>
        </p:nvSpPr>
        <p:spPr bwMode="auto">
          <a:noFill/>
          <a:ln>
            <a:miter lim="800000"/>
            <a:headEnd/>
            <a:tailEnd/>
          </a:ln>
        </p:spPr>
        <p:txBody>
          <a:bodyPr/>
          <a:lstStyle/>
          <a:p>
            <a:fld id="{13E914F6-EAE4-4F4B-95C8-D94308823E7E}" type="slidenum">
              <a:rPr lang="es-MX" smtClean="0">
                <a:latin typeface="Arial" pitchFamily="34" charset="0"/>
                <a:ea typeface="ＭＳ Ｐゴシック" pitchFamily="34" charset="-128"/>
              </a:rPr>
              <a:pPr/>
              <a:t>135</a:t>
            </a:fld>
            <a:endParaRPr lang="es-MX" smtClean="0">
              <a:latin typeface="Arial" pitchFamily="34" charset="0"/>
              <a:ea typeface="ＭＳ Ｐゴシック"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1139" name="2 Marcador de notas"/>
          <p:cNvSpPr>
            <a:spLocks noGrp="1"/>
          </p:cNvSpPr>
          <p:nvPr>
            <p:ph type="body" idx="1"/>
          </p:nvPr>
        </p:nvSpPr>
        <p:spPr bwMode="auto">
          <a:noFill/>
        </p:spPr>
        <p:txBody>
          <a:bodyPr/>
          <a:lstStyle/>
          <a:p>
            <a:pPr defTabSz="931774" eaLnBrk="1" hangingPunct="1">
              <a:spcBef>
                <a:spcPct val="0"/>
              </a:spcBef>
            </a:pPr>
            <a:r>
              <a:rPr lang="es-MX" dirty="0" smtClean="0">
                <a:latin typeface="Century Gothic" pitchFamily="34" charset="0"/>
                <a:ea typeface="ＭＳ Ｐゴシック" pitchFamily="34" charset="-128"/>
              </a:rPr>
              <a:t>Libro comportamiento del consumidor Javier Alonso Rivas.</a:t>
            </a:r>
          </a:p>
          <a:p>
            <a:pPr defTabSz="931774"/>
            <a:endParaRPr lang="es-MX" dirty="0" smtClean="0">
              <a:latin typeface="Century Gothic" pitchFamily="34" charset="0"/>
              <a:ea typeface="ＭＳ Ｐゴシック" pitchFamily="34" charset="-128"/>
            </a:endParaRPr>
          </a:p>
        </p:txBody>
      </p:sp>
      <p:sp>
        <p:nvSpPr>
          <p:cNvPr id="91140" name="3 Marcador de número de diapositiva"/>
          <p:cNvSpPr>
            <a:spLocks noGrp="1"/>
          </p:cNvSpPr>
          <p:nvPr>
            <p:ph type="sldNum" sz="quarter" idx="5"/>
          </p:nvPr>
        </p:nvSpPr>
        <p:spPr bwMode="auto">
          <a:noFill/>
          <a:ln>
            <a:miter lim="800000"/>
            <a:headEnd/>
            <a:tailEnd/>
          </a:ln>
        </p:spPr>
        <p:txBody>
          <a:bodyPr/>
          <a:lstStyle/>
          <a:p>
            <a:fld id="{0D095D85-861F-4352-889E-982987E2A584}" type="slidenum">
              <a:rPr lang="es-MX" smtClean="0">
                <a:ea typeface="ＭＳ Ｐゴシック" pitchFamily="34" charset="-128"/>
              </a:rPr>
              <a:pPr/>
              <a:t>137</a:t>
            </a:fld>
            <a:endParaRPr lang="es-MX" smtClean="0">
              <a:ea typeface="ＭＳ Ｐゴシック"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1139" name="2 Marcador de notas"/>
          <p:cNvSpPr>
            <a:spLocks noGrp="1"/>
          </p:cNvSpPr>
          <p:nvPr>
            <p:ph type="body" idx="1"/>
          </p:nvPr>
        </p:nvSpPr>
        <p:spPr bwMode="auto">
          <a:noFill/>
        </p:spPr>
        <p:txBody>
          <a:bodyPr/>
          <a:lstStyle/>
          <a:p>
            <a:pPr defTabSz="931774" eaLnBrk="1" hangingPunct="1">
              <a:spcBef>
                <a:spcPct val="0"/>
              </a:spcBef>
            </a:pPr>
            <a:r>
              <a:rPr lang="es-MX" dirty="0" smtClean="0">
                <a:latin typeface="Century Gothic" pitchFamily="34" charset="0"/>
                <a:ea typeface="ＭＳ Ｐゴシック" pitchFamily="34" charset="-128"/>
              </a:rPr>
              <a:t>Libro comportamiento del consumidor Javier Alonso Rivas.</a:t>
            </a:r>
          </a:p>
          <a:p>
            <a:pPr defTabSz="931774"/>
            <a:endParaRPr lang="es-MX" dirty="0" smtClean="0">
              <a:latin typeface="Century Gothic" pitchFamily="34" charset="0"/>
              <a:ea typeface="ＭＳ Ｐゴシック" pitchFamily="34" charset="-128"/>
            </a:endParaRPr>
          </a:p>
        </p:txBody>
      </p:sp>
      <p:sp>
        <p:nvSpPr>
          <p:cNvPr id="91140" name="3 Marcador de número de diapositiva"/>
          <p:cNvSpPr>
            <a:spLocks noGrp="1"/>
          </p:cNvSpPr>
          <p:nvPr>
            <p:ph type="sldNum" sz="quarter" idx="5"/>
          </p:nvPr>
        </p:nvSpPr>
        <p:spPr bwMode="auto">
          <a:noFill/>
          <a:ln>
            <a:miter lim="800000"/>
            <a:headEnd/>
            <a:tailEnd/>
          </a:ln>
        </p:spPr>
        <p:txBody>
          <a:bodyPr/>
          <a:lstStyle/>
          <a:p>
            <a:fld id="{0D095D85-861F-4352-889E-982987E2A584}" type="slidenum">
              <a:rPr lang="es-MX" smtClean="0">
                <a:ea typeface="ＭＳ Ｐゴシック" pitchFamily="34" charset="-128"/>
              </a:rPr>
              <a:pPr/>
              <a:t>138</a:t>
            </a:fld>
            <a:endParaRPr lang="es-MX" smtClean="0">
              <a:ea typeface="ＭＳ Ｐゴシック" pitchFamily="34"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a:lstStyle/>
          <a:p>
            <a:endParaRPr lang="es-MX" smtClean="0">
              <a:latin typeface="Century Gothic" pitchFamily="34" charset="0"/>
              <a:ea typeface="ＭＳ Ｐゴシック" pitchFamily="34" charset="-128"/>
            </a:endParaRPr>
          </a:p>
        </p:txBody>
      </p:sp>
      <p:sp>
        <p:nvSpPr>
          <p:cNvPr id="98308" name="Slide Number Placeholder 3"/>
          <p:cNvSpPr>
            <a:spLocks noGrp="1"/>
          </p:cNvSpPr>
          <p:nvPr>
            <p:ph type="sldNum" sz="quarter" idx="5"/>
          </p:nvPr>
        </p:nvSpPr>
        <p:spPr bwMode="auto">
          <a:noFill/>
          <a:ln>
            <a:miter lim="800000"/>
            <a:headEnd/>
            <a:tailEnd/>
          </a:ln>
        </p:spPr>
        <p:txBody>
          <a:bodyPr/>
          <a:lstStyle/>
          <a:p>
            <a:fld id="{7A5F25E4-A6D9-4CC6-B92B-F5C7C53CA45C}" type="slidenum">
              <a:rPr lang="es-MX" smtClean="0">
                <a:ea typeface="ＭＳ Ｐゴシック" pitchFamily="34" charset="-128"/>
              </a:rPr>
              <a:pPr/>
              <a:t>140</a:t>
            </a:fld>
            <a:endParaRPr lang="es-MX" smtClean="0">
              <a:ea typeface="ＭＳ Ｐゴシック" pitchFamily="34"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p:spPr>
      </p:sp>
      <p:sp>
        <p:nvSpPr>
          <p:cNvPr id="115715" name="Notes Placeholder 2"/>
          <p:cNvSpPr>
            <a:spLocks noGrp="1"/>
          </p:cNvSpPr>
          <p:nvPr>
            <p:ph type="body" idx="1"/>
          </p:nvPr>
        </p:nvSpPr>
        <p:spPr bwMode="auto">
          <a:noFill/>
        </p:spPr>
        <p:txBody>
          <a:bodyPr/>
          <a:lstStyle/>
          <a:p>
            <a:pPr eaLnBrk="1" hangingPunct="1"/>
            <a:endParaRPr lang="es-ES_tradnl" smtClean="0">
              <a:latin typeface="Century Gothic" pitchFamily="34" charset="0"/>
              <a:ea typeface="ＭＳ Ｐゴシック" pitchFamily="34" charset="-128"/>
            </a:endParaRPr>
          </a:p>
        </p:txBody>
      </p:sp>
      <p:sp>
        <p:nvSpPr>
          <p:cNvPr id="115716" name="Slide Number Placeholder 3"/>
          <p:cNvSpPr>
            <a:spLocks noGrp="1"/>
          </p:cNvSpPr>
          <p:nvPr>
            <p:ph type="sldNum" sz="quarter" idx="5"/>
          </p:nvPr>
        </p:nvSpPr>
        <p:spPr bwMode="auto">
          <a:noFill/>
          <a:ln>
            <a:miter lim="800000"/>
            <a:headEnd/>
            <a:tailEnd/>
          </a:ln>
        </p:spPr>
        <p:txBody>
          <a:bodyPr/>
          <a:lstStyle/>
          <a:p>
            <a:fld id="{4F1A3652-1635-4105-B91E-F3297EEBEE24}" type="slidenum">
              <a:rPr lang="es-MX" smtClean="0">
                <a:ea typeface="ＭＳ Ｐゴシック" pitchFamily="34" charset="-128"/>
              </a:rPr>
              <a:pPr/>
              <a:t>141</a:t>
            </a:fld>
            <a:endParaRPr lang="es-MX" smtClean="0">
              <a:ea typeface="ＭＳ Ｐゴシック" pitchFamily="34"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a:lstStyle/>
          <a:p>
            <a:pPr eaLnBrk="1" hangingPunct="1"/>
            <a:endParaRPr lang="es-ES_tradnl" smtClean="0">
              <a:latin typeface="Century Gothic" pitchFamily="34" charset="0"/>
              <a:ea typeface="ＭＳ Ｐゴシック" pitchFamily="34" charset="-128"/>
            </a:endParaRPr>
          </a:p>
        </p:txBody>
      </p:sp>
      <p:sp>
        <p:nvSpPr>
          <p:cNvPr id="110596" name="Slide Number Placeholder 3"/>
          <p:cNvSpPr>
            <a:spLocks noGrp="1"/>
          </p:cNvSpPr>
          <p:nvPr>
            <p:ph type="sldNum" sz="quarter" idx="5"/>
          </p:nvPr>
        </p:nvSpPr>
        <p:spPr bwMode="auto">
          <a:noFill/>
          <a:ln>
            <a:miter lim="800000"/>
            <a:headEnd/>
            <a:tailEnd/>
          </a:ln>
        </p:spPr>
        <p:txBody>
          <a:bodyPr/>
          <a:lstStyle/>
          <a:p>
            <a:fld id="{95F1EF63-F6B5-4AC0-9F6A-0C80370CFB79}" type="slidenum">
              <a:rPr lang="es-MX" smtClean="0">
                <a:ea typeface="ＭＳ Ｐゴシック" pitchFamily="34" charset="-128"/>
              </a:rPr>
              <a:pPr/>
              <a:t>142</a:t>
            </a:fld>
            <a:endParaRPr lang="es-MX" smtClean="0">
              <a:ea typeface="ＭＳ Ｐゴシック" pitchFamily="34"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p:cNvSpPr>
          <p:nvPr>
            <p:ph type="sldImg"/>
          </p:nvPr>
        </p:nvSpPr>
        <p:spPr>
          <a:ln/>
        </p:spPr>
      </p:sp>
      <p:sp>
        <p:nvSpPr>
          <p:cNvPr id="53251" name="Notes Placeholder 2"/>
          <p:cNvSpPr>
            <a:spLocks noGrp="1"/>
          </p:cNvSpPr>
          <p:nvPr>
            <p:ph type="body" idx="1"/>
          </p:nvPr>
        </p:nvSpPr>
        <p:spPr>
          <a:noFill/>
          <a:ln/>
        </p:spPr>
        <p:txBody>
          <a:bodyPr/>
          <a:lstStyle/>
          <a:p>
            <a:endParaRPr lang="es-ES_tradnl">
              <a:latin typeface="Century Gothic" pitchFamily="-106" charset="0"/>
              <a:ea typeface="ＭＳ Ｐゴシック" pitchFamily="-106" charset="-128"/>
              <a:cs typeface="ＭＳ Ｐゴシック" pitchFamily="-106" charset="-128"/>
            </a:endParaRPr>
          </a:p>
        </p:txBody>
      </p:sp>
      <p:sp>
        <p:nvSpPr>
          <p:cNvPr id="53252" name="Slide Number Placeholder 3"/>
          <p:cNvSpPr>
            <a:spLocks noGrp="1"/>
          </p:cNvSpPr>
          <p:nvPr>
            <p:ph type="sldNum" sz="quarter" idx="5"/>
          </p:nvPr>
        </p:nvSpPr>
        <p:spPr>
          <a:noFill/>
        </p:spPr>
        <p:txBody>
          <a:bodyPr/>
          <a:lstStyle/>
          <a:p>
            <a:fld id="{47CDE80C-F79F-F743-8834-4DBD7B1DEFA2}" type="slidenum">
              <a:rPr lang="es-ES_tradnl" smtClean="0">
                <a:latin typeface="Century Gothic" pitchFamily="-106" charset="0"/>
                <a:ea typeface="ＭＳ Ｐゴシック" pitchFamily="-106" charset="-128"/>
                <a:cs typeface="ＭＳ Ｐゴシック" pitchFamily="-106" charset="-128"/>
              </a:rPr>
              <a:pPr/>
              <a:t>143</a:t>
            </a:fld>
            <a:endParaRPr lang="es-ES_tradnl" smtClean="0">
              <a:latin typeface="Century Gothic" pitchFamily="-106" charset="0"/>
              <a:ea typeface="ＭＳ Ｐゴシック" pitchFamily="-106" charset="-128"/>
              <a:cs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lgn="r" rtl="0" eaLnBrk="0" fontAlgn="base" hangingPunct="0">
              <a:spcBef>
                <a:spcPct val="0"/>
              </a:spcBef>
              <a:spcAft>
                <a:spcPct val="0"/>
              </a:spcAft>
            </a:pPr>
            <a:fld id="{1D36BCE2-2A2B-4174-A4A2-8A317B7A9966}" type="slidenum">
              <a:rPr lang="es-MX" sz="1200" kern="1200">
                <a:solidFill>
                  <a:prstClr val="black"/>
                </a:solidFill>
                <a:latin typeface="Arial" charset="0"/>
                <a:ea typeface="ＭＳ Ｐゴシック" pitchFamily="1" charset="-128"/>
                <a:cs typeface="+mn-cs"/>
              </a:rPr>
              <a:pPr algn="r" rtl="0" eaLnBrk="0" fontAlgn="base" hangingPunct="0">
                <a:spcBef>
                  <a:spcPct val="0"/>
                </a:spcBef>
                <a:spcAft>
                  <a:spcPct val="0"/>
                </a:spcAft>
              </a:pPr>
              <a:t>59</a:t>
            </a:fld>
            <a:endParaRPr lang="es-MX" sz="1200" kern="1200" dirty="0">
              <a:solidFill>
                <a:prstClr val="black"/>
              </a:solidFill>
              <a:latin typeface="Arial" charset="0"/>
              <a:ea typeface="ＭＳ Ｐゴシック" pitchFamily="1" charset="-128"/>
              <a:cs typeface="+mn-c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6ACCAB8B-2070-8C47-B7D1-6508F89C09AE}" type="slidenum">
              <a:rPr lang="es-ES_tradnl" smtClean="0"/>
              <a:pPr/>
              <a:t>146</a:t>
            </a:fld>
            <a:endParaRPr lang="es-ES_tradnl"/>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Marcador de imagen de diapositiva 1"/>
          <p:cNvSpPr>
            <a:spLocks noGrp="1" noRot="1" noChangeAspect="1"/>
          </p:cNvSpPr>
          <p:nvPr>
            <p:ph type="sldImg"/>
          </p:nvPr>
        </p:nvSpPr>
        <p:spPr bwMode="auto">
          <a:noFill/>
          <a:ln>
            <a:solidFill>
              <a:srgbClr val="000000"/>
            </a:solidFill>
            <a:miter lim="800000"/>
            <a:headEnd/>
            <a:tailEnd/>
          </a:ln>
        </p:spPr>
      </p:sp>
      <p:sp>
        <p:nvSpPr>
          <p:cNvPr id="37891" name="Marcador de notas 2"/>
          <p:cNvSpPr>
            <a:spLocks noGrp="1"/>
          </p:cNvSpPr>
          <p:nvPr>
            <p:ph type="body" idx="1"/>
          </p:nvPr>
        </p:nvSpPr>
        <p:spPr bwMode="auto">
          <a:noFill/>
        </p:spPr>
        <p:txBody>
          <a:bodyPr/>
          <a:lstStyle/>
          <a:p>
            <a:endParaRPr lang="es-ES_tradnl">
              <a:ea typeface="ＭＳ Ｐゴシック" pitchFamily="-106" charset="-128"/>
              <a:cs typeface="ＭＳ Ｐゴシック" pitchFamily="-106" charset="-128"/>
            </a:endParaRPr>
          </a:p>
        </p:txBody>
      </p:sp>
      <p:sp>
        <p:nvSpPr>
          <p:cNvPr id="37892" name="Marcador de número de diapositiva 3"/>
          <p:cNvSpPr>
            <a:spLocks noGrp="1"/>
          </p:cNvSpPr>
          <p:nvPr>
            <p:ph type="sldNum" sz="quarter" idx="5"/>
          </p:nvPr>
        </p:nvSpPr>
        <p:spPr bwMode="auto">
          <a:noFill/>
          <a:ln>
            <a:miter lim="800000"/>
            <a:headEnd/>
            <a:tailEnd/>
          </a:ln>
        </p:spPr>
        <p:txBody>
          <a:bodyPr/>
          <a:lstStyle/>
          <a:p>
            <a:fld id="{7B37F7B9-498F-C948-8A5C-8388EFB131F4}" type="slidenum">
              <a:rPr lang="es-MX" smtClean="0">
                <a:latin typeface="Arial" pitchFamily="-106" charset="0"/>
              </a:rPr>
              <a:pPr/>
              <a:t>148</a:t>
            </a:fld>
            <a:endParaRPr lang="es-MX" smtClean="0">
              <a:latin typeface="Arial" pitchFamily="-106"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endParaRPr lang="es-ES_tradnl" smtClean="0">
              <a:ea typeface="ＭＳ Ｐゴシック" pitchFamily="34" charset="-128"/>
            </a:endParaRPr>
          </a:p>
        </p:txBody>
      </p:sp>
      <p:sp>
        <p:nvSpPr>
          <p:cNvPr id="53252" name="Slide Number Placeholder 3"/>
          <p:cNvSpPr>
            <a:spLocks noGrp="1"/>
          </p:cNvSpPr>
          <p:nvPr>
            <p:ph type="sldNum" sz="quarter" idx="5"/>
          </p:nvPr>
        </p:nvSpPr>
        <p:spPr bwMode="auto">
          <a:noFill/>
          <a:ln>
            <a:miter lim="800000"/>
            <a:headEnd/>
            <a:tailEnd/>
          </a:ln>
        </p:spPr>
        <p:txBody>
          <a:bodyPr/>
          <a:lstStyle/>
          <a:p>
            <a:fld id="{32F442B1-BDE2-446A-A5A0-CC4A6FA7C2BA}" type="slidenum">
              <a:rPr lang="en-US" smtClean="0">
                <a:cs typeface="Arial" charset="0"/>
              </a:rPr>
              <a:pPr/>
              <a:t>150</a:t>
            </a:fld>
            <a:endParaRPr lang="en-US" smtClean="0">
              <a:cs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6ACCAB8B-2070-8C47-B7D1-6508F89C09AE}" type="slidenum">
              <a:rPr lang="es-ES_tradnl" smtClean="0"/>
              <a:pPr/>
              <a:t>152</a:t>
            </a:fld>
            <a:endParaRPr lang="es-ES_tradnl"/>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7" name="Notes Placeholder 2"/>
          <p:cNvSpPr>
            <a:spLocks noGrp="1"/>
          </p:cNvSpPr>
          <p:nvPr>
            <p:ph type="body" idx="1"/>
          </p:nvPr>
        </p:nvSpPr>
        <p:spPr bwMode="auto">
          <a:noFill/>
        </p:spPr>
        <p:txBody>
          <a:bodyPr/>
          <a:lstStyle/>
          <a:p>
            <a:pPr eaLnBrk="1" hangingPunct="1"/>
            <a:endParaRPr lang="es-ES_tradnl" smtClean="0">
              <a:latin typeface="Century Gothic" pitchFamily="34" charset="0"/>
              <a:ea typeface="ＭＳ Ｐゴシック" pitchFamily="34" charset="-128"/>
            </a:endParaRPr>
          </a:p>
        </p:txBody>
      </p:sp>
      <p:sp>
        <p:nvSpPr>
          <p:cNvPr id="113668" name="Slide Number Placeholder 3"/>
          <p:cNvSpPr>
            <a:spLocks noGrp="1"/>
          </p:cNvSpPr>
          <p:nvPr>
            <p:ph type="sldNum" sz="quarter" idx="5"/>
          </p:nvPr>
        </p:nvSpPr>
        <p:spPr bwMode="auto">
          <a:noFill/>
          <a:ln>
            <a:miter lim="800000"/>
            <a:headEnd/>
            <a:tailEnd/>
          </a:ln>
        </p:spPr>
        <p:txBody>
          <a:bodyPr/>
          <a:lstStyle/>
          <a:p>
            <a:fld id="{7F59B520-8838-4951-879D-15B65689C62B}" type="slidenum">
              <a:rPr lang="es-MX" smtClean="0">
                <a:ea typeface="ＭＳ Ｐゴシック" pitchFamily="34" charset="-128"/>
              </a:rPr>
              <a:pPr/>
              <a:t>153</a:t>
            </a:fld>
            <a:endParaRPr lang="es-MX"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a:lstStyle/>
          <a:p>
            <a:endParaRPr lang="es-MX" dirty="0" smtClean="0">
              <a:ea typeface="ＭＳ Ｐゴシック" pitchFamily="34" charset="-128"/>
            </a:endParaRPr>
          </a:p>
        </p:txBody>
      </p:sp>
      <p:sp>
        <p:nvSpPr>
          <p:cNvPr id="52228" name="3 Marcador de número de diapositiva"/>
          <p:cNvSpPr>
            <a:spLocks noGrp="1"/>
          </p:cNvSpPr>
          <p:nvPr>
            <p:ph type="sldNum" sz="quarter" idx="5"/>
          </p:nvPr>
        </p:nvSpPr>
        <p:spPr bwMode="auto">
          <a:noFill/>
          <a:ln>
            <a:miter lim="800000"/>
            <a:headEnd/>
            <a:tailEnd/>
          </a:ln>
        </p:spPr>
        <p:txBody>
          <a:bodyPr/>
          <a:lstStyle/>
          <a:p>
            <a:fld id="{3D32F135-D555-4827-A51D-6F26B8CA9E3E}" type="slidenum">
              <a:rPr lang="es-MX" smtClean="0">
                <a:latin typeface="Calibri" pitchFamily="34" charset="0"/>
                <a:ea typeface="ＭＳ Ｐゴシック" pitchFamily="34" charset="-128"/>
              </a:rPr>
              <a:pPr/>
              <a:t>78</a:t>
            </a:fld>
            <a:endParaRPr lang="es-MX" dirty="0" smtClean="0">
              <a:latin typeface="Calibri" pitchFamily="34"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a:lstStyle/>
          <a:p>
            <a:pPr eaLnBrk="1" hangingPunct="1">
              <a:spcBef>
                <a:spcPct val="0"/>
              </a:spcBef>
            </a:pPr>
            <a:r>
              <a:rPr lang="es-MX" smtClean="0">
                <a:ea typeface="ＭＳ Ｐゴシック" pitchFamily="34" charset="-128"/>
              </a:rPr>
              <a:t>El Programa de Mejora de la Gestión que hoy firma el Gobernador del Estado y en atención a los antecedentes que hemos platicado, busca tres objetivos muy puntuales:</a:t>
            </a:r>
          </a:p>
          <a:p>
            <a:pPr eaLnBrk="1" hangingPunct="1">
              <a:spcBef>
                <a:spcPct val="0"/>
              </a:spcBef>
            </a:pPr>
            <a:r>
              <a:rPr lang="es-MX" smtClean="0">
                <a:ea typeface="ＭＳ Ｐゴシック" pitchFamily="34" charset="-128"/>
              </a:rPr>
              <a:t>Primero incrementar la calidad de los tramites y servicios gubernamentales.</a:t>
            </a:r>
          </a:p>
          <a:p>
            <a:pPr eaLnBrk="1" hangingPunct="1">
              <a:spcBef>
                <a:spcPct val="0"/>
              </a:spcBef>
            </a:pPr>
            <a:r>
              <a:rPr lang="es-MX" smtClean="0">
                <a:ea typeface="ＭＳ Ｐゴシック" pitchFamily="34" charset="-128"/>
              </a:rPr>
              <a:t>Segundo aumentar la efectividad de las instituciones de gobierno, y</a:t>
            </a:r>
          </a:p>
          <a:p>
            <a:pPr eaLnBrk="1" hangingPunct="1">
              <a:spcBef>
                <a:spcPct val="0"/>
              </a:spcBef>
            </a:pPr>
            <a:r>
              <a:rPr lang="es-MX" smtClean="0">
                <a:ea typeface="ＭＳ Ｐゴシック" pitchFamily="34" charset="-128"/>
              </a:rPr>
              <a:t>Tercero disminuir los costos de operación, que nos permita reorientarlo a las tareas sustantivas.</a:t>
            </a:r>
          </a:p>
          <a:p>
            <a:pPr eaLnBrk="1" hangingPunct="1">
              <a:spcBef>
                <a:spcPct val="0"/>
              </a:spcBef>
            </a:pPr>
            <a:r>
              <a:rPr lang="es-MX" smtClean="0">
                <a:ea typeface="ＭＳ Ｐゴシック" pitchFamily="34" charset="-128"/>
              </a:rPr>
              <a:t>Para conocer los resultados obtenidos en el Programa cada uno de estos objetivos estarán siendo medidos a través de indicadores que reporten el impacto de las acciones de mejora implementadas.</a:t>
            </a:r>
          </a:p>
          <a:p>
            <a:pPr eaLnBrk="1" hangingPunct="1">
              <a:spcBef>
                <a:spcPct val="0"/>
              </a:spcBef>
            </a:pPr>
            <a:endParaRPr lang="es-MX" smtClean="0">
              <a:ea typeface="ＭＳ Ｐゴシック" pitchFamily="34" charset="-128"/>
            </a:endParaRPr>
          </a:p>
          <a:p>
            <a:pPr eaLnBrk="1" hangingPunct="1">
              <a:spcBef>
                <a:spcPct val="0"/>
              </a:spcBef>
            </a:pPr>
            <a:r>
              <a:rPr lang="es-MX" smtClean="0">
                <a:ea typeface="ＭＳ Ｐゴシック" pitchFamily="34" charset="-128"/>
              </a:rPr>
              <a:t>La operación de este Programa se basa en la integración, definición, ejecución y aseguramiento de proyectos de mejora enfocados a los elementos anteriormente descritos (normatividad, procesos, estructuras orgánicas y uso de tecnologías).</a:t>
            </a:r>
          </a:p>
          <a:p>
            <a:pPr eaLnBrk="1" hangingPunct="1">
              <a:spcBef>
                <a:spcPct val="0"/>
              </a:spcBef>
            </a:pPr>
            <a:endParaRPr lang="es-MX" smtClean="0">
              <a:ea typeface="ＭＳ Ｐゴシック" pitchFamily="34" charset="-128"/>
            </a:endParaRPr>
          </a:p>
        </p:txBody>
      </p:sp>
      <p:sp>
        <p:nvSpPr>
          <p:cNvPr id="56324" name="3 Marcador de número de diapositiva"/>
          <p:cNvSpPr>
            <a:spLocks noGrp="1"/>
          </p:cNvSpPr>
          <p:nvPr>
            <p:ph type="sldNum" sz="quarter" idx="5"/>
          </p:nvPr>
        </p:nvSpPr>
        <p:spPr bwMode="auto">
          <a:noFill/>
          <a:ln>
            <a:miter lim="800000"/>
            <a:headEnd/>
            <a:tailEnd/>
          </a:ln>
        </p:spPr>
        <p:txBody>
          <a:bodyPr/>
          <a:lstStyle/>
          <a:p>
            <a:fld id="{636D4626-EC3B-4CE1-B770-615BEB1276F5}" type="slidenum">
              <a:rPr lang="es-MX" smtClean="0">
                <a:latin typeface="Calibri" pitchFamily="34" charset="0"/>
                <a:ea typeface="ＭＳ Ｐゴシック" pitchFamily="34" charset="-128"/>
              </a:rPr>
              <a:pPr/>
              <a:t>81</a:t>
            </a:fld>
            <a:endParaRPr lang="es-MX" smtClean="0">
              <a:latin typeface="Calibri" pitchFamily="34"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a:lstStyle/>
          <a:p>
            <a:pPr eaLnBrk="1" hangingPunct="1">
              <a:spcBef>
                <a:spcPct val="0"/>
              </a:spcBef>
            </a:pPr>
            <a:r>
              <a:rPr lang="es-MX" smtClean="0">
                <a:ea typeface="ＭＳ Ｐゴシック" pitchFamily="34" charset="-128"/>
              </a:rPr>
              <a:t>El Programa de Mejora de la Gestión que hoy firma el Gobernador del Estado y en atención a los antecedentes que hemos platicado, busca tres objetivos muy puntuales:</a:t>
            </a:r>
          </a:p>
          <a:p>
            <a:pPr eaLnBrk="1" hangingPunct="1">
              <a:spcBef>
                <a:spcPct val="0"/>
              </a:spcBef>
            </a:pPr>
            <a:r>
              <a:rPr lang="es-MX" smtClean="0">
                <a:ea typeface="ＭＳ Ｐゴシック" pitchFamily="34" charset="-128"/>
              </a:rPr>
              <a:t>Primero incrementar la calidad de los tramites y servicios gubernamentales.</a:t>
            </a:r>
          </a:p>
          <a:p>
            <a:pPr eaLnBrk="1" hangingPunct="1">
              <a:spcBef>
                <a:spcPct val="0"/>
              </a:spcBef>
            </a:pPr>
            <a:r>
              <a:rPr lang="es-MX" smtClean="0">
                <a:ea typeface="ＭＳ Ｐゴシック" pitchFamily="34" charset="-128"/>
              </a:rPr>
              <a:t>Segundo aumentar la efectividad de las instituciones de gobierno, y</a:t>
            </a:r>
          </a:p>
          <a:p>
            <a:pPr eaLnBrk="1" hangingPunct="1">
              <a:spcBef>
                <a:spcPct val="0"/>
              </a:spcBef>
            </a:pPr>
            <a:r>
              <a:rPr lang="es-MX" smtClean="0">
                <a:ea typeface="ＭＳ Ｐゴシック" pitchFamily="34" charset="-128"/>
              </a:rPr>
              <a:t>Tercero disminuir los costos de operación, que nos permita reorientarlo a las tareas sustantivas.</a:t>
            </a:r>
          </a:p>
          <a:p>
            <a:pPr eaLnBrk="1" hangingPunct="1">
              <a:spcBef>
                <a:spcPct val="0"/>
              </a:spcBef>
            </a:pPr>
            <a:r>
              <a:rPr lang="es-MX" smtClean="0">
                <a:ea typeface="ＭＳ Ｐゴシック" pitchFamily="34" charset="-128"/>
              </a:rPr>
              <a:t>Para conocer los resultados obtenidos en el Programa cada uno de estos objetivos estarán siendo medidos a través de indicadores que reporten el impacto de las acciones de mejora implementadas.</a:t>
            </a:r>
          </a:p>
          <a:p>
            <a:pPr eaLnBrk="1" hangingPunct="1">
              <a:spcBef>
                <a:spcPct val="0"/>
              </a:spcBef>
            </a:pPr>
            <a:endParaRPr lang="es-MX" smtClean="0">
              <a:ea typeface="ＭＳ Ｐゴシック" pitchFamily="34" charset="-128"/>
            </a:endParaRPr>
          </a:p>
          <a:p>
            <a:pPr eaLnBrk="1" hangingPunct="1">
              <a:spcBef>
                <a:spcPct val="0"/>
              </a:spcBef>
            </a:pPr>
            <a:r>
              <a:rPr lang="es-MX" smtClean="0">
                <a:ea typeface="ＭＳ Ｐゴシック" pitchFamily="34" charset="-128"/>
              </a:rPr>
              <a:t>La operación de este Programa se basa en la integración, definición, ejecución y aseguramiento de proyectos de mejora enfocados a los elementos anteriormente descritos (normatividad, procesos, estructuras orgánicas y uso de tecnologías).</a:t>
            </a:r>
          </a:p>
          <a:p>
            <a:pPr eaLnBrk="1" hangingPunct="1">
              <a:spcBef>
                <a:spcPct val="0"/>
              </a:spcBef>
            </a:pPr>
            <a:endParaRPr lang="es-MX" smtClean="0">
              <a:ea typeface="ＭＳ Ｐゴシック" pitchFamily="34" charset="-128"/>
            </a:endParaRPr>
          </a:p>
        </p:txBody>
      </p:sp>
      <p:sp>
        <p:nvSpPr>
          <p:cNvPr id="57348" name="3 Marcador de número de diapositiva"/>
          <p:cNvSpPr>
            <a:spLocks noGrp="1"/>
          </p:cNvSpPr>
          <p:nvPr>
            <p:ph type="sldNum" sz="quarter" idx="5"/>
          </p:nvPr>
        </p:nvSpPr>
        <p:spPr bwMode="auto">
          <a:noFill/>
          <a:ln>
            <a:miter lim="800000"/>
            <a:headEnd/>
            <a:tailEnd/>
          </a:ln>
        </p:spPr>
        <p:txBody>
          <a:bodyPr/>
          <a:lstStyle/>
          <a:p>
            <a:fld id="{60A004A4-F6D4-4859-963B-BC9FDA64EC3B}" type="slidenum">
              <a:rPr lang="es-MX" smtClean="0">
                <a:latin typeface="Calibri" pitchFamily="34" charset="0"/>
                <a:ea typeface="ＭＳ Ｐゴシック" pitchFamily="34" charset="-128"/>
              </a:rPr>
              <a:pPr/>
              <a:t>82</a:t>
            </a:fld>
            <a:endParaRPr lang="es-MX" smtClean="0">
              <a:latin typeface="Calibri" pitchFamily="34"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a:lstStyle/>
          <a:p>
            <a:pPr eaLnBrk="1" hangingPunct="1">
              <a:spcBef>
                <a:spcPct val="0"/>
              </a:spcBef>
            </a:pPr>
            <a:r>
              <a:rPr lang="es-MX" smtClean="0">
                <a:ea typeface="ＭＳ Ｐゴシック" pitchFamily="34" charset="-128"/>
              </a:rPr>
              <a:t>El Programa de Mejora de la Gestión que hoy firma el Gobernador del Estado y en atención a los antecedentes que hemos platicado, busca tres objetivos muy puntuales:</a:t>
            </a:r>
          </a:p>
          <a:p>
            <a:pPr eaLnBrk="1" hangingPunct="1">
              <a:spcBef>
                <a:spcPct val="0"/>
              </a:spcBef>
            </a:pPr>
            <a:r>
              <a:rPr lang="es-MX" smtClean="0">
                <a:ea typeface="ＭＳ Ｐゴシック" pitchFamily="34" charset="-128"/>
              </a:rPr>
              <a:t>Primero incrementar la calidad de los tramites y servicios gubernamentales.</a:t>
            </a:r>
          </a:p>
          <a:p>
            <a:pPr eaLnBrk="1" hangingPunct="1">
              <a:spcBef>
                <a:spcPct val="0"/>
              </a:spcBef>
            </a:pPr>
            <a:r>
              <a:rPr lang="es-MX" smtClean="0">
                <a:ea typeface="ＭＳ Ｐゴシック" pitchFamily="34" charset="-128"/>
              </a:rPr>
              <a:t>Segundo aumentar la efectividad de las instituciones de gobierno, y</a:t>
            </a:r>
          </a:p>
          <a:p>
            <a:pPr eaLnBrk="1" hangingPunct="1">
              <a:spcBef>
                <a:spcPct val="0"/>
              </a:spcBef>
            </a:pPr>
            <a:r>
              <a:rPr lang="es-MX" smtClean="0">
                <a:ea typeface="ＭＳ Ｐゴシック" pitchFamily="34" charset="-128"/>
              </a:rPr>
              <a:t>Tercero disminuir los costos de operación, que nos permita reorientarlo a las tareas sustantivas.</a:t>
            </a:r>
          </a:p>
          <a:p>
            <a:pPr eaLnBrk="1" hangingPunct="1">
              <a:spcBef>
                <a:spcPct val="0"/>
              </a:spcBef>
            </a:pPr>
            <a:r>
              <a:rPr lang="es-MX" smtClean="0">
                <a:ea typeface="ＭＳ Ｐゴシック" pitchFamily="34" charset="-128"/>
              </a:rPr>
              <a:t>Para conocer los resultados obtenidos en el Programa cada uno de estos objetivos estarán siendo medidos a través de indicadores que reporten el impacto de las acciones de mejora implementadas.</a:t>
            </a:r>
          </a:p>
          <a:p>
            <a:pPr eaLnBrk="1" hangingPunct="1">
              <a:spcBef>
                <a:spcPct val="0"/>
              </a:spcBef>
            </a:pPr>
            <a:endParaRPr lang="es-MX" smtClean="0">
              <a:ea typeface="ＭＳ Ｐゴシック" pitchFamily="34" charset="-128"/>
            </a:endParaRPr>
          </a:p>
          <a:p>
            <a:pPr eaLnBrk="1" hangingPunct="1">
              <a:spcBef>
                <a:spcPct val="0"/>
              </a:spcBef>
            </a:pPr>
            <a:r>
              <a:rPr lang="es-MX" smtClean="0">
                <a:ea typeface="ＭＳ Ｐゴシック" pitchFamily="34" charset="-128"/>
              </a:rPr>
              <a:t>La operación de este Programa se basa en la integración, definición, ejecución y aseguramiento de proyectos de mejora enfocados a los elementos anteriormente descritos (normatividad, procesos, estructuras orgánicas y uso de tecnologías).</a:t>
            </a:r>
          </a:p>
          <a:p>
            <a:pPr eaLnBrk="1" hangingPunct="1">
              <a:spcBef>
                <a:spcPct val="0"/>
              </a:spcBef>
            </a:pPr>
            <a:endParaRPr lang="es-MX" smtClean="0">
              <a:ea typeface="ＭＳ Ｐゴシック" pitchFamily="34" charset="-128"/>
            </a:endParaRPr>
          </a:p>
        </p:txBody>
      </p:sp>
      <p:sp>
        <p:nvSpPr>
          <p:cNvPr id="57348" name="3 Marcador de número de diapositiva"/>
          <p:cNvSpPr>
            <a:spLocks noGrp="1"/>
          </p:cNvSpPr>
          <p:nvPr>
            <p:ph type="sldNum" sz="quarter" idx="5"/>
          </p:nvPr>
        </p:nvSpPr>
        <p:spPr bwMode="auto">
          <a:noFill/>
          <a:ln>
            <a:miter lim="800000"/>
            <a:headEnd/>
            <a:tailEnd/>
          </a:ln>
        </p:spPr>
        <p:txBody>
          <a:bodyPr/>
          <a:lstStyle/>
          <a:p>
            <a:fld id="{60A004A4-F6D4-4859-963B-BC9FDA64EC3B}" type="slidenum">
              <a:rPr lang="es-MX" smtClean="0">
                <a:latin typeface="Calibri" pitchFamily="34" charset="0"/>
                <a:ea typeface="ＭＳ Ｐゴシック" pitchFamily="34" charset="-128"/>
              </a:rPr>
              <a:pPr/>
              <a:t>83</a:t>
            </a:fld>
            <a:endParaRPr lang="es-MX" smtClean="0">
              <a:latin typeface="Calibri"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7" name="Rectangle 3"/>
          <p:cNvSpPr>
            <a:spLocks noGrp="1" noChangeArrowheads="1"/>
          </p:cNvSpPr>
          <p:nvPr>
            <p:ph type="body" idx="1"/>
          </p:nvPr>
        </p:nvSpPr>
        <p:spPr bwMode="auto">
          <a:noFill/>
        </p:spPr>
        <p:txBody>
          <a:bodyPr/>
          <a:lstStyle/>
          <a:p>
            <a:pPr eaLnBrk="1" hangingPunct="1"/>
            <a:endParaRPr lang="en-US" smtClean="0">
              <a:latin typeface="Arial"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3F0EBE23-AF06-4A8F-93CF-0E2CE4F6E8E6}" type="datetimeFigureOut">
              <a:rPr lang="es-MX"/>
              <a:pPr>
                <a:defRPr/>
              </a:pPr>
              <a:t>19/03/2014</a:t>
            </a:fld>
            <a:endParaRPr lang="es-MX"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F1D0935B-7A59-4E11-8396-02300231B397}" type="slidenum">
              <a:rPr lang="es-MX"/>
              <a:pPr>
                <a:defRPr/>
              </a:pPr>
              <a:t>‹Nº›</a:t>
            </a:fld>
            <a:endParaRPr lang="es-MX" dirty="0"/>
          </a:p>
        </p:txBody>
      </p:sp>
      <p:pic>
        <p:nvPicPr>
          <p:cNvPr id="7"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Título y objetos">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6_Título y objetos">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ítulo y objetos">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Título y objetos">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Título y objetos">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Título y objetos">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1_Título y objetos">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2_Título y objetos">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3_Título y objetos">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1_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s-MX" dirty="0"/>
          </a:p>
        </p:txBody>
      </p:sp>
      <p:sp>
        <p:nvSpPr>
          <p:cNvPr id="4" name="3 Marcador de fecha"/>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DAB6676A-031E-41B4-B3F0-7B6252C3E8C6}" type="datetimeFigureOut">
              <a:rPr lang="es-MX"/>
              <a:pPr>
                <a:defRPr/>
              </a:pPr>
              <a:t>19/03/2014</a:t>
            </a:fld>
            <a:endParaRPr lang="es-MX"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s-MX"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3A5710E3-86C4-4ACE-8A46-54435BD57BA1}" type="slidenum">
              <a:rPr lang="es-MX"/>
              <a:pPr>
                <a:defRPr/>
              </a:pPr>
              <a:t>‹Nº›</a:t>
            </a:fld>
            <a:endParaRPr lang="es-MX" dirty="0"/>
          </a:p>
        </p:txBody>
      </p:sp>
      <p:pic>
        <p:nvPicPr>
          <p:cNvPr id="2050"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transition spd="slow">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Título y objetos">
    <p:spTree>
      <p:nvGrpSpPr>
        <p:cNvPr id="1" name=""/>
        <p:cNvGrpSpPr/>
        <p:nvPr/>
      </p:nvGrpSpPr>
      <p:grpSpPr>
        <a:xfrm>
          <a:off x="0" y="0"/>
          <a:ext cx="0" cy="0"/>
          <a:chOff x="0" y="0"/>
          <a:chExt cx="0" cy="0"/>
        </a:xfrm>
      </p:grpSpPr>
      <p:sp>
        <p:nvSpPr>
          <p:cNvPr id="3" name="2 Rectángulo"/>
          <p:cNvSpPr/>
          <p:nvPr userDrawn="1"/>
        </p:nvSpPr>
        <p:spPr>
          <a:xfrm>
            <a:off x="7473662"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Diapositiva de título">
    <p:bg>
      <p:bgPr>
        <a:solidFill>
          <a:schemeClr val="bg1">
            <a:lumMod val="95000"/>
          </a:schemeClr>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4_Diapositiva de título">
    <p:bg>
      <p:bgPr>
        <a:solidFill>
          <a:schemeClr val="bg1">
            <a:lumMod val="95000"/>
          </a:schemeClr>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4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7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4932363" cy="836613"/>
          </a:xfrm>
          <a:prstGeom prst="rect">
            <a:avLst/>
          </a:prstGeo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0" y="981075"/>
            <a:ext cx="4495800" cy="511175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981075"/>
            <a:ext cx="4495800" cy="511175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457200" y="6245225"/>
            <a:ext cx="2133600" cy="476250"/>
          </a:xfrm>
          <a:prstGeom prst="rect">
            <a:avLst/>
          </a:prstGeom>
        </p:spPr>
        <p:txBody>
          <a:bodyPr/>
          <a:lstStyle>
            <a:lvl1pPr>
              <a:defRPr/>
            </a:lvl1pPr>
          </a:lstStyle>
          <a:p>
            <a:pPr>
              <a:defRPr/>
            </a:pPr>
            <a:fld id="{B10FBADC-0D61-4C72-9C66-955BBE781163}" type="datetimeFigureOut">
              <a:rPr lang="es-ES"/>
              <a:pPr>
                <a:defRPr/>
              </a:pPr>
              <a:t>19/03/2014</a:t>
            </a:fld>
            <a:endParaRPr lang="es-ES"/>
          </a:p>
        </p:txBody>
      </p:sp>
      <p:sp>
        <p:nvSpPr>
          <p:cNvPr id="6" name="5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6553200" y="6245225"/>
            <a:ext cx="2133600" cy="476250"/>
          </a:xfrm>
          <a:prstGeom prst="rect">
            <a:avLst/>
          </a:prstGeom>
        </p:spPr>
        <p:txBody>
          <a:bodyPr/>
          <a:lstStyle>
            <a:lvl1pPr>
              <a:defRPr/>
            </a:lvl1pPr>
          </a:lstStyle>
          <a:p>
            <a:pPr>
              <a:defRPr/>
            </a:pPr>
            <a:fld id="{C698E87D-B6FF-4CCC-A6E6-6869DE8851F8}" type="slidenum">
              <a:rPr lang="es-ES"/>
              <a:pPr>
                <a:defRPr/>
              </a:pPr>
              <a:t>‹Nº›</a:t>
            </a:fld>
            <a:endParaRPr lang="es-ES"/>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ítulo vertical y texto">
    <p:spTree>
      <p:nvGrpSpPr>
        <p:cNvPr id="1" name=""/>
        <p:cNvGrpSpPr/>
        <p:nvPr/>
      </p:nvGrpSpPr>
      <p:grpSpPr>
        <a:xfrm>
          <a:off x="0" y="0"/>
          <a:ext cx="0" cy="0"/>
          <a:chOff x="0" y="0"/>
          <a:chExt cx="0" cy="0"/>
        </a:xfrm>
      </p:grpSpPr>
      <p:pic>
        <p:nvPicPr>
          <p:cNvPr id="2" name="6 Imagen" descr="fondo ppt.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3 Marcador de fecha"/>
          <p:cNvSpPr>
            <a:spLocks noGrp="1"/>
          </p:cNvSpPr>
          <p:nvPr>
            <p:ph type="dt" sz="half" idx="10"/>
          </p:nvPr>
        </p:nvSpPr>
        <p:spPr>
          <a:xfrm>
            <a:off x="457200" y="6356350"/>
            <a:ext cx="2133600" cy="365125"/>
          </a:xfrm>
          <a:prstGeom prst="rect">
            <a:avLst/>
          </a:prstGeom>
        </p:spPr>
        <p:txBody>
          <a:bodyPr/>
          <a:lstStyle>
            <a:lvl1pPr>
              <a:defRPr/>
            </a:lvl1pPr>
          </a:lstStyle>
          <a:p>
            <a:pPr>
              <a:defRPr/>
            </a:pPr>
            <a:fld id="{F9FFE257-CE6C-42DA-B222-843700E18E77}" type="datetimeFigureOut">
              <a:rPr lang="es-MX"/>
              <a:pPr>
                <a:defRPr/>
              </a:pPr>
              <a:t>19/03/2014</a:t>
            </a:fld>
            <a:endParaRPr lang="es-MX"/>
          </a:p>
        </p:txBody>
      </p:sp>
      <p:sp>
        <p:nvSpPr>
          <p:cNvPr id="4" name="4 Marcador de pie de página"/>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9A6ABD16-E56A-4299-A965-CE085B743420}" type="slidenum">
              <a:rPr lang="es-MX"/>
              <a:pPr>
                <a:defRPr/>
              </a:pPr>
              <a:t>‹Nº›</a:t>
            </a:fld>
            <a:endParaRPr lang="es-MX"/>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8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9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24744"/>
            <a:ext cx="8229600" cy="1143000"/>
          </a:xfrm>
          <a:prstGeom prst="rect">
            <a:avLst/>
          </a:prstGeom>
        </p:spPr>
        <p:txBody>
          <a:bodyPr/>
          <a:lstStyle/>
          <a:p>
            <a:r>
              <a:rPr lang="es-ES" smtClean="0"/>
              <a:t>Haga clic para modificar el estilo de título del patrón</a:t>
            </a:r>
            <a:endParaRPr lang="es-MX"/>
          </a:p>
        </p:txBody>
      </p:sp>
      <p:sp>
        <p:nvSpPr>
          <p:cNvPr id="3" name="1 Título"/>
          <p:cNvSpPr txBox="1">
            <a:spLocks/>
          </p:cNvSpPr>
          <p:nvPr userDrawn="1"/>
        </p:nvSpPr>
        <p:spPr>
          <a:xfrm>
            <a:off x="467544" y="2564904"/>
            <a:ext cx="8208912" cy="3384376"/>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4 Marcador de texto"/>
          <p:cNvSpPr>
            <a:spLocks noGrp="1"/>
          </p:cNvSpPr>
          <p:nvPr>
            <p:ph type="body" sz="quarter" idx="10"/>
          </p:nvPr>
        </p:nvSpPr>
        <p:spPr>
          <a:xfrm>
            <a:off x="323528" y="2420889"/>
            <a:ext cx="8425185" cy="3600500"/>
          </a:xfrm>
          <a:prstGeom prst="rect">
            <a:avLst/>
          </a:prstGeom>
        </p:spPr>
        <p:txBody>
          <a:bodyPr/>
          <a:lstStyle/>
          <a:p>
            <a:pPr lvl="0"/>
            <a:r>
              <a:rPr lang="es-ES" dirty="0" smtClean="0"/>
              <a:t>Haga clic para modificar el estilo de texto del patrón</a:t>
            </a:r>
          </a:p>
        </p:txBody>
      </p:sp>
      <p:pic>
        <p:nvPicPr>
          <p:cNvPr id="6"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transition spd="slow">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0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4"/>
            <a:ext cx="7643834" cy="714356"/>
          </a:xfrm>
          <a:prstGeom prst="rect">
            <a:avLst/>
          </a:prstGeom>
        </p:spPr>
        <p:txBody>
          <a:bodyPr/>
          <a:lstStyle>
            <a:lvl1pPr algn="r">
              <a:defRPr>
                <a:solidFill>
                  <a:schemeClr val="tx2"/>
                </a:solidFill>
              </a:defRPr>
            </a:lvl1pPr>
          </a:lstStyle>
          <a:p>
            <a:r>
              <a:rPr lang="es-ES" dirty="0" smtClean="0"/>
              <a:t>Haga clic para modificar el estilo de título del patrón</a:t>
            </a:r>
            <a:endParaRPr lang="es-MX" dirty="0"/>
          </a:p>
        </p:txBody>
      </p:sp>
      <p:sp>
        <p:nvSpPr>
          <p:cNvPr id="3" name="3 Marcador de fecha"/>
          <p:cNvSpPr>
            <a:spLocks noGrp="1"/>
          </p:cNvSpPr>
          <p:nvPr>
            <p:ph type="dt" sz="half" idx="10"/>
          </p:nvPr>
        </p:nvSpPr>
        <p:spPr>
          <a:xfrm>
            <a:off x="457200" y="6356350"/>
            <a:ext cx="2133600" cy="365125"/>
          </a:xfrm>
          <a:prstGeom prst="rect">
            <a:avLst/>
          </a:prstGeom>
        </p:spPr>
        <p:txBody>
          <a:bodyPr/>
          <a:lstStyle>
            <a:lvl1pPr>
              <a:defRPr/>
            </a:lvl1pPr>
          </a:lstStyle>
          <a:p>
            <a:pPr>
              <a:defRPr/>
            </a:pPr>
            <a:fld id="{73ADBAE4-E092-4AB2-A091-EB7241671970}" type="datetimeFigureOut">
              <a:rPr lang="es-MX"/>
              <a:pPr>
                <a:defRPr/>
              </a:pPr>
              <a:t>19/03/2014</a:t>
            </a:fld>
            <a:endParaRPr lang="es-MX"/>
          </a:p>
        </p:txBody>
      </p:sp>
      <p:sp>
        <p:nvSpPr>
          <p:cNvPr id="4" name="4 Marcador de pie de página"/>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F8A0838-7F02-4374-B633-E51C93AC6483}" type="slidenum">
              <a:rPr lang="es-MX"/>
              <a:pPr>
                <a:defRPr/>
              </a:pPr>
              <a:t>‹Nº›</a:t>
            </a:fld>
            <a:endParaRPr lang="es-MX"/>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En blanco">
    <p:spTree>
      <p:nvGrpSpPr>
        <p:cNvPr id="1" name=""/>
        <p:cNvGrpSpPr/>
        <p:nvPr/>
      </p:nvGrpSpPr>
      <p:grpSpPr>
        <a:xfrm>
          <a:off x="0" y="0"/>
          <a:ext cx="0" cy="0"/>
          <a:chOff x="0" y="0"/>
          <a:chExt cx="0" cy="0"/>
        </a:xfrm>
      </p:grpSpPr>
      <p:pic>
        <p:nvPicPr>
          <p:cNvPr id="2"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B2D5B5B-00A3-47A1-8C1F-AD9644241A0D}"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71600" y="0"/>
            <a:ext cx="8172400" cy="1357298"/>
          </a:xfrm>
          <a:prstGeom prst="rect">
            <a:avLst/>
          </a:prstGeom>
        </p:spPr>
        <p:txBody>
          <a:bodyPr>
            <a:normAutofit/>
          </a:bodyPr>
          <a:lstStyle>
            <a:lvl1pPr algn="r">
              <a:defRPr sz="3600" b="0">
                <a:solidFill>
                  <a:schemeClr val="tx2"/>
                </a:solidFill>
                <a:latin typeface="Century Gothic"/>
                <a:cs typeface="Century Gothic"/>
              </a:defRPr>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79512" y="1268760"/>
            <a:ext cx="8712968" cy="4857403"/>
          </a:xfrm>
          <a:prstGeom prst="rect">
            <a:avLst/>
          </a:prstGeom>
        </p:spPr>
        <p:txBody>
          <a:bodyPr/>
          <a:lstStyle>
            <a:lvl1pPr>
              <a:buClr>
                <a:schemeClr val="accent6">
                  <a:lumMod val="75000"/>
                </a:schemeClr>
              </a:buClr>
              <a:buFont typeface="Calibri" pitchFamily="34" charset="0"/>
              <a:buChar char="→"/>
              <a:defRPr b="0">
                <a:solidFill>
                  <a:schemeClr val="tx2"/>
                </a:solidFill>
                <a:latin typeface="Century Gothic"/>
                <a:cs typeface="Century Gothic"/>
              </a:defRPr>
            </a:lvl1pPr>
            <a:lvl2pPr>
              <a:buClr>
                <a:srgbClr val="C00000"/>
              </a:buClr>
              <a:buFont typeface="Wingdings" pitchFamily="2" charset="2"/>
              <a:buChar char="§"/>
              <a:defRPr b="0">
                <a:solidFill>
                  <a:schemeClr val="accent3">
                    <a:lumMod val="75000"/>
                  </a:schemeClr>
                </a:solidFill>
                <a:latin typeface="Century Gothic"/>
                <a:cs typeface="Century Gothic"/>
              </a:defRPr>
            </a:lvl2pPr>
            <a:lvl3pPr>
              <a:defRPr b="0">
                <a:latin typeface="Century Gothic"/>
                <a:cs typeface="Century Gothic"/>
              </a:defRPr>
            </a:lvl3pPr>
            <a:lvl4pPr>
              <a:defRPr b="0">
                <a:latin typeface="Century Gothic"/>
                <a:cs typeface="Century Gothic"/>
              </a:defRPr>
            </a:lvl4pPr>
            <a:lvl5pPr>
              <a:defRPr b="0">
                <a:latin typeface="Century Gothic"/>
                <a:cs typeface="Century Gothic"/>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a:xfrm>
            <a:off x="457200" y="6356350"/>
            <a:ext cx="2133600" cy="365125"/>
          </a:xfrm>
          <a:prstGeom prst="rect">
            <a:avLst/>
          </a:prstGeom>
        </p:spPr>
        <p:txBody>
          <a:bodyPr/>
          <a:lstStyle>
            <a:lvl1pPr>
              <a:defRPr>
                <a:latin typeface="Century Gothic" pitchFamily="-97" charset="0"/>
              </a:defRPr>
            </a:lvl1pPr>
          </a:lstStyle>
          <a:p>
            <a:pPr>
              <a:defRPr/>
            </a:pPr>
            <a:fld id="{268CFDFE-6117-4B73-80B9-D3E90BA2755D}" type="datetime1">
              <a:rPr lang="es-MX"/>
              <a:pPr>
                <a:defRPr/>
              </a:pPr>
              <a:t>19/03/2014</a:t>
            </a:fld>
            <a:endParaRPr lang="es-MX"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a:defRPr>
                <a:latin typeface="Century Gothic" pitchFamily="-97" charset="0"/>
              </a:defRPr>
            </a:lvl1pPr>
          </a:lstStyle>
          <a:p>
            <a:pPr>
              <a:defRPr/>
            </a:pPr>
            <a:endParaRPr lang="es-MX"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lvl1pPr>
              <a:defRPr>
                <a:latin typeface="Century Gothic" pitchFamily="-97" charset="0"/>
              </a:defRPr>
            </a:lvl1pPr>
          </a:lstStyle>
          <a:p>
            <a:pPr>
              <a:defRPr/>
            </a:pPr>
            <a:fld id="{EE1F89E6-8BF3-4003-A46A-470192135FD4}" type="slidenum">
              <a:rPr lang="es-MX"/>
              <a:pPr>
                <a:defRPr/>
              </a:pPr>
              <a:t>‹Nº›</a:t>
            </a:fld>
            <a:endParaRPr lang="es-MX" dirty="0"/>
          </a:p>
        </p:txBody>
      </p:sp>
      <p:pic>
        <p:nvPicPr>
          <p:cNvPr id="7"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Título y objetos">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pic>
        <p:nvPicPr>
          <p:cNvPr id="1026" name="3 Imagen" descr="Recorte de pantalla"/>
          <p:cNvPicPr>
            <a:picLocks noChangeAspect="1"/>
          </p:cNvPicPr>
          <p:nvPr userDrawn="1"/>
        </p:nvPicPr>
        <p:blipFill>
          <a:blip r:embed="rId33" cstate="print"/>
          <a:srcRect/>
          <a:stretch>
            <a:fillRect/>
          </a:stretch>
        </p:blipFill>
        <p:spPr bwMode="auto">
          <a:xfrm>
            <a:off x="0" y="-3175"/>
            <a:ext cx="9144000" cy="6864350"/>
          </a:xfrm>
          <a:prstGeom prst="rect">
            <a:avLst/>
          </a:prstGeom>
          <a:noFill/>
          <a:ln w="9525">
            <a:noFill/>
            <a:miter lim="800000"/>
            <a:headEnd/>
            <a:tailEnd/>
          </a:ln>
        </p:spPr>
      </p:pic>
      <p:sp>
        <p:nvSpPr>
          <p:cNvPr id="3" name="2 Rectángulo"/>
          <p:cNvSpPr/>
          <p:nvPr/>
        </p:nvSpPr>
        <p:spPr>
          <a:xfrm>
            <a:off x="71470" y="148216"/>
            <a:ext cx="9144000" cy="923330"/>
          </a:xfrm>
          <a:prstGeom prst="rect">
            <a:avLst/>
          </a:prstGeom>
        </p:spPr>
        <p:txBody>
          <a:bodyPr>
            <a:spAutoFit/>
          </a:bodyPr>
          <a:lstStyle/>
          <a:p>
            <a:pPr algn="ctr" fontAlgn="auto">
              <a:spcBef>
                <a:spcPts val="0"/>
              </a:spcBef>
              <a:spcAft>
                <a:spcPts val="0"/>
              </a:spcAft>
              <a:defRPr/>
            </a:pPr>
            <a:r>
              <a:rPr lang="es-MX" sz="36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Modernización</a:t>
            </a:r>
            <a:r>
              <a:rPr lang="es-MX" sz="3600" b="1" spc="5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Administrativa</a:t>
            </a:r>
            <a:r>
              <a:rPr lang="es-MX" sz="3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r>
            <a:br>
              <a:rPr lang="es-MX" sz="3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br>
            <a:endParaRPr lang="es-MX"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4" name="3 Imagen" descr="logo scg.PNG"/>
          <p:cNvPicPr>
            <a:picLocks noChangeAspect="1"/>
          </p:cNvPicPr>
          <p:nvPr userDrawn="1"/>
        </p:nvPicPr>
        <p:blipFill>
          <a:blip r:embed="rId34" cstate="print"/>
          <a:stretch>
            <a:fillRect/>
          </a:stretch>
        </p:blipFill>
        <p:spPr>
          <a:xfrm>
            <a:off x="251520" y="0"/>
            <a:ext cx="828675" cy="1047750"/>
          </a:xfrm>
          <a:prstGeom prst="rect">
            <a:avLst/>
          </a:prstGeom>
        </p:spPr>
      </p:pic>
      <p:pic>
        <p:nvPicPr>
          <p:cNvPr id="5" name="4 Imagen" descr="logo scg.PNG"/>
          <p:cNvPicPr>
            <a:picLocks noChangeAspect="1"/>
          </p:cNvPicPr>
          <p:nvPr userDrawn="1"/>
        </p:nvPicPr>
        <p:blipFill>
          <a:blip r:embed="rId34" cstate="print"/>
          <a:stretch>
            <a:fillRect/>
          </a:stretch>
        </p:blipFill>
        <p:spPr>
          <a:xfrm>
            <a:off x="8100392" y="0"/>
            <a:ext cx="828675" cy="1047750"/>
          </a:xfrm>
          <a:prstGeom prst="rect">
            <a:avLst/>
          </a:prstGeom>
        </p:spPr>
      </p:pic>
    </p:spTree>
  </p:cSld>
  <p:clrMap bg1="lt1" tx1="dk1" bg2="lt2" tx2="dk2" accent1="accent1" accent2="accent2" accent3="accent3" accent4="accent4" accent5="accent5" accent6="accent6" hlink="hlink" folHlink="folHlink"/>
  <p:sldLayoutIdLst>
    <p:sldLayoutId id="2147485832" r:id="rId1"/>
    <p:sldLayoutId id="2147485833" r:id="rId2"/>
    <p:sldLayoutId id="2147485834" r:id="rId3"/>
    <p:sldLayoutId id="2147485837" r:id="rId4"/>
    <p:sldLayoutId id="2147485838" r:id="rId5"/>
    <p:sldLayoutId id="2147485867" r:id="rId6"/>
    <p:sldLayoutId id="2147485840" r:id="rId7"/>
    <p:sldLayoutId id="2147485841" r:id="rId8"/>
    <p:sldLayoutId id="2147485842" r:id="rId9"/>
    <p:sldLayoutId id="2147485843" r:id="rId10"/>
    <p:sldLayoutId id="2147485844" r:id="rId11"/>
    <p:sldLayoutId id="2147485845" r:id="rId12"/>
    <p:sldLayoutId id="2147485846" r:id="rId13"/>
    <p:sldLayoutId id="2147485847" r:id="rId14"/>
    <p:sldLayoutId id="2147485848" r:id="rId15"/>
    <p:sldLayoutId id="2147485849" r:id="rId16"/>
    <p:sldLayoutId id="2147485850" r:id="rId17"/>
    <p:sldLayoutId id="2147485851" r:id="rId18"/>
    <p:sldLayoutId id="2147485853" r:id="rId19"/>
    <p:sldLayoutId id="2147485854" r:id="rId20"/>
    <p:sldLayoutId id="2147485869" r:id="rId21"/>
    <p:sldLayoutId id="2147485870" r:id="rId22"/>
    <p:sldLayoutId id="2147485871" r:id="rId23"/>
    <p:sldLayoutId id="2147485872" r:id="rId24"/>
    <p:sldLayoutId id="2147485877" r:id="rId25"/>
    <p:sldLayoutId id="2147485879" r:id="rId26"/>
    <p:sldLayoutId id="2147485880" r:id="rId27"/>
    <p:sldLayoutId id="2147485881" r:id="rId28"/>
    <p:sldLayoutId id="2147485882" r:id="rId29"/>
    <p:sldLayoutId id="2147485883" r:id="rId30"/>
    <p:sldLayoutId id="2147485884" r:id="rId31"/>
  </p:sldLayoutIdLst>
  <p:transition spd="slow">
    <p:fade thruBlk="1"/>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ctr"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2D5B5B-00A3-47A1-8C1F-AD9644241A0D}" type="datetimeFigureOut">
              <a:rPr lang="es-MX" smtClean="0"/>
              <a:pPr/>
              <a:t>19/03/2014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3984D2-DE18-4CD9-A027-CD30D29798DB}"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5856" r:id="rId1"/>
    <p:sldLayoutId id="2147485857" r:id="rId2"/>
    <p:sldLayoutId id="2147485858" r:id="rId3"/>
    <p:sldLayoutId id="2147485859" r:id="rId4"/>
    <p:sldLayoutId id="2147485860" r:id="rId5"/>
    <p:sldLayoutId id="2147485861" r:id="rId6"/>
    <p:sldLayoutId id="2147485862" r:id="rId7"/>
    <p:sldLayoutId id="2147485863" r:id="rId8"/>
    <p:sldLayoutId id="2147485864" r:id="rId9"/>
    <p:sldLayoutId id="2147485865" r:id="rId10"/>
    <p:sldLayoutId id="21474858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8" Type="http://schemas.openxmlformats.org/officeDocument/2006/relationships/image" Target="../media/image115.png"/><Relationship Id="rId13" Type="http://schemas.openxmlformats.org/officeDocument/2006/relationships/image" Target="../media/image120.png"/><Relationship Id="rId3" Type="http://schemas.openxmlformats.org/officeDocument/2006/relationships/image" Target="../media/image111.png"/><Relationship Id="rId7" Type="http://schemas.openxmlformats.org/officeDocument/2006/relationships/image" Target="../media/image114.png"/><Relationship Id="rId12" Type="http://schemas.openxmlformats.org/officeDocument/2006/relationships/image" Target="../media/image119.png"/><Relationship Id="rId2" Type="http://schemas.openxmlformats.org/officeDocument/2006/relationships/notesSlide" Target="../notesSlides/notesSlide14.xml"/><Relationship Id="rId16" Type="http://schemas.openxmlformats.org/officeDocument/2006/relationships/image" Target="../media/image123.png"/><Relationship Id="rId1" Type="http://schemas.openxmlformats.org/officeDocument/2006/relationships/slideLayout" Target="../slideLayouts/slideLayout31.xml"/><Relationship Id="rId6" Type="http://schemas.openxmlformats.org/officeDocument/2006/relationships/image" Target="../media/image113.png"/><Relationship Id="rId11" Type="http://schemas.openxmlformats.org/officeDocument/2006/relationships/image" Target="../media/image118.png"/><Relationship Id="rId5" Type="http://schemas.openxmlformats.org/officeDocument/2006/relationships/image" Target="../media/image112.png"/><Relationship Id="rId15" Type="http://schemas.openxmlformats.org/officeDocument/2006/relationships/image" Target="../media/image122.png"/><Relationship Id="rId10" Type="http://schemas.openxmlformats.org/officeDocument/2006/relationships/image" Target="../media/image117.png"/><Relationship Id="rId4" Type="http://schemas.openxmlformats.org/officeDocument/2006/relationships/image" Target="../media/image108.png"/><Relationship Id="rId9" Type="http://schemas.openxmlformats.org/officeDocument/2006/relationships/image" Target="../media/image116.png"/><Relationship Id="rId14" Type="http://schemas.openxmlformats.org/officeDocument/2006/relationships/image" Target="../media/image121.png"/></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png"/><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3" Type="http://schemas.openxmlformats.org/officeDocument/2006/relationships/diagramData" Target="../diagrams/data9.xml"/><Relationship Id="rId2" Type="http://schemas.openxmlformats.org/officeDocument/2006/relationships/notesSlide" Target="../notesSlides/notesSlide21.xml"/><Relationship Id="rId1" Type="http://schemas.openxmlformats.org/officeDocument/2006/relationships/slideLayout" Target="../slideLayouts/slideLayout2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8" Type="http://schemas.openxmlformats.org/officeDocument/2006/relationships/hyperlink" Target="http://www.1economiasonora.gob.mx/index.php" TargetMode="External"/><Relationship Id="rId13" Type="http://schemas.openxmlformats.org/officeDocument/2006/relationships/diagramQuickStyle" Target="../diagrams/quickStyle10.xml"/><Relationship Id="rId3" Type="http://schemas.openxmlformats.org/officeDocument/2006/relationships/image" Target="../media/image127.png"/><Relationship Id="rId7" Type="http://schemas.openxmlformats.org/officeDocument/2006/relationships/image" Target="../media/image130.png"/><Relationship Id="rId12" Type="http://schemas.openxmlformats.org/officeDocument/2006/relationships/diagramLayout" Target="../diagrams/layout10.xml"/><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hyperlink" Target="http://web.difson.gob.mx/" TargetMode="External"/><Relationship Id="rId11" Type="http://schemas.openxmlformats.org/officeDocument/2006/relationships/diagramData" Target="../diagrams/data10.xml"/><Relationship Id="rId5" Type="http://schemas.openxmlformats.org/officeDocument/2006/relationships/image" Target="../media/image129.jpeg"/><Relationship Id="rId10" Type="http://schemas.openxmlformats.org/officeDocument/2006/relationships/image" Target="../media/image132.png"/><Relationship Id="rId4" Type="http://schemas.openxmlformats.org/officeDocument/2006/relationships/image" Target="../media/image128.jpeg"/><Relationship Id="rId9" Type="http://schemas.openxmlformats.org/officeDocument/2006/relationships/image" Target="../media/image131.png"/><Relationship Id="rId14" Type="http://schemas.openxmlformats.org/officeDocument/2006/relationships/diagramColors" Target="../diagrams/colors10.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93.jpeg"/><Relationship Id="rId4" Type="http://schemas.openxmlformats.org/officeDocument/2006/relationships/image" Target="../media/image134.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image" Target="../media/image137.jpeg"/><Relationship Id="rId5" Type="http://schemas.openxmlformats.org/officeDocument/2006/relationships/image" Target="../media/image136.png"/><Relationship Id="rId4" Type="http://schemas.openxmlformats.org/officeDocument/2006/relationships/image" Target="../media/image135.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image" Target="../media/image91.png"/><Relationship Id="rId7" Type="http://schemas.openxmlformats.org/officeDocument/2006/relationships/image" Target="../media/image141.jpe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140.jpeg"/><Relationship Id="rId5" Type="http://schemas.openxmlformats.org/officeDocument/2006/relationships/image" Target="../media/image139.jpeg"/><Relationship Id="rId4" Type="http://schemas.openxmlformats.org/officeDocument/2006/relationships/image" Target="../media/image138.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44.jpeg"/><Relationship Id="rId5" Type="http://schemas.openxmlformats.org/officeDocument/2006/relationships/oleObject" Target="../embeddings/Documento_de_Microsoft_Office_Word_97-20031.doc"/><Relationship Id="rId4" Type="http://schemas.openxmlformats.org/officeDocument/2006/relationships/image" Target="../media/image91.png"/></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93.jpeg"/><Relationship Id="rId5" Type="http://schemas.openxmlformats.org/officeDocument/2006/relationships/image" Target="../media/image145.png"/><Relationship Id="rId4" Type="http://schemas.openxmlformats.org/officeDocument/2006/relationships/image" Target="../media/image138.pn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146.png"/><Relationship Id="rId4" Type="http://schemas.openxmlformats.org/officeDocument/2006/relationships/image" Target="../media/image138.png"/></Relationships>
</file>

<file path=ppt/slides/_rels/slide126.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4.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openxmlformats.org/officeDocument/2006/relationships/image" Target="../media/image14.gif"/><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0.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132.xml.rels><?xml version="1.0" encoding="UTF-8" standalone="yes"?>
<Relationships xmlns="http://schemas.openxmlformats.org/package/2006/relationships"><Relationship Id="rId8" Type="http://schemas.openxmlformats.org/officeDocument/2006/relationships/image" Target="../media/image154.jpeg"/><Relationship Id="rId13" Type="http://schemas.openxmlformats.org/officeDocument/2006/relationships/image" Target="../media/image159.jpeg"/><Relationship Id="rId3" Type="http://schemas.openxmlformats.org/officeDocument/2006/relationships/image" Target="../media/image150.jpeg"/><Relationship Id="rId7" Type="http://schemas.openxmlformats.org/officeDocument/2006/relationships/image" Target="../media/image153.png"/><Relationship Id="rId12" Type="http://schemas.openxmlformats.org/officeDocument/2006/relationships/image" Target="../media/image158.jpeg"/><Relationship Id="rId2" Type="http://schemas.openxmlformats.org/officeDocument/2006/relationships/image" Target="../media/image149.jpeg"/><Relationship Id="rId1" Type="http://schemas.openxmlformats.org/officeDocument/2006/relationships/slideLayout" Target="../slideLayouts/slideLayout20.xml"/><Relationship Id="rId6" Type="http://schemas.openxmlformats.org/officeDocument/2006/relationships/image" Target="../media/image152.jpeg"/><Relationship Id="rId11" Type="http://schemas.openxmlformats.org/officeDocument/2006/relationships/image" Target="../media/image157.jpeg"/><Relationship Id="rId5" Type="http://schemas.openxmlformats.org/officeDocument/2006/relationships/image" Target="../media/image151.jpeg"/><Relationship Id="rId15" Type="http://schemas.openxmlformats.org/officeDocument/2006/relationships/image" Target="../media/image161.jpeg"/><Relationship Id="rId10" Type="http://schemas.openxmlformats.org/officeDocument/2006/relationships/image" Target="../media/image156.jpeg"/><Relationship Id="rId4" Type="http://schemas.openxmlformats.org/officeDocument/2006/relationships/hyperlink" Target="http://images.google.com/imgres?imgurl=http://www.modelshipsusa.com/images/products/boatsandcanoes/viking_drakkar_2_B028.jpg&amp;imgrefurl=http://historicamente.wordpress.com/2008/04/18/los-vikingos-y-sus-barcos/&amp;usg=__rm8XmTWOd9oeP5-DQAvPQ6yOqaQ=&amp;h=300&amp;w=400&amp;sz=54&amp;hl=fr&amp;start=8&amp;sig2=ChL1jHhgpMpVHOxXB6p4Rw&amp;tbnid=9mTGymFEdNokMM:&amp;tbnh=93&amp;tbnw=124&amp;ei=jqZISdyDF5nmMI-piSo&amp;prev=/images?q=barcos+vikingos&amp;gbv=2&amp;hl=fr" TargetMode="External"/><Relationship Id="rId9" Type="http://schemas.openxmlformats.org/officeDocument/2006/relationships/image" Target="../media/image155.jpeg"/><Relationship Id="rId14" Type="http://schemas.openxmlformats.org/officeDocument/2006/relationships/image" Target="../media/image160.jpe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4.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20.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138.xml.rels><?xml version="1.0" encoding="UTF-8" standalone="yes"?>
<Relationships xmlns="http://schemas.openxmlformats.org/package/2006/relationships"><Relationship Id="rId3" Type="http://schemas.openxmlformats.org/officeDocument/2006/relationships/image" Target="../media/image163.jpe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164.jpeg"/></Relationships>
</file>

<file path=ppt/slides/_rels/slide139.xml.rels><?xml version="1.0" encoding="UTF-8" standalone="yes"?>
<Relationships xmlns="http://schemas.openxmlformats.org/package/2006/relationships"><Relationship Id="rId2" Type="http://schemas.openxmlformats.org/officeDocument/2006/relationships/image" Target="../media/image16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0.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141.xml.rels><?xml version="1.0" encoding="UTF-8" standalone="yes"?>
<Relationships xmlns="http://schemas.openxmlformats.org/package/2006/relationships"><Relationship Id="rId3" Type="http://schemas.openxmlformats.org/officeDocument/2006/relationships/image" Target="../media/image167.jpe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142.xml.rels><?xml version="1.0" encoding="UTF-8" standalone="yes"?>
<Relationships xmlns="http://schemas.openxmlformats.org/package/2006/relationships"><Relationship Id="rId3" Type="http://schemas.openxmlformats.org/officeDocument/2006/relationships/image" Target="../media/image168.jpe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169.jpeg"/></Relationships>
</file>

<file path=ppt/slides/_rels/slide143.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144.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5.xml"/></Relationships>
</file>

<file path=ppt/slides/_rels/slide145.xml.rels><?xml version="1.0" encoding="UTF-8" standalone="yes"?>
<Relationships xmlns="http://schemas.openxmlformats.org/package/2006/relationships"><Relationship Id="rId2" Type="http://schemas.openxmlformats.org/officeDocument/2006/relationships/image" Target="../media/image172.png"/><Relationship Id="rId1" Type="http://schemas.openxmlformats.org/officeDocument/2006/relationships/slideLayout" Target="../slideLayouts/slideLayout5.xml"/></Relationships>
</file>

<file path=ppt/slides/_rels/slide146.xml.rels><?xml version="1.0" encoding="UTF-8" standalone="yes"?>
<Relationships xmlns="http://schemas.openxmlformats.org/package/2006/relationships"><Relationship Id="rId8" Type="http://schemas.openxmlformats.org/officeDocument/2006/relationships/diagramLayout" Target="../diagrams/layout12.xml"/><Relationship Id="rId13" Type="http://schemas.openxmlformats.org/officeDocument/2006/relationships/diagramQuickStyle" Target="../diagrams/quickStyle13.xml"/><Relationship Id="rId18" Type="http://schemas.openxmlformats.org/officeDocument/2006/relationships/diagramColors" Target="../diagrams/colors14.xml"/><Relationship Id="rId26" Type="http://schemas.openxmlformats.org/officeDocument/2006/relationships/diagramColors" Target="../diagrams/colors16.xml"/><Relationship Id="rId3" Type="http://schemas.openxmlformats.org/officeDocument/2006/relationships/diagramData" Target="../diagrams/data11.xml"/><Relationship Id="rId21" Type="http://schemas.openxmlformats.org/officeDocument/2006/relationships/diagramQuickStyle" Target="../diagrams/quickStyle15.xml"/><Relationship Id="rId34" Type="http://schemas.openxmlformats.org/officeDocument/2006/relationships/diagramColors" Target="../diagrams/colors18.xml"/><Relationship Id="rId7" Type="http://schemas.openxmlformats.org/officeDocument/2006/relationships/diagramData" Target="../diagrams/data12.xml"/><Relationship Id="rId12" Type="http://schemas.openxmlformats.org/officeDocument/2006/relationships/diagramLayout" Target="../diagrams/layout13.xml"/><Relationship Id="rId17" Type="http://schemas.openxmlformats.org/officeDocument/2006/relationships/diagramQuickStyle" Target="../diagrams/quickStyle14.xml"/><Relationship Id="rId25" Type="http://schemas.openxmlformats.org/officeDocument/2006/relationships/diagramQuickStyle" Target="../diagrams/quickStyle16.xml"/><Relationship Id="rId33" Type="http://schemas.openxmlformats.org/officeDocument/2006/relationships/diagramQuickStyle" Target="../diagrams/quickStyle18.xml"/><Relationship Id="rId2" Type="http://schemas.openxmlformats.org/officeDocument/2006/relationships/notesSlide" Target="../notesSlides/notesSlide40.xml"/><Relationship Id="rId16" Type="http://schemas.openxmlformats.org/officeDocument/2006/relationships/diagramLayout" Target="../diagrams/layout14.xml"/><Relationship Id="rId20" Type="http://schemas.openxmlformats.org/officeDocument/2006/relationships/diagramLayout" Target="../diagrams/layout15.xml"/><Relationship Id="rId29" Type="http://schemas.openxmlformats.org/officeDocument/2006/relationships/diagramQuickStyle" Target="../diagrams/quickStyle17.xml"/><Relationship Id="rId1" Type="http://schemas.openxmlformats.org/officeDocument/2006/relationships/slideLayout" Target="../slideLayouts/slideLayout4.xml"/><Relationship Id="rId6" Type="http://schemas.openxmlformats.org/officeDocument/2006/relationships/diagramColors" Target="../diagrams/colors11.xml"/><Relationship Id="rId11" Type="http://schemas.openxmlformats.org/officeDocument/2006/relationships/diagramData" Target="../diagrams/data13.xml"/><Relationship Id="rId24" Type="http://schemas.openxmlformats.org/officeDocument/2006/relationships/diagramLayout" Target="../diagrams/layout16.xml"/><Relationship Id="rId32" Type="http://schemas.openxmlformats.org/officeDocument/2006/relationships/diagramLayout" Target="../diagrams/layout18.xml"/><Relationship Id="rId5" Type="http://schemas.openxmlformats.org/officeDocument/2006/relationships/diagramQuickStyle" Target="../diagrams/quickStyle11.xml"/><Relationship Id="rId15" Type="http://schemas.openxmlformats.org/officeDocument/2006/relationships/diagramData" Target="../diagrams/data14.xml"/><Relationship Id="rId23" Type="http://schemas.openxmlformats.org/officeDocument/2006/relationships/diagramData" Target="../diagrams/data16.xml"/><Relationship Id="rId28" Type="http://schemas.openxmlformats.org/officeDocument/2006/relationships/diagramLayout" Target="../diagrams/layout17.xml"/><Relationship Id="rId36" Type="http://schemas.openxmlformats.org/officeDocument/2006/relationships/image" Target="../media/image174.jpeg"/><Relationship Id="rId10" Type="http://schemas.openxmlformats.org/officeDocument/2006/relationships/diagramColors" Target="../diagrams/colors12.xml"/><Relationship Id="rId19" Type="http://schemas.openxmlformats.org/officeDocument/2006/relationships/diagramData" Target="../diagrams/data15.xml"/><Relationship Id="rId31" Type="http://schemas.openxmlformats.org/officeDocument/2006/relationships/diagramData" Target="../diagrams/data18.xml"/><Relationship Id="rId4" Type="http://schemas.openxmlformats.org/officeDocument/2006/relationships/diagramLayout" Target="../diagrams/layout11.xml"/><Relationship Id="rId9" Type="http://schemas.openxmlformats.org/officeDocument/2006/relationships/diagramQuickStyle" Target="../diagrams/quickStyle12.xml"/><Relationship Id="rId14" Type="http://schemas.openxmlformats.org/officeDocument/2006/relationships/diagramColors" Target="../diagrams/colors13.xml"/><Relationship Id="rId22" Type="http://schemas.openxmlformats.org/officeDocument/2006/relationships/diagramColors" Target="../diagrams/colors15.xml"/><Relationship Id="rId27" Type="http://schemas.openxmlformats.org/officeDocument/2006/relationships/diagramData" Target="../diagrams/data17.xml"/><Relationship Id="rId30" Type="http://schemas.openxmlformats.org/officeDocument/2006/relationships/diagramColors" Target="../diagrams/colors17.xml"/><Relationship Id="rId35" Type="http://schemas.openxmlformats.org/officeDocument/2006/relationships/image" Target="../media/image173.jpeg"/></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8.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149.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151.xml.rels><?xml version="1.0" encoding="UTF-8" standalone="yes"?>
<Relationships xmlns="http://schemas.openxmlformats.org/package/2006/relationships"><Relationship Id="rId2" Type="http://schemas.openxmlformats.org/officeDocument/2006/relationships/image" Target="../media/image178.png"/><Relationship Id="rId1" Type="http://schemas.openxmlformats.org/officeDocument/2006/relationships/slideLayout" Target="../slideLayouts/slideLayout5.xml"/></Relationships>
</file>

<file path=ppt/slides/_rels/slide152.xml.rels><?xml version="1.0" encoding="UTF-8" standalone="yes"?>
<Relationships xmlns="http://schemas.openxmlformats.org/package/2006/relationships"><Relationship Id="rId13" Type="http://schemas.openxmlformats.org/officeDocument/2006/relationships/diagramQuickStyle" Target="../diagrams/quickStyle21.xml"/><Relationship Id="rId18" Type="http://schemas.openxmlformats.org/officeDocument/2006/relationships/diagramColors" Target="../diagrams/colors22.xml"/><Relationship Id="rId26" Type="http://schemas.openxmlformats.org/officeDocument/2006/relationships/diagramColors" Target="../diagrams/colors24.xml"/><Relationship Id="rId39" Type="http://schemas.openxmlformats.org/officeDocument/2006/relationships/diagramData" Target="../diagrams/data28.xml"/><Relationship Id="rId21" Type="http://schemas.openxmlformats.org/officeDocument/2006/relationships/diagramQuickStyle" Target="../diagrams/quickStyle23.xml"/><Relationship Id="rId34" Type="http://schemas.openxmlformats.org/officeDocument/2006/relationships/diagramColors" Target="../diagrams/colors26.xml"/><Relationship Id="rId42" Type="http://schemas.openxmlformats.org/officeDocument/2006/relationships/diagramColors" Target="../diagrams/colors28.xml"/><Relationship Id="rId47" Type="http://schemas.openxmlformats.org/officeDocument/2006/relationships/diagramData" Target="../diagrams/data30.xml"/><Relationship Id="rId50" Type="http://schemas.openxmlformats.org/officeDocument/2006/relationships/diagramColors" Target="../diagrams/colors30.xml"/><Relationship Id="rId55" Type="http://schemas.openxmlformats.org/officeDocument/2006/relationships/diagramData" Target="../diagrams/data32.xml"/><Relationship Id="rId63" Type="http://schemas.openxmlformats.org/officeDocument/2006/relationships/diagramData" Target="../diagrams/data34.xml"/><Relationship Id="rId7" Type="http://schemas.openxmlformats.org/officeDocument/2006/relationships/diagramData" Target="../diagrams/data20.xml"/><Relationship Id="rId2" Type="http://schemas.openxmlformats.org/officeDocument/2006/relationships/notesSlide" Target="../notesSlides/notesSlide43.xml"/><Relationship Id="rId16" Type="http://schemas.openxmlformats.org/officeDocument/2006/relationships/diagramLayout" Target="../diagrams/layout22.xml"/><Relationship Id="rId20" Type="http://schemas.openxmlformats.org/officeDocument/2006/relationships/diagramLayout" Target="../diagrams/layout23.xml"/><Relationship Id="rId29" Type="http://schemas.openxmlformats.org/officeDocument/2006/relationships/diagramQuickStyle" Target="../diagrams/quickStyle25.xml"/><Relationship Id="rId41" Type="http://schemas.openxmlformats.org/officeDocument/2006/relationships/diagramQuickStyle" Target="../diagrams/quickStyle28.xml"/><Relationship Id="rId54" Type="http://schemas.openxmlformats.org/officeDocument/2006/relationships/diagramColors" Target="../diagrams/colors31.xml"/><Relationship Id="rId62" Type="http://schemas.openxmlformats.org/officeDocument/2006/relationships/diagramColors" Target="../diagrams/colors33.xml"/><Relationship Id="rId1" Type="http://schemas.openxmlformats.org/officeDocument/2006/relationships/slideLayout" Target="../slideLayouts/slideLayout4.xml"/><Relationship Id="rId6" Type="http://schemas.openxmlformats.org/officeDocument/2006/relationships/diagramColors" Target="../diagrams/colors19.xml"/><Relationship Id="rId11" Type="http://schemas.openxmlformats.org/officeDocument/2006/relationships/diagramData" Target="../diagrams/data21.xml"/><Relationship Id="rId24" Type="http://schemas.openxmlformats.org/officeDocument/2006/relationships/diagramLayout" Target="../diagrams/layout24.xml"/><Relationship Id="rId32" Type="http://schemas.openxmlformats.org/officeDocument/2006/relationships/diagramLayout" Target="../diagrams/layout26.xml"/><Relationship Id="rId37" Type="http://schemas.openxmlformats.org/officeDocument/2006/relationships/diagramQuickStyle" Target="../diagrams/quickStyle27.xml"/><Relationship Id="rId40" Type="http://schemas.openxmlformats.org/officeDocument/2006/relationships/diagramLayout" Target="../diagrams/layout28.xml"/><Relationship Id="rId45" Type="http://schemas.openxmlformats.org/officeDocument/2006/relationships/diagramQuickStyle" Target="../diagrams/quickStyle29.xml"/><Relationship Id="rId53" Type="http://schemas.openxmlformats.org/officeDocument/2006/relationships/diagramQuickStyle" Target="../diagrams/quickStyle31.xml"/><Relationship Id="rId58" Type="http://schemas.openxmlformats.org/officeDocument/2006/relationships/diagramColors" Target="../diagrams/colors32.xml"/><Relationship Id="rId66" Type="http://schemas.openxmlformats.org/officeDocument/2006/relationships/diagramColors" Target="../diagrams/colors34.xml"/><Relationship Id="rId5" Type="http://schemas.openxmlformats.org/officeDocument/2006/relationships/diagramQuickStyle" Target="../diagrams/quickStyle19.xml"/><Relationship Id="rId15" Type="http://schemas.openxmlformats.org/officeDocument/2006/relationships/diagramData" Target="../diagrams/data22.xml"/><Relationship Id="rId23" Type="http://schemas.openxmlformats.org/officeDocument/2006/relationships/diagramData" Target="../diagrams/data24.xml"/><Relationship Id="rId28" Type="http://schemas.openxmlformats.org/officeDocument/2006/relationships/diagramLayout" Target="../diagrams/layout25.xml"/><Relationship Id="rId36" Type="http://schemas.openxmlformats.org/officeDocument/2006/relationships/diagramLayout" Target="../diagrams/layout27.xml"/><Relationship Id="rId49" Type="http://schemas.openxmlformats.org/officeDocument/2006/relationships/diagramQuickStyle" Target="../diagrams/quickStyle30.xml"/><Relationship Id="rId57" Type="http://schemas.openxmlformats.org/officeDocument/2006/relationships/diagramQuickStyle" Target="../diagrams/quickStyle32.xml"/><Relationship Id="rId61" Type="http://schemas.openxmlformats.org/officeDocument/2006/relationships/diagramQuickStyle" Target="../diagrams/quickStyle33.xml"/><Relationship Id="rId10" Type="http://schemas.openxmlformats.org/officeDocument/2006/relationships/diagramColors" Target="../diagrams/colors20.xml"/><Relationship Id="rId19" Type="http://schemas.openxmlformats.org/officeDocument/2006/relationships/diagramData" Target="../diagrams/data23.xml"/><Relationship Id="rId31" Type="http://schemas.openxmlformats.org/officeDocument/2006/relationships/diagramData" Target="../diagrams/data26.xml"/><Relationship Id="rId44" Type="http://schemas.openxmlformats.org/officeDocument/2006/relationships/diagramLayout" Target="../diagrams/layout29.xml"/><Relationship Id="rId52" Type="http://schemas.openxmlformats.org/officeDocument/2006/relationships/diagramLayout" Target="../diagrams/layout31.xml"/><Relationship Id="rId60" Type="http://schemas.openxmlformats.org/officeDocument/2006/relationships/diagramLayout" Target="../diagrams/layout33.xml"/><Relationship Id="rId65" Type="http://schemas.openxmlformats.org/officeDocument/2006/relationships/diagramQuickStyle" Target="../diagrams/quickStyle34.xml"/><Relationship Id="rId4" Type="http://schemas.openxmlformats.org/officeDocument/2006/relationships/diagramLayout" Target="../diagrams/layout19.xml"/><Relationship Id="rId9" Type="http://schemas.openxmlformats.org/officeDocument/2006/relationships/diagramQuickStyle" Target="../diagrams/quickStyle20.xml"/><Relationship Id="rId14" Type="http://schemas.openxmlformats.org/officeDocument/2006/relationships/diagramColors" Target="../diagrams/colors21.xml"/><Relationship Id="rId22" Type="http://schemas.openxmlformats.org/officeDocument/2006/relationships/diagramColors" Target="../diagrams/colors23.xml"/><Relationship Id="rId27" Type="http://schemas.openxmlformats.org/officeDocument/2006/relationships/diagramData" Target="../diagrams/data25.xml"/><Relationship Id="rId30" Type="http://schemas.openxmlformats.org/officeDocument/2006/relationships/diagramColors" Target="../diagrams/colors25.xml"/><Relationship Id="rId35" Type="http://schemas.openxmlformats.org/officeDocument/2006/relationships/diagramData" Target="../diagrams/data27.xml"/><Relationship Id="rId43" Type="http://schemas.openxmlformats.org/officeDocument/2006/relationships/diagramData" Target="../diagrams/data29.xml"/><Relationship Id="rId48" Type="http://schemas.openxmlformats.org/officeDocument/2006/relationships/diagramLayout" Target="../diagrams/layout30.xml"/><Relationship Id="rId56" Type="http://schemas.openxmlformats.org/officeDocument/2006/relationships/diagramLayout" Target="../diagrams/layout32.xml"/><Relationship Id="rId64" Type="http://schemas.openxmlformats.org/officeDocument/2006/relationships/diagramLayout" Target="../diagrams/layout34.xml"/><Relationship Id="rId8" Type="http://schemas.openxmlformats.org/officeDocument/2006/relationships/diagramLayout" Target="../diagrams/layout20.xml"/><Relationship Id="rId51" Type="http://schemas.openxmlformats.org/officeDocument/2006/relationships/diagramData" Target="../diagrams/data31.xml"/><Relationship Id="rId3" Type="http://schemas.openxmlformats.org/officeDocument/2006/relationships/diagramData" Target="../diagrams/data19.xml"/><Relationship Id="rId12" Type="http://schemas.openxmlformats.org/officeDocument/2006/relationships/diagramLayout" Target="../diagrams/layout21.xml"/><Relationship Id="rId17" Type="http://schemas.openxmlformats.org/officeDocument/2006/relationships/diagramQuickStyle" Target="../diagrams/quickStyle22.xml"/><Relationship Id="rId25" Type="http://schemas.openxmlformats.org/officeDocument/2006/relationships/diagramQuickStyle" Target="../diagrams/quickStyle24.xml"/><Relationship Id="rId33" Type="http://schemas.openxmlformats.org/officeDocument/2006/relationships/diagramQuickStyle" Target="../diagrams/quickStyle26.xml"/><Relationship Id="rId38" Type="http://schemas.openxmlformats.org/officeDocument/2006/relationships/diagramColors" Target="../diagrams/colors27.xml"/><Relationship Id="rId46" Type="http://schemas.openxmlformats.org/officeDocument/2006/relationships/diagramColors" Target="../diagrams/colors29.xml"/><Relationship Id="rId59" Type="http://schemas.openxmlformats.org/officeDocument/2006/relationships/diagramData" Target="../diagrams/data33.xml"/></Relationships>
</file>

<file path=ppt/slides/_rels/slide153.xml.rels><?xml version="1.0" encoding="UTF-8" standalone="yes"?>
<Relationships xmlns="http://schemas.openxmlformats.org/package/2006/relationships"><Relationship Id="rId3" Type="http://schemas.openxmlformats.org/officeDocument/2006/relationships/image" Target="../media/image179.jpe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154.xml.rels><?xml version="1.0" encoding="UTF-8" standalone="yes"?>
<Relationships xmlns="http://schemas.openxmlformats.org/package/2006/relationships"><Relationship Id="rId3" Type="http://schemas.openxmlformats.org/officeDocument/2006/relationships/image" Target="../media/image181.jpeg"/><Relationship Id="rId2" Type="http://schemas.openxmlformats.org/officeDocument/2006/relationships/image" Target="../media/image180.jpeg"/><Relationship Id="rId1" Type="http://schemas.openxmlformats.org/officeDocument/2006/relationships/slideLayout" Target="../slideLayouts/slideLayout3.xml"/><Relationship Id="rId5" Type="http://schemas.openxmlformats.org/officeDocument/2006/relationships/image" Target="../media/image183.jpeg"/><Relationship Id="rId4" Type="http://schemas.openxmlformats.org/officeDocument/2006/relationships/image" Target="../media/image182.jpeg"/></Relationships>
</file>

<file path=ppt/slides/_rels/slide155.xml.rels><?xml version="1.0" encoding="UTF-8" standalone="yes"?>
<Relationships xmlns="http://schemas.openxmlformats.org/package/2006/relationships"><Relationship Id="rId3" Type="http://schemas.openxmlformats.org/officeDocument/2006/relationships/image" Target="../media/image185.jpeg"/><Relationship Id="rId2" Type="http://schemas.openxmlformats.org/officeDocument/2006/relationships/image" Target="../media/image184.png"/><Relationship Id="rId1" Type="http://schemas.openxmlformats.org/officeDocument/2006/relationships/slideLayout" Target="../slideLayouts/slideLayout3.xml"/><Relationship Id="rId5" Type="http://schemas.openxmlformats.org/officeDocument/2006/relationships/image" Target="../media/image187.jpeg"/><Relationship Id="rId4" Type="http://schemas.openxmlformats.org/officeDocument/2006/relationships/image" Target="../media/image186.jpeg"/></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gif"/></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portal.veracruz.gob.mx/pls/portal/docs/PAGE/COLVER/DIFUSION/REVISTA_CONCIENCIA/REVISTANO.9/5.-IZCOAL%20C%D3RDOBA%20GUERRERO.PDF"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4.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4.xml"/><Relationship Id="rId4" Type="http://schemas.openxmlformats.org/officeDocument/2006/relationships/image" Target="../media/image47.jpeg"/></Relationships>
</file>

<file path=ppt/slides/_rels/slide3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4.xml"/><Relationship Id="rId4" Type="http://schemas.openxmlformats.org/officeDocument/2006/relationships/hyperlink" Target="http://www.economia.com.mx/luis_echeverria_alvarez.htm"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4.xml"/><Relationship Id="rId5" Type="http://schemas.openxmlformats.org/officeDocument/2006/relationships/image" Target="../media/image57.jpeg"/><Relationship Id="rId4" Type="http://schemas.openxmlformats.org/officeDocument/2006/relationships/image" Target="../media/image5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8.jpeg"/><Relationship Id="rId1" Type="http://schemas.openxmlformats.org/officeDocument/2006/relationships/slideLayout" Target="../slideLayouts/slideLayout4.xml"/><Relationship Id="rId4" Type="http://schemas.openxmlformats.org/officeDocument/2006/relationships/image" Target="../media/image59.jpeg"/></Relationships>
</file>

<file path=ppt/slides/_rels/slide4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tiff"/><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Data" Target="../diagrams/data7.xml"/><Relationship Id="rId7" Type="http://schemas.openxmlformats.org/officeDocument/2006/relationships/diagramData" Target="../diagrams/data8.xml"/><Relationship Id="rId2" Type="http://schemas.openxmlformats.org/officeDocument/2006/relationships/image" Target="../media/image62.jpeg"/><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10" Type="http://schemas.openxmlformats.org/officeDocument/2006/relationships/diagramColors" Target="../diagrams/colors8.xml"/><Relationship Id="rId4" Type="http://schemas.openxmlformats.org/officeDocument/2006/relationships/diagramLayout" Target="../diagrams/layout7.xml"/><Relationship Id="rId9" Type="http://schemas.openxmlformats.org/officeDocument/2006/relationships/diagramQuickStyle" Target="../diagrams/quickStyle8.xml"/></Relationships>
</file>

<file path=ppt/slides/_rels/slide44.xml.rels><?xml version="1.0" encoding="UTF-8" standalone="yes"?>
<Relationships xmlns="http://schemas.openxmlformats.org/package/2006/relationships"><Relationship Id="rId3" Type="http://schemas.openxmlformats.org/officeDocument/2006/relationships/hyperlink" Target="http://www.economia.unam.mx/secss/docs/tesisfe/MendozaHA/cap3.pdf" TargetMode="External"/><Relationship Id="rId2" Type="http://schemas.openxmlformats.org/officeDocument/2006/relationships/image" Target="../media/image63.gif"/><Relationship Id="rId1" Type="http://schemas.openxmlformats.org/officeDocument/2006/relationships/slideLayout" Target="../slideLayouts/slideLayout4.xml"/><Relationship Id="rId4" Type="http://schemas.openxmlformats.org/officeDocument/2006/relationships/image" Target="../media/image64.jpeg"/></Relationships>
</file>

<file path=ppt/slides/_rels/slide4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3.gif"/><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60.tiff"/><Relationship Id="rId2" Type="http://schemas.openxmlformats.org/officeDocument/2006/relationships/image" Target="../media/image66.jpeg"/><Relationship Id="rId1" Type="http://schemas.openxmlformats.org/officeDocument/2006/relationships/slideLayout" Target="../slideLayouts/slideLayout4.xml"/><Relationship Id="rId4" Type="http://schemas.openxmlformats.org/officeDocument/2006/relationships/image" Target="../media/image67.jpeg"/></Relationships>
</file>

<file path=ppt/slides/_rels/slide48.xml.rels><?xml version="1.0" encoding="UTF-8" standalone="yes"?>
<Relationships xmlns="http://schemas.openxmlformats.org/package/2006/relationships"><Relationship Id="rId3" Type="http://schemas.openxmlformats.org/officeDocument/2006/relationships/image" Target="../media/image60.tiff"/><Relationship Id="rId2" Type="http://schemas.openxmlformats.org/officeDocument/2006/relationships/image" Target="../media/image66.jpeg"/><Relationship Id="rId1" Type="http://schemas.openxmlformats.org/officeDocument/2006/relationships/slideLayout" Target="../slideLayouts/slideLayout4.xml"/><Relationship Id="rId5" Type="http://schemas.openxmlformats.org/officeDocument/2006/relationships/image" Target="../media/image69.jpeg"/><Relationship Id="rId4" Type="http://schemas.openxmlformats.org/officeDocument/2006/relationships/image" Target="../media/image68.jpeg"/></Relationships>
</file>

<file path=ppt/slides/_rels/slide49.xml.rels><?xml version="1.0" encoding="UTF-8" standalone="yes"?>
<Relationships xmlns="http://schemas.openxmlformats.org/package/2006/relationships"><Relationship Id="rId2" Type="http://schemas.openxmlformats.org/officeDocument/2006/relationships/image" Target="../media/image70.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60.tiff"/><Relationship Id="rId2" Type="http://schemas.openxmlformats.org/officeDocument/2006/relationships/image" Target="../media/image72.jpeg"/><Relationship Id="rId1" Type="http://schemas.openxmlformats.org/officeDocument/2006/relationships/slideLayout" Target="../slideLayouts/slideLayout4.xml"/><Relationship Id="rId4" Type="http://schemas.openxmlformats.org/officeDocument/2006/relationships/image" Target="../media/image73.jpeg"/></Relationships>
</file>

<file path=ppt/slides/_rels/slide52.xml.rels><?xml version="1.0" encoding="UTF-8" standalone="yes"?>
<Relationships xmlns="http://schemas.openxmlformats.org/package/2006/relationships"><Relationship Id="rId3" Type="http://schemas.openxmlformats.org/officeDocument/2006/relationships/image" Target="../media/image75.gif"/><Relationship Id="rId2" Type="http://schemas.openxmlformats.org/officeDocument/2006/relationships/image" Target="../media/image74.jpe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image" Target="../media/image77.gif"/><Relationship Id="rId7" Type="http://schemas.openxmlformats.org/officeDocument/2006/relationships/image" Target="../media/image80.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60.tiff"/><Relationship Id="rId11" Type="http://schemas.openxmlformats.org/officeDocument/2006/relationships/image" Target="../media/image83.jpeg"/><Relationship Id="rId5" Type="http://schemas.openxmlformats.org/officeDocument/2006/relationships/image" Target="../media/image79.jpeg"/><Relationship Id="rId10" Type="http://schemas.openxmlformats.org/officeDocument/2006/relationships/image" Target="../media/image82.jpeg"/><Relationship Id="rId4" Type="http://schemas.openxmlformats.org/officeDocument/2006/relationships/image" Target="../media/image78.jpeg"/><Relationship Id="rId9" Type="http://schemas.openxmlformats.org/officeDocument/2006/relationships/image" Target="../media/image81.png"/></Relationships>
</file>

<file path=ppt/slides/_rels/slide54.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60.tiff"/><Relationship Id="rId1" Type="http://schemas.openxmlformats.org/officeDocument/2006/relationships/slideLayout" Target="../slideLayouts/slideLayout27.xml"/><Relationship Id="rId4" Type="http://schemas.openxmlformats.org/officeDocument/2006/relationships/hyperlink" Target="http://www.inap.mx/portal/images/REVISTA_A_P/rap123.pdf"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60.tiff"/><Relationship Id="rId1" Type="http://schemas.openxmlformats.org/officeDocument/2006/relationships/slideLayout" Target="../slideLayouts/slideLayout28.xml"/><Relationship Id="rId4" Type="http://schemas.openxmlformats.org/officeDocument/2006/relationships/image" Target="../media/image67.jpeg"/></Relationships>
</file>

<file path=ppt/slides/_rels/slide56.xml.rels><?xml version="1.0" encoding="UTF-8" standalone="yes"?>
<Relationships xmlns="http://schemas.openxmlformats.org/package/2006/relationships"><Relationship Id="rId3" Type="http://schemas.openxmlformats.org/officeDocument/2006/relationships/image" Target="../media/image60.tiff"/><Relationship Id="rId2" Type="http://schemas.openxmlformats.org/officeDocument/2006/relationships/image" Target="../media/image86.png"/><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3" Type="http://schemas.openxmlformats.org/officeDocument/2006/relationships/image" Target="../media/image87.gif"/><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89.png"/></Relationships>
</file>

<file path=ppt/slides/_rels/slide85.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93.jpeg"/><Relationship Id="rId4" Type="http://schemas.openxmlformats.org/officeDocument/2006/relationships/image" Target="../media/image92.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4.png"/><Relationship Id="rId1" Type="http://schemas.openxmlformats.org/officeDocument/2006/relationships/slideLayout" Target="../slideLayouts/slideLayout4.xml"/><Relationship Id="rId4" Type="http://schemas.openxmlformats.org/officeDocument/2006/relationships/image" Target="../media/image97.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image" Target="../media/image99.jpeg"/><Relationship Id="rId7" Type="http://schemas.openxmlformats.org/officeDocument/2006/relationships/image" Target="../media/image103.jpeg"/><Relationship Id="rId2" Type="http://schemas.openxmlformats.org/officeDocument/2006/relationships/image" Target="../media/image98.jpeg"/><Relationship Id="rId1" Type="http://schemas.openxmlformats.org/officeDocument/2006/relationships/slideLayout" Target="../slideLayouts/slideLayout4.x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 Id="rId9" Type="http://schemas.openxmlformats.org/officeDocument/2006/relationships/image" Target="../media/image105.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notesSlide" Target="../notesSlides/notesSlide12.xml"/><Relationship Id="rId1" Type="http://schemas.openxmlformats.org/officeDocument/2006/relationships/slideLayout" Target="../slideLayouts/slideLayout31.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99.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notesSlide" Target="../notesSlides/notesSlide13.xml"/><Relationship Id="rId1" Type="http://schemas.openxmlformats.org/officeDocument/2006/relationships/slideLayout" Target="../slideLayouts/slideLayout31.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Subtítulo"/>
          <p:cNvSpPr>
            <a:spLocks noGrp="1"/>
          </p:cNvSpPr>
          <p:nvPr>
            <p:ph type="subTitle" idx="1"/>
          </p:nvPr>
        </p:nvSpPr>
        <p:spPr>
          <a:xfrm>
            <a:off x="1500166" y="2285992"/>
            <a:ext cx="6400800" cy="1752600"/>
          </a:xfrm>
        </p:spPr>
        <p:txBody>
          <a:bodyPr/>
          <a:lstStyle/>
          <a:p>
            <a:r>
              <a:rPr lang="es-MX" dirty="0" smtClean="0">
                <a:solidFill>
                  <a:schemeClr val="tx1"/>
                </a:solidFill>
              </a:rPr>
              <a:t>Módulo IV</a:t>
            </a:r>
          </a:p>
          <a:p>
            <a:r>
              <a:rPr lang="es-ES" dirty="0" smtClean="0">
                <a:solidFill>
                  <a:schemeClr val="tx1"/>
                </a:solidFill>
              </a:rPr>
              <a:t>Diplomado </a:t>
            </a:r>
            <a:r>
              <a:rPr lang="es-ES" dirty="0" smtClean="0">
                <a:solidFill>
                  <a:schemeClr val="tx1"/>
                </a:solidFill>
              </a:rPr>
              <a:t>en Administración Pública</a:t>
            </a:r>
          </a:p>
          <a:p>
            <a:r>
              <a:rPr lang="es-MX" dirty="0" smtClean="0">
                <a:solidFill>
                  <a:schemeClr val="tx1"/>
                </a:solidFill>
              </a:rPr>
              <a:t>18 y 20 de marzo de 2014</a:t>
            </a:r>
          </a:p>
          <a:p>
            <a:endParaRPr lang="es-MX" dirty="0"/>
          </a:p>
        </p:txBody>
      </p:sp>
      <p:sp>
        <p:nvSpPr>
          <p:cNvPr id="25604" name="Text Box 4"/>
          <p:cNvSpPr txBox="1">
            <a:spLocks noChangeArrowheads="1"/>
          </p:cNvSpPr>
          <p:nvPr/>
        </p:nvSpPr>
        <p:spPr bwMode="auto">
          <a:xfrm>
            <a:off x="1142976" y="928670"/>
            <a:ext cx="7000924" cy="1169551"/>
          </a:xfrm>
          <a:prstGeom prst="rect">
            <a:avLst/>
          </a:prstGeom>
          <a:noFill/>
          <a:ln w="9525">
            <a:solidFill>
              <a:schemeClr val="bg1"/>
            </a:solidFill>
            <a:miter lim="800000"/>
            <a:headEnd/>
            <a:tailEnd/>
          </a:ln>
          <a:effectLst/>
        </p:spPr>
        <p:txBody>
          <a:bodyPr wrap="square">
            <a:spAutoFit/>
          </a:bodyPr>
          <a:lstStyle/>
          <a:p>
            <a:pPr algn="ctr">
              <a:spcBef>
                <a:spcPct val="50000"/>
              </a:spcBef>
              <a:defRPr/>
            </a:pPr>
            <a:endParaRPr lang="es-E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Verdana" pitchFamily="34" charset="0"/>
              <a:cs typeface="+mn-cs"/>
            </a:endParaRPr>
          </a:p>
          <a:p>
            <a:pPr algn="ctr">
              <a:spcBef>
                <a:spcPct val="50000"/>
              </a:spcBef>
              <a:defRPr/>
            </a:pPr>
            <a:r>
              <a:rPr lang="es-ES" sz="2800" b="1" dirty="0" smtClean="0">
                <a:ln w="10541" cmpd="sng">
                  <a:solidFill>
                    <a:schemeClr val="accent1">
                      <a:shade val="88000"/>
                      <a:satMod val="110000"/>
                    </a:schemeClr>
                  </a:solidFill>
                  <a:prstDash val="solid"/>
                </a:ln>
                <a:latin typeface="Verdana" pitchFamily="34" charset="0"/>
                <a:cs typeface="+mn-cs"/>
              </a:rPr>
              <a:t>Modernización Administrativa</a:t>
            </a:r>
            <a:endParaRPr lang="es-ES" sz="2800" b="1" dirty="0">
              <a:ln w="10541" cmpd="sng">
                <a:solidFill>
                  <a:schemeClr val="accent1">
                    <a:shade val="88000"/>
                    <a:satMod val="110000"/>
                  </a:schemeClr>
                </a:solidFill>
                <a:prstDash val="solid"/>
              </a:ln>
              <a:latin typeface="Verdana" pitchFamily="34" charset="0"/>
              <a:cs typeface="+mn-cs"/>
            </a:endParaRPr>
          </a:p>
        </p:txBody>
      </p:sp>
      <p:pic>
        <p:nvPicPr>
          <p:cNvPr id="7" name="6 Imagen" descr="logo scg.PNG"/>
          <p:cNvPicPr>
            <a:picLocks noChangeAspect="1"/>
          </p:cNvPicPr>
          <p:nvPr/>
        </p:nvPicPr>
        <p:blipFill>
          <a:blip r:embed="rId3" cstate="print"/>
          <a:stretch>
            <a:fillRect/>
          </a:stretch>
        </p:blipFill>
        <p:spPr>
          <a:xfrm>
            <a:off x="8028384" y="0"/>
            <a:ext cx="936104" cy="1047750"/>
          </a:xfrm>
          <a:prstGeom prst="rect">
            <a:avLst/>
          </a:prstGeom>
        </p:spPr>
      </p:pic>
      <p:pic>
        <p:nvPicPr>
          <p:cNvPr id="1026" name="Picture 2" descr="C:\Users\user\Desktop\Oficina de Adm de Proyectos\DPPI\PMG, programa de mejora de la gestion\Presentacion PMG\nuevo sonora logo.jpg"/>
          <p:cNvPicPr>
            <a:picLocks noChangeAspect="1" noChangeArrowheads="1"/>
          </p:cNvPicPr>
          <p:nvPr/>
        </p:nvPicPr>
        <p:blipFill>
          <a:blip r:embed="rId4" cstate="print"/>
          <a:srcRect/>
          <a:stretch>
            <a:fillRect/>
          </a:stretch>
        </p:blipFill>
        <p:spPr bwMode="auto">
          <a:xfrm>
            <a:off x="8028384" y="0"/>
            <a:ext cx="936104" cy="1052736"/>
          </a:xfrm>
          <a:prstGeom prst="rect">
            <a:avLst/>
          </a:prstGeom>
          <a:noFill/>
        </p:spPr>
      </p:pic>
      <p:pic>
        <p:nvPicPr>
          <p:cNvPr id="6" name="Picture 6" descr="tech"/>
          <p:cNvPicPr>
            <a:picLocks noChangeAspect="1" noChangeArrowheads="1"/>
          </p:cNvPicPr>
          <p:nvPr/>
        </p:nvPicPr>
        <p:blipFill>
          <a:blip r:embed="rId5" cstate="print"/>
          <a:srcRect/>
          <a:stretch>
            <a:fillRect/>
          </a:stretch>
        </p:blipFill>
        <p:spPr bwMode="auto">
          <a:xfrm>
            <a:off x="852715" y="4071942"/>
            <a:ext cx="3219219" cy="1999664"/>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57290" y="6000768"/>
            <a:ext cx="6400800" cy="257180"/>
          </a:xfrm>
        </p:spPr>
        <p:txBody>
          <a:bodyPr/>
          <a:lstStyle/>
          <a:p>
            <a:r>
              <a:rPr lang="es-MX" sz="800" dirty="0" smtClean="0">
                <a:solidFill>
                  <a:schemeClr val="tx1"/>
                </a:solidFill>
              </a:rPr>
              <a:t>Referencia.- El cambio institucional en la reforma y modernización de la administración pública mexicana</a:t>
            </a:r>
            <a:endParaRPr lang="es-MX" sz="800" dirty="0">
              <a:solidFill>
                <a:schemeClr val="tx1"/>
              </a:solidFill>
            </a:endParaRPr>
          </a:p>
        </p:txBody>
      </p:sp>
      <p:sp>
        <p:nvSpPr>
          <p:cNvPr id="4" name="3 CuadroTexto"/>
          <p:cNvSpPr txBox="1"/>
          <p:nvPr/>
        </p:nvSpPr>
        <p:spPr>
          <a:xfrm>
            <a:off x="285720" y="1071546"/>
            <a:ext cx="8501122" cy="430887"/>
          </a:xfrm>
          <a:prstGeom prst="rect">
            <a:avLst/>
          </a:prstGeom>
          <a:noFill/>
        </p:spPr>
        <p:txBody>
          <a:bodyPr wrap="square" rtlCol="0">
            <a:spAutoFit/>
          </a:bodyPr>
          <a:lstStyle/>
          <a:p>
            <a:pPr algn="ctr"/>
            <a:r>
              <a:rPr lang="es-MX" sz="2200" b="1" dirty="0" smtClean="0"/>
              <a:t>ACCIONES DE REFORMA Y ACCIONES DE MODERNIZACIÓN</a:t>
            </a:r>
            <a:endParaRPr lang="es-MX" sz="2200" b="1" dirty="0"/>
          </a:p>
        </p:txBody>
      </p:sp>
      <p:sp>
        <p:nvSpPr>
          <p:cNvPr id="5" name="4 CuadroTexto"/>
          <p:cNvSpPr txBox="1"/>
          <p:nvPr/>
        </p:nvSpPr>
        <p:spPr>
          <a:xfrm>
            <a:off x="357158" y="1785926"/>
            <a:ext cx="3857652" cy="3139321"/>
          </a:xfrm>
          <a:prstGeom prst="rect">
            <a:avLst/>
          </a:prstGeom>
          <a:noFill/>
        </p:spPr>
        <p:txBody>
          <a:bodyPr wrap="square" rtlCol="0">
            <a:spAutoFit/>
          </a:bodyPr>
          <a:lstStyle/>
          <a:p>
            <a:r>
              <a:rPr lang="es-MX" b="1" u="sng" dirty="0" smtClean="0"/>
              <a:t>ACCIONES DE REFORMA</a:t>
            </a:r>
          </a:p>
          <a:p>
            <a:endParaRPr lang="es-MX" dirty="0" smtClean="0"/>
          </a:p>
          <a:p>
            <a:pPr>
              <a:buFont typeface="Wingdings" pitchFamily="2" charset="2"/>
              <a:buChar char="v"/>
            </a:pPr>
            <a:r>
              <a:rPr lang="es-MX" dirty="0" smtClean="0"/>
              <a:t> Energética.</a:t>
            </a:r>
          </a:p>
          <a:p>
            <a:pPr>
              <a:buFont typeface="Wingdings" pitchFamily="2" charset="2"/>
              <a:buChar char="v"/>
            </a:pPr>
            <a:endParaRPr lang="es-MX" dirty="0" smtClean="0"/>
          </a:p>
          <a:p>
            <a:pPr>
              <a:buFont typeface="Wingdings" pitchFamily="2" charset="2"/>
              <a:buChar char="v"/>
            </a:pPr>
            <a:r>
              <a:rPr lang="es-MX" dirty="0" smtClean="0"/>
              <a:t>  Financiera </a:t>
            </a:r>
          </a:p>
          <a:p>
            <a:pPr>
              <a:buFont typeface="Wingdings" pitchFamily="2" charset="2"/>
              <a:buChar char="v"/>
            </a:pPr>
            <a:endParaRPr lang="es-MX" dirty="0" smtClean="0"/>
          </a:p>
          <a:p>
            <a:pPr>
              <a:buFont typeface="Wingdings" pitchFamily="2" charset="2"/>
              <a:buChar char="v"/>
            </a:pPr>
            <a:r>
              <a:rPr lang="es-MX" dirty="0" smtClean="0"/>
              <a:t>  Hacendaria</a:t>
            </a:r>
          </a:p>
          <a:p>
            <a:pPr>
              <a:buFont typeface="Wingdings" pitchFamily="2" charset="2"/>
              <a:buChar char="v"/>
            </a:pPr>
            <a:endParaRPr lang="es-MX" dirty="0" smtClean="0"/>
          </a:p>
          <a:p>
            <a:pPr>
              <a:buFont typeface="Wingdings" pitchFamily="2" charset="2"/>
              <a:buChar char="v"/>
            </a:pPr>
            <a:r>
              <a:rPr lang="es-MX" dirty="0" smtClean="0"/>
              <a:t>  Educativa</a:t>
            </a:r>
          </a:p>
          <a:p>
            <a:pPr>
              <a:buFont typeface="Wingdings" pitchFamily="2" charset="2"/>
              <a:buChar char="v"/>
            </a:pPr>
            <a:endParaRPr lang="es-MX" dirty="0" smtClean="0"/>
          </a:p>
          <a:p>
            <a:pPr>
              <a:buFont typeface="Wingdings" pitchFamily="2" charset="2"/>
              <a:buChar char="v"/>
            </a:pPr>
            <a:r>
              <a:rPr lang="es-MX" dirty="0" smtClean="0"/>
              <a:t>Telecomunicaciones</a:t>
            </a:r>
          </a:p>
        </p:txBody>
      </p:sp>
      <p:sp>
        <p:nvSpPr>
          <p:cNvPr id="6" name="5 CuadroTexto"/>
          <p:cNvSpPr txBox="1"/>
          <p:nvPr/>
        </p:nvSpPr>
        <p:spPr>
          <a:xfrm>
            <a:off x="4211960" y="1628800"/>
            <a:ext cx="4500594" cy="3139321"/>
          </a:xfrm>
          <a:prstGeom prst="rect">
            <a:avLst/>
          </a:prstGeom>
          <a:noFill/>
        </p:spPr>
        <p:txBody>
          <a:bodyPr wrap="square" rtlCol="0">
            <a:spAutoFit/>
          </a:bodyPr>
          <a:lstStyle/>
          <a:p>
            <a:r>
              <a:rPr lang="es-MX" b="1" u="sng" dirty="0" smtClean="0"/>
              <a:t>ACCIONES DE MODERNIZACIÓN</a:t>
            </a:r>
          </a:p>
          <a:p>
            <a:endParaRPr lang="es-MX" dirty="0" smtClean="0"/>
          </a:p>
          <a:p>
            <a:pPr>
              <a:buFont typeface="Wingdings" pitchFamily="2" charset="2"/>
              <a:buChar char="v"/>
            </a:pPr>
            <a:r>
              <a:rPr lang="es-MX" dirty="0" smtClean="0"/>
              <a:t>  Planeación (PED, PS, PI, PE).</a:t>
            </a:r>
          </a:p>
          <a:p>
            <a:pPr>
              <a:buFont typeface="Wingdings" pitchFamily="2" charset="2"/>
              <a:buChar char="v"/>
            </a:pPr>
            <a:endParaRPr lang="es-MX" dirty="0" smtClean="0"/>
          </a:p>
          <a:p>
            <a:pPr>
              <a:buFont typeface="Wingdings" pitchFamily="2" charset="2"/>
              <a:buChar char="v"/>
            </a:pPr>
            <a:r>
              <a:rPr lang="es-MX" dirty="0" smtClean="0"/>
              <a:t>  Cooperación interinstitucional</a:t>
            </a:r>
          </a:p>
          <a:p>
            <a:pPr>
              <a:buFont typeface="Wingdings" pitchFamily="2" charset="2"/>
              <a:buChar char="v"/>
            </a:pPr>
            <a:endParaRPr lang="es-MX" dirty="0" smtClean="0"/>
          </a:p>
          <a:p>
            <a:pPr>
              <a:buFont typeface="Wingdings" pitchFamily="2" charset="2"/>
              <a:buChar char="v"/>
            </a:pPr>
            <a:r>
              <a:rPr lang="es-MX" dirty="0" smtClean="0"/>
              <a:t>  Innovación gubernamental</a:t>
            </a:r>
          </a:p>
          <a:p>
            <a:pPr>
              <a:buFont typeface="Wingdings" pitchFamily="2" charset="2"/>
              <a:buChar char="v"/>
            </a:pPr>
            <a:endParaRPr lang="es-MX" dirty="0" smtClean="0"/>
          </a:p>
          <a:p>
            <a:pPr>
              <a:buFont typeface="Wingdings" pitchFamily="2" charset="2"/>
              <a:buChar char="v"/>
            </a:pPr>
            <a:r>
              <a:rPr lang="es-MX" dirty="0" smtClean="0"/>
              <a:t>  Profesionalización del RH</a:t>
            </a:r>
          </a:p>
          <a:p>
            <a:pPr>
              <a:buFont typeface="Wingdings" pitchFamily="2" charset="2"/>
              <a:buChar char="v"/>
            </a:pPr>
            <a:endParaRPr lang="es-MX" dirty="0" smtClean="0"/>
          </a:p>
          <a:p>
            <a:pPr>
              <a:buFont typeface="Wingdings" pitchFamily="2" charset="2"/>
              <a:buChar char="v"/>
            </a:pPr>
            <a:r>
              <a:rPr lang="es-MX" dirty="0" smtClean="0"/>
              <a:t>  Reingeniería de procesos</a:t>
            </a:r>
          </a:p>
        </p:txBody>
      </p:sp>
    </p:spTree>
  </p:cSld>
  <p:clrMapOvr>
    <a:masterClrMapping/>
  </p:clrMapOvr>
  <p:transition spd="slow">
    <p:fade thruBlk="1"/>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28 Grupo"/>
          <p:cNvGrpSpPr/>
          <p:nvPr/>
        </p:nvGrpSpPr>
        <p:grpSpPr>
          <a:xfrm>
            <a:off x="130368" y="1423148"/>
            <a:ext cx="8856000" cy="5292000"/>
            <a:chOff x="130368" y="1142984"/>
            <a:chExt cx="8856000" cy="5292000"/>
          </a:xfrm>
        </p:grpSpPr>
        <p:sp>
          <p:nvSpPr>
            <p:cNvPr id="54" name="53 Rectángulo"/>
            <p:cNvSpPr/>
            <p:nvPr/>
          </p:nvSpPr>
          <p:spPr>
            <a:xfrm>
              <a:off x="130368" y="1142984"/>
              <a:ext cx="8856000" cy="5292000"/>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Rectángulo redondeado 3"/>
            <p:cNvSpPr/>
            <p:nvPr/>
          </p:nvSpPr>
          <p:spPr>
            <a:xfrm>
              <a:off x="2980606" y="1309870"/>
              <a:ext cx="3200400" cy="466725"/>
            </a:xfrm>
            <a:prstGeom prst="roundRect">
              <a:avLst/>
            </a:prstGeom>
            <a:ln w="38100">
              <a:solidFill>
                <a:schemeClr val="accent6"/>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s-MX" sz="1600" b="1" dirty="0">
                  <a:solidFill>
                    <a:schemeClr val="tx2"/>
                  </a:solidFill>
                </a:rPr>
                <a:t>Plan Estatal de Desarrollo</a:t>
              </a:r>
            </a:p>
            <a:p>
              <a:pPr algn="ctr">
                <a:defRPr/>
              </a:pPr>
              <a:r>
                <a:rPr lang="es-MX" sz="1600" b="1" dirty="0">
                  <a:solidFill>
                    <a:schemeClr val="tx2"/>
                  </a:solidFill>
                </a:rPr>
                <a:t>2009 - 2015</a:t>
              </a:r>
            </a:p>
          </p:txBody>
        </p:sp>
        <p:pic>
          <p:nvPicPr>
            <p:cNvPr id="44" name="Picture 3"/>
            <p:cNvPicPr>
              <a:picLocks noChangeAspect="1" noChangeArrowheads="1"/>
            </p:cNvPicPr>
            <p:nvPr/>
          </p:nvPicPr>
          <p:blipFill>
            <a:blip r:embed="rId3" cstate="print"/>
            <a:srcRect l="32430" t="10938" r="30783"/>
            <a:stretch>
              <a:fillRect/>
            </a:stretch>
          </p:blipFill>
          <p:spPr bwMode="auto">
            <a:xfrm>
              <a:off x="6131794" y="1479732"/>
              <a:ext cx="360362" cy="490538"/>
            </a:xfrm>
            <a:prstGeom prst="rect">
              <a:avLst/>
            </a:prstGeom>
            <a:noFill/>
            <a:ln w="9525">
              <a:noFill/>
              <a:miter lim="800000"/>
              <a:headEnd/>
              <a:tailEnd/>
            </a:ln>
          </p:spPr>
        </p:pic>
        <p:sp>
          <p:nvSpPr>
            <p:cNvPr id="45" name="44 Triángulo isósceles"/>
            <p:cNvSpPr/>
            <p:nvPr/>
          </p:nvSpPr>
          <p:spPr>
            <a:xfrm>
              <a:off x="1788394" y="3711757"/>
              <a:ext cx="5472112" cy="1284288"/>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6" name="Rectángulo redondeado 27"/>
            <p:cNvSpPr/>
            <p:nvPr/>
          </p:nvSpPr>
          <p:spPr>
            <a:xfrm>
              <a:off x="1488356" y="4478222"/>
              <a:ext cx="1439863" cy="828675"/>
            </a:xfrm>
            <a:prstGeom prst="roundRect">
              <a:avLst/>
            </a:prstGeom>
            <a:solidFill>
              <a:schemeClr val="bg1"/>
            </a:solidFill>
          </p:spPr>
          <p:style>
            <a:lnRef idx="2">
              <a:schemeClr val="accent3"/>
            </a:lnRef>
            <a:fillRef idx="1">
              <a:schemeClr val="lt1"/>
            </a:fillRef>
            <a:effectRef idx="0">
              <a:schemeClr val="accent3"/>
            </a:effectRef>
            <a:fontRef idx="minor">
              <a:schemeClr val="dk1"/>
            </a:fontRef>
          </p:style>
          <p:txBody>
            <a:bodyPr anchor="ctr"/>
            <a:lstStyle/>
            <a:p>
              <a:pPr algn="ctr">
                <a:defRPr/>
              </a:pPr>
              <a:r>
                <a:rPr lang="es-MX" sz="1400" b="1" dirty="0" smtClean="0"/>
                <a:t>Gestionar con Resultados</a:t>
              </a:r>
              <a:endParaRPr lang="es-MX" sz="1400" b="1" dirty="0"/>
            </a:p>
          </p:txBody>
        </p:sp>
        <p:sp>
          <p:nvSpPr>
            <p:cNvPr id="47" name="Rectángulo redondeado 27"/>
            <p:cNvSpPr/>
            <p:nvPr/>
          </p:nvSpPr>
          <p:spPr>
            <a:xfrm>
              <a:off x="2999656" y="4478222"/>
              <a:ext cx="1439863" cy="828675"/>
            </a:xfrm>
            <a:prstGeom prst="roundRect">
              <a:avLst/>
            </a:prstGeom>
            <a:solidFill>
              <a:schemeClr val="bg1"/>
            </a:solidFill>
          </p:spPr>
          <p:style>
            <a:lnRef idx="2">
              <a:schemeClr val="accent3"/>
            </a:lnRef>
            <a:fillRef idx="1">
              <a:schemeClr val="lt1"/>
            </a:fillRef>
            <a:effectRef idx="0">
              <a:schemeClr val="accent3"/>
            </a:effectRef>
            <a:fontRef idx="minor">
              <a:schemeClr val="dk1"/>
            </a:fontRef>
          </p:style>
          <p:txBody>
            <a:bodyPr anchor="ctr"/>
            <a:lstStyle/>
            <a:p>
              <a:pPr algn="ctr">
                <a:defRPr/>
              </a:pPr>
              <a:r>
                <a:rPr lang="es-MX" sz="1400" b="1" dirty="0" smtClean="0"/>
                <a:t>Optimizar los Recursos</a:t>
              </a:r>
              <a:endParaRPr lang="es-MX" sz="1400" b="1" dirty="0"/>
            </a:p>
          </p:txBody>
        </p:sp>
        <p:sp>
          <p:nvSpPr>
            <p:cNvPr id="48" name="Rectángulo redondeado 27"/>
            <p:cNvSpPr/>
            <p:nvPr/>
          </p:nvSpPr>
          <p:spPr>
            <a:xfrm>
              <a:off x="4512544" y="4478222"/>
              <a:ext cx="1439862" cy="828675"/>
            </a:xfrm>
            <a:prstGeom prst="roundRect">
              <a:avLst/>
            </a:prstGeom>
            <a:solidFill>
              <a:schemeClr val="bg1"/>
            </a:solidFill>
          </p:spPr>
          <p:style>
            <a:lnRef idx="2">
              <a:schemeClr val="accent3"/>
            </a:lnRef>
            <a:fillRef idx="1">
              <a:schemeClr val="lt1"/>
            </a:fillRef>
            <a:effectRef idx="0">
              <a:schemeClr val="accent3"/>
            </a:effectRef>
            <a:fontRef idx="minor">
              <a:schemeClr val="dk1"/>
            </a:fontRef>
          </p:style>
          <p:txBody>
            <a:bodyPr anchor="ctr"/>
            <a:lstStyle/>
            <a:p>
              <a:pPr algn="ctr">
                <a:defRPr/>
              </a:pPr>
              <a:r>
                <a:rPr lang="es-MX" sz="1400" b="1" dirty="0" smtClean="0"/>
                <a:t>Innovar y Gestionar con Calidad</a:t>
              </a:r>
              <a:endParaRPr lang="es-MX" sz="1400" b="1" dirty="0"/>
            </a:p>
          </p:txBody>
        </p:sp>
        <p:sp>
          <p:nvSpPr>
            <p:cNvPr id="49" name="Rectángulo redondeado 27"/>
            <p:cNvSpPr/>
            <p:nvPr/>
          </p:nvSpPr>
          <p:spPr>
            <a:xfrm>
              <a:off x="6023844" y="4478222"/>
              <a:ext cx="1620837" cy="828675"/>
            </a:xfrm>
            <a:prstGeom prst="roundRect">
              <a:avLst/>
            </a:prstGeom>
            <a:solidFill>
              <a:schemeClr val="bg1"/>
            </a:solidFill>
          </p:spPr>
          <p:style>
            <a:lnRef idx="2">
              <a:schemeClr val="accent3"/>
            </a:lnRef>
            <a:fillRef idx="1">
              <a:schemeClr val="lt1"/>
            </a:fillRef>
            <a:effectRef idx="0">
              <a:schemeClr val="accent3"/>
            </a:effectRef>
            <a:fontRef idx="minor">
              <a:schemeClr val="dk1"/>
            </a:fontRef>
          </p:style>
          <p:txBody>
            <a:bodyPr anchor="ctr"/>
            <a:lstStyle/>
            <a:p>
              <a:pPr algn="ctr">
                <a:defRPr/>
              </a:pPr>
              <a:r>
                <a:rPr lang="es-MX" sz="1400" b="1" dirty="0" smtClean="0"/>
                <a:t>Fortalecer el Capital Humano</a:t>
              </a:r>
              <a:endParaRPr lang="es-MX" sz="1400" b="1" dirty="0"/>
            </a:p>
          </p:txBody>
        </p:sp>
        <p:pic>
          <p:nvPicPr>
            <p:cNvPr id="50" name="Picture 7" descr="http://teamwork.sg/infotrustsite1/images/cfm_icon.png"/>
            <p:cNvPicPr>
              <a:picLocks noChangeAspect="1" noChangeArrowheads="1"/>
            </p:cNvPicPr>
            <p:nvPr/>
          </p:nvPicPr>
          <p:blipFill>
            <a:blip r:embed="rId4" cstate="print"/>
            <a:srcRect/>
            <a:stretch>
              <a:fillRect/>
            </a:stretch>
          </p:blipFill>
          <p:spPr bwMode="auto">
            <a:xfrm>
              <a:off x="1475656" y="5217997"/>
              <a:ext cx="719138" cy="636587"/>
            </a:xfrm>
            <a:prstGeom prst="rect">
              <a:avLst/>
            </a:prstGeom>
            <a:noFill/>
            <a:ln w="9525">
              <a:noFill/>
              <a:miter lim="800000"/>
              <a:headEnd/>
              <a:tailEnd/>
            </a:ln>
          </p:spPr>
        </p:pic>
        <p:pic>
          <p:nvPicPr>
            <p:cNvPr id="51" name="Picture 11" descr="http://www.wtillinois.org/images/presentation-icon.png"/>
            <p:cNvPicPr>
              <a:picLocks noChangeAspect="1" noChangeArrowheads="1"/>
            </p:cNvPicPr>
            <p:nvPr/>
          </p:nvPicPr>
          <p:blipFill>
            <a:blip r:embed="rId5" cstate="print"/>
            <a:srcRect/>
            <a:stretch>
              <a:fillRect/>
            </a:stretch>
          </p:blipFill>
          <p:spPr bwMode="auto">
            <a:xfrm>
              <a:off x="2207494" y="5210059"/>
              <a:ext cx="719137" cy="719138"/>
            </a:xfrm>
            <a:prstGeom prst="rect">
              <a:avLst/>
            </a:prstGeom>
            <a:noFill/>
            <a:ln w="9525">
              <a:noFill/>
              <a:miter lim="800000"/>
              <a:headEnd/>
              <a:tailEnd/>
            </a:ln>
          </p:spPr>
        </p:pic>
        <p:pic>
          <p:nvPicPr>
            <p:cNvPr id="52" name="Picture 13" descr="http://www.iconarchive.com/icons/deleket/soft-scraps/256/Document-Organization-Chart-icon.png"/>
            <p:cNvPicPr>
              <a:picLocks noChangeAspect="1" noChangeArrowheads="1"/>
            </p:cNvPicPr>
            <p:nvPr/>
          </p:nvPicPr>
          <p:blipFill>
            <a:blip r:embed="rId6" cstate="print"/>
            <a:srcRect/>
            <a:stretch>
              <a:fillRect/>
            </a:stretch>
          </p:blipFill>
          <p:spPr bwMode="auto">
            <a:xfrm>
              <a:off x="3610273" y="5191264"/>
              <a:ext cx="720000" cy="718732"/>
            </a:xfrm>
            <a:prstGeom prst="rect">
              <a:avLst/>
            </a:prstGeom>
            <a:noFill/>
            <a:ln w="9525">
              <a:noFill/>
              <a:miter lim="800000"/>
              <a:headEnd/>
              <a:tailEnd/>
            </a:ln>
          </p:spPr>
        </p:pic>
        <p:pic>
          <p:nvPicPr>
            <p:cNvPr id="53" name="Picture 15" descr="http://cdn1.iconfinder.com/data/icons/customicondesignoffice5/128/options.png"/>
            <p:cNvPicPr>
              <a:picLocks noChangeAspect="1" noChangeArrowheads="1"/>
            </p:cNvPicPr>
            <p:nvPr/>
          </p:nvPicPr>
          <p:blipFill>
            <a:blip r:embed="rId7" cstate="print"/>
            <a:srcRect/>
            <a:stretch>
              <a:fillRect/>
            </a:stretch>
          </p:blipFill>
          <p:spPr bwMode="auto">
            <a:xfrm>
              <a:off x="4863893" y="5193280"/>
              <a:ext cx="756000" cy="756000"/>
            </a:xfrm>
            <a:prstGeom prst="rect">
              <a:avLst/>
            </a:prstGeom>
            <a:noFill/>
            <a:ln w="9525">
              <a:noFill/>
              <a:miter lim="800000"/>
              <a:headEnd/>
              <a:tailEnd/>
            </a:ln>
          </p:spPr>
        </p:pic>
        <p:pic>
          <p:nvPicPr>
            <p:cNvPr id="56" name="Picture 2" descr="http://132.248.39.76:7080/oficinaVirtual/images/Icono_Capacitacion.png"/>
            <p:cNvPicPr>
              <a:picLocks noChangeAspect="1" noChangeArrowheads="1"/>
            </p:cNvPicPr>
            <p:nvPr/>
          </p:nvPicPr>
          <p:blipFill>
            <a:blip r:embed="rId8" cstate="print"/>
            <a:srcRect/>
            <a:stretch>
              <a:fillRect/>
            </a:stretch>
          </p:blipFill>
          <p:spPr bwMode="auto">
            <a:xfrm>
              <a:off x="6471640" y="4982278"/>
              <a:ext cx="1224000" cy="918661"/>
            </a:xfrm>
            <a:prstGeom prst="rect">
              <a:avLst/>
            </a:prstGeom>
            <a:noFill/>
            <a:ln w="9525">
              <a:noFill/>
              <a:miter lim="800000"/>
              <a:headEnd/>
              <a:tailEnd/>
            </a:ln>
          </p:spPr>
        </p:pic>
        <p:sp>
          <p:nvSpPr>
            <p:cNvPr id="57" name="Flecha abajo 5"/>
            <p:cNvSpPr/>
            <p:nvPr/>
          </p:nvSpPr>
          <p:spPr>
            <a:xfrm>
              <a:off x="4331569" y="1817870"/>
              <a:ext cx="381000" cy="215900"/>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MX"/>
            </a:p>
          </p:txBody>
        </p:sp>
        <p:sp>
          <p:nvSpPr>
            <p:cNvPr id="58" name="Rectángulo redondeado 3"/>
            <p:cNvSpPr/>
            <p:nvPr/>
          </p:nvSpPr>
          <p:spPr>
            <a:xfrm>
              <a:off x="2956794" y="2051232"/>
              <a:ext cx="3200400" cy="468313"/>
            </a:xfrm>
            <a:prstGeom prst="roundRect">
              <a:avLst/>
            </a:prstGeom>
            <a:ln w="38100">
              <a:solidFill>
                <a:schemeClr val="accent5"/>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s-MX" sz="1600" b="1" dirty="0">
                  <a:solidFill>
                    <a:schemeClr val="tx2"/>
                  </a:solidFill>
                </a:rPr>
                <a:t>Eje 6, “Sonora Ciudadano y </a:t>
              </a:r>
              <a:r>
                <a:rPr lang="es-MX" sz="1600" b="1" dirty="0" err="1">
                  <a:solidFill>
                    <a:schemeClr val="tx2"/>
                  </a:solidFill>
                </a:rPr>
                <a:t>Municipalista</a:t>
              </a:r>
              <a:r>
                <a:rPr lang="es-MX" sz="1600" b="1" dirty="0">
                  <a:solidFill>
                    <a:schemeClr val="tx2"/>
                  </a:solidFill>
                </a:rPr>
                <a:t>”</a:t>
              </a:r>
            </a:p>
          </p:txBody>
        </p:sp>
        <p:pic>
          <p:nvPicPr>
            <p:cNvPr id="69" name="Imagen 12"/>
            <p:cNvPicPr>
              <a:picLocks noChangeAspect="1"/>
            </p:cNvPicPr>
            <p:nvPr/>
          </p:nvPicPr>
          <p:blipFill>
            <a:blip r:embed="rId9" cstate="print"/>
            <a:srcRect/>
            <a:stretch>
              <a:fillRect/>
            </a:stretch>
          </p:blipFill>
          <p:spPr bwMode="auto">
            <a:xfrm>
              <a:off x="6015906" y="2160770"/>
              <a:ext cx="576263" cy="576262"/>
            </a:xfrm>
            <a:prstGeom prst="rect">
              <a:avLst/>
            </a:prstGeom>
            <a:noFill/>
            <a:ln w="9525">
              <a:noFill/>
              <a:miter lim="800000"/>
              <a:headEnd/>
              <a:tailEnd/>
            </a:ln>
          </p:spPr>
        </p:pic>
        <p:sp>
          <p:nvSpPr>
            <p:cNvPr id="70" name="Rectángulo redondeado 4"/>
            <p:cNvSpPr/>
            <p:nvPr/>
          </p:nvSpPr>
          <p:spPr>
            <a:xfrm>
              <a:off x="2939331" y="2816407"/>
              <a:ext cx="3200400" cy="468313"/>
            </a:xfrm>
            <a:prstGeom prst="roundRect">
              <a:avLst/>
            </a:prstGeom>
            <a:ln w="38100">
              <a:solidFill>
                <a:schemeClr val="accent4"/>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MX" sz="1600" b="1" dirty="0">
                  <a:solidFill>
                    <a:schemeClr val="tx2"/>
                  </a:solidFill>
                </a:rPr>
                <a:t>NUEVO MODELO</a:t>
              </a:r>
            </a:p>
            <a:p>
              <a:pPr algn="ctr">
                <a:defRPr/>
              </a:pPr>
              <a:r>
                <a:rPr lang="es-MX" sz="1600" b="1" dirty="0">
                  <a:solidFill>
                    <a:schemeClr val="tx2"/>
                  </a:solidFill>
                </a:rPr>
                <a:t>DE GOBIERNO</a:t>
              </a:r>
            </a:p>
          </p:txBody>
        </p:sp>
        <p:sp>
          <p:nvSpPr>
            <p:cNvPr id="71" name="Rectángulo redondeado 4"/>
            <p:cNvSpPr/>
            <p:nvPr/>
          </p:nvSpPr>
          <p:spPr>
            <a:xfrm>
              <a:off x="2939331" y="3549832"/>
              <a:ext cx="3200400" cy="684213"/>
            </a:xfrm>
            <a:prstGeom prst="roundRect">
              <a:avLst/>
            </a:prstGeom>
            <a:ln w="38100">
              <a:solidFill>
                <a:schemeClr val="accent4"/>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MX" sz="1600" b="1" dirty="0">
                  <a:solidFill>
                    <a:schemeClr val="tx2"/>
                  </a:solidFill>
                </a:rPr>
                <a:t>Transformación Total y Profunda de la Administración Pública</a:t>
              </a:r>
            </a:p>
          </p:txBody>
        </p:sp>
        <p:sp>
          <p:nvSpPr>
            <p:cNvPr id="72" name="Flecha abajo 5"/>
            <p:cNvSpPr/>
            <p:nvPr/>
          </p:nvSpPr>
          <p:spPr>
            <a:xfrm>
              <a:off x="4331569" y="2556057"/>
              <a:ext cx="381000" cy="215900"/>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MX"/>
            </a:p>
          </p:txBody>
        </p:sp>
        <p:sp>
          <p:nvSpPr>
            <p:cNvPr id="73" name="Flecha abajo 5"/>
            <p:cNvSpPr/>
            <p:nvPr/>
          </p:nvSpPr>
          <p:spPr>
            <a:xfrm>
              <a:off x="4331569" y="3303770"/>
              <a:ext cx="381000" cy="215900"/>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MX"/>
            </a:p>
          </p:txBody>
        </p:sp>
        <p:pic>
          <p:nvPicPr>
            <p:cNvPr id="74" name="Picture 10" descr="http://dragonartz.files.wordpress.com/2009/04/_vector-statistics-chart-element-preview-by-dragonart.png?w=495&amp;h=426"/>
            <p:cNvPicPr>
              <a:picLocks noChangeAspect="1" noChangeArrowheads="1"/>
            </p:cNvPicPr>
            <p:nvPr/>
          </p:nvPicPr>
          <p:blipFill>
            <a:blip r:embed="rId10" cstate="print"/>
            <a:srcRect l="3386" t="3590" r="5400" b="8418"/>
            <a:stretch>
              <a:fillRect/>
            </a:stretch>
          </p:blipFill>
          <p:spPr bwMode="auto">
            <a:xfrm>
              <a:off x="6131794" y="2798945"/>
              <a:ext cx="431800" cy="358775"/>
            </a:xfrm>
            <a:prstGeom prst="rect">
              <a:avLst/>
            </a:prstGeom>
            <a:noFill/>
            <a:ln w="9525">
              <a:noFill/>
              <a:miter lim="800000"/>
              <a:headEnd/>
              <a:tailEnd/>
            </a:ln>
          </p:spPr>
        </p:pic>
        <p:pic>
          <p:nvPicPr>
            <p:cNvPr id="81" name="Picture 4" descr="http://www.iconarchive.com/icons/jonas-rask/pry-system/256/Applications-icon.png"/>
            <p:cNvPicPr>
              <a:picLocks noChangeAspect="1" noChangeArrowheads="1"/>
            </p:cNvPicPr>
            <p:nvPr/>
          </p:nvPicPr>
          <p:blipFill>
            <a:blip r:embed="rId11" cstate="print"/>
            <a:srcRect/>
            <a:stretch>
              <a:fillRect/>
            </a:stretch>
          </p:blipFill>
          <p:spPr bwMode="auto">
            <a:xfrm>
              <a:off x="5915894" y="3014845"/>
              <a:ext cx="468312" cy="468312"/>
            </a:xfrm>
            <a:prstGeom prst="rect">
              <a:avLst/>
            </a:prstGeom>
            <a:noFill/>
            <a:ln w="9525">
              <a:noFill/>
              <a:miter lim="800000"/>
              <a:headEnd/>
              <a:tailEnd/>
            </a:ln>
          </p:spPr>
        </p:pic>
        <p:pic>
          <p:nvPicPr>
            <p:cNvPr id="82" name="Picture 6" descr="http://cocoamx.com/blog/wp-content/uploads/2010/09/xcode-icon-512x512.png"/>
            <p:cNvPicPr>
              <a:picLocks noChangeAspect="1" noChangeArrowheads="1"/>
            </p:cNvPicPr>
            <p:nvPr/>
          </p:nvPicPr>
          <p:blipFill>
            <a:blip r:embed="rId12" cstate="print"/>
            <a:srcRect/>
            <a:stretch>
              <a:fillRect/>
            </a:stretch>
          </p:blipFill>
          <p:spPr bwMode="auto">
            <a:xfrm>
              <a:off x="6276256" y="3014845"/>
              <a:ext cx="431800" cy="431800"/>
            </a:xfrm>
            <a:prstGeom prst="rect">
              <a:avLst/>
            </a:prstGeom>
            <a:noFill/>
            <a:ln w="9525">
              <a:noFill/>
              <a:miter lim="800000"/>
              <a:headEnd/>
              <a:tailEnd/>
            </a:ln>
          </p:spPr>
        </p:pic>
        <p:pic>
          <p:nvPicPr>
            <p:cNvPr id="83" name="Picture 1"/>
            <p:cNvPicPr>
              <a:picLocks noChangeAspect="1" noChangeArrowheads="1"/>
            </p:cNvPicPr>
            <p:nvPr/>
          </p:nvPicPr>
          <p:blipFill>
            <a:blip r:embed="rId13" cstate="print"/>
            <a:srcRect/>
            <a:stretch>
              <a:fillRect/>
            </a:stretch>
          </p:blipFill>
          <p:spPr bwMode="auto">
            <a:xfrm>
              <a:off x="5988919" y="3591107"/>
              <a:ext cx="496887" cy="468313"/>
            </a:xfrm>
            <a:prstGeom prst="rect">
              <a:avLst/>
            </a:prstGeom>
            <a:noFill/>
            <a:ln w="9525">
              <a:noFill/>
              <a:miter lim="800000"/>
              <a:headEnd/>
              <a:tailEnd/>
            </a:ln>
          </p:spPr>
        </p:pic>
        <p:pic>
          <p:nvPicPr>
            <p:cNvPr id="84" name="Picture 2"/>
            <p:cNvPicPr>
              <a:picLocks noChangeAspect="1" noChangeArrowheads="1"/>
            </p:cNvPicPr>
            <p:nvPr/>
          </p:nvPicPr>
          <p:blipFill>
            <a:blip r:embed="rId14" cstate="print"/>
            <a:srcRect/>
            <a:stretch>
              <a:fillRect/>
            </a:stretch>
          </p:blipFill>
          <p:spPr bwMode="auto">
            <a:xfrm>
              <a:off x="6276256" y="3807007"/>
              <a:ext cx="503238" cy="503238"/>
            </a:xfrm>
            <a:prstGeom prst="rect">
              <a:avLst/>
            </a:prstGeom>
            <a:noFill/>
            <a:ln w="9525">
              <a:noFill/>
              <a:miter lim="800000"/>
              <a:headEnd/>
              <a:tailEnd/>
            </a:ln>
          </p:spPr>
        </p:pic>
        <p:pic>
          <p:nvPicPr>
            <p:cNvPr id="85" name="Picture 4"/>
            <p:cNvPicPr>
              <a:picLocks noChangeAspect="1" noChangeArrowheads="1"/>
            </p:cNvPicPr>
            <p:nvPr/>
          </p:nvPicPr>
          <p:blipFill>
            <a:blip r:embed="rId15" cstate="print"/>
            <a:srcRect r="9186" b="9186"/>
            <a:stretch>
              <a:fillRect/>
            </a:stretch>
          </p:blipFill>
          <p:spPr bwMode="auto">
            <a:xfrm>
              <a:off x="5915894" y="3951470"/>
              <a:ext cx="468312" cy="468312"/>
            </a:xfrm>
            <a:prstGeom prst="rect">
              <a:avLst/>
            </a:prstGeom>
            <a:noFill/>
            <a:ln w="9525">
              <a:noFill/>
              <a:miter lim="800000"/>
              <a:headEnd/>
              <a:tailEnd/>
            </a:ln>
          </p:spPr>
        </p:pic>
        <p:pic>
          <p:nvPicPr>
            <p:cNvPr id="86" name="Picture 4" descr="http://icdn.pro/images/es/m/o/moneda-verde-dinero-en-efectivo-en-dolares-icono-5593-96.png"/>
            <p:cNvPicPr>
              <a:picLocks noChangeAspect="1" noChangeArrowheads="1"/>
            </p:cNvPicPr>
            <p:nvPr/>
          </p:nvPicPr>
          <p:blipFill>
            <a:blip r:embed="rId16" cstate="print"/>
            <a:srcRect/>
            <a:stretch>
              <a:fillRect/>
            </a:stretch>
          </p:blipFill>
          <p:spPr bwMode="auto">
            <a:xfrm>
              <a:off x="3070297" y="5157358"/>
              <a:ext cx="756000" cy="756001"/>
            </a:xfrm>
            <a:prstGeom prst="rect">
              <a:avLst/>
            </a:prstGeom>
            <a:noFill/>
          </p:spPr>
        </p:pic>
      </p:grpSp>
    </p:spTree>
  </p:cSld>
  <p:clrMapOvr>
    <a:masterClrMapping/>
  </p:clrMapOvr>
  <p:transition>
    <p:fad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53 Rectángulo"/>
          <p:cNvSpPr/>
          <p:nvPr/>
        </p:nvSpPr>
        <p:spPr>
          <a:xfrm>
            <a:off x="130368" y="973906"/>
            <a:ext cx="8856000" cy="5292000"/>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29 Triángulo isósceles"/>
          <p:cNvSpPr/>
          <p:nvPr/>
        </p:nvSpPr>
        <p:spPr>
          <a:xfrm>
            <a:off x="1548160" y="2617788"/>
            <a:ext cx="7020000" cy="1284288"/>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1" name="30 Rectángulo redondeado"/>
          <p:cNvSpPr/>
          <p:nvPr/>
        </p:nvSpPr>
        <p:spPr>
          <a:xfrm>
            <a:off x="2136428" y="1340768"/>
            <a:ext cx="5940000" cy="136815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t>Transformar la gestión pública estatal, a partir de una estrategia de mejora de la gestión que asegure los mejores niveles de modernidad, eficiencia, eficacia, calidad, simplificación, desempeño, resultados del gobierno y que genere los mayores beneficios al ciudadano.</a:t>
            </a:r>
            <a:endParaRPr lang="es-MX" sz="1600" b="1" dirty="0"/>
          </a:p>
        </p:txBody>
      </p:sp>
      <p:sp>
        <p:nvSpPr>
          <p:cNvPr id="32" name="Rectángulo redondeado 27"/>
          <p:cNvSpPr/>
          <p:nvPr/>
        </p:nvSpPr>
        <p:spPr>
          <a:xfrm>
            <a:off x="1716472" y="3284984"/>
            <a:ext cx="1584000" cy="828675"/>
          </a:xfrm>
          <a:prstGeom prst="roundRect">
            <a:avLst/>
          </a:prstGeom>
          <a:solidFill>
            <a:schemeClr val="bg2">
              <a:lumMod val="50000"/>
            </a:schemeClr>
          </a:solidFill>
          <a:ln>
            <a:solidFill>
              <a:schemeClr val="accent3"/>
            </a:solidFill>
          </a:ln>
        </p:spPr>
        <p:style>
          <a:lnRef idx="2">
            <a:schemeClr val="accent3"/>
          </a:lnRef>
          <a:fillRef idx="1">
            <a:schemeClr val="lt1"/>
          </a:fillRef>
          <a:effectRef idx="0">
            <a:schemeClr val="accent3"/>
          </a:effectRef>
          <a:fontRef idx="minor">
            <a:schemeClr val="dk1"/>
          </a:fontRef>
        </p:style>
        <p:txBody>
          <a:bodyPr anchor="ctr"/>
          <a:lstStyle/>
          <a:p>
            <a:pPr algn="ctr">
              <a:defRPr/>
            </a:pPr>
            <a:r>
              <a:rPr lang="es-MX" sz="1400" b="1" dirty="0" smtClean="0">
                <a:solidFill>
                  <a:schemeClr val="bg1"/>
                </a:solidFill>
              </a:rPr>
              <a:t>Gestionar con Resultados</a:t>
            </a:r>
            <a:endParaRPr lang="es-MX" sz="1400" b="1" dirty="0">
              <a:solidFill>
                <a:schemeClr val="bg1"/>
              </a:solidFill>
            </a:endParaRPr>
          </a:p>
        </p:txBody>
      </p:sp>
      <p:sp>
        <p:nvSpPr>
          <p:cNvPr id="33" name="Rectángulo redondeado 27"/>
          <p:cNvSpPr/>
          <p:nvPr/>
        </p:nvSpPr>
        <p:spPr>
          <a:xfrm>
            <a:off x="3420048" y="3284984"/>
            <a:ext cx="1584000" cy="828675"/>
          </a:xfrm>
          <a:prstGeom prst="roundRect">
            <a:avLst/>
          </a:prstGeom>
          <a:solidFill>
            <a:schemeClr val="bg2">
              <a:lumMod val="50000"/>
            </a:schemeClr>
          </a:solidFill>
        </p:spPr>
        <p:style>
          <a:lnRef idx="2">
            <a:schemeClr val="accent3"/>
          </a:lnRef>
          <a:fillRef idx="1">
            <a:schemeClr val="lt1"/>
          </a:fillRef>
          <a:effectRef idx="0">
            <a:schemeClr val="accent3"/>
          </a:effectRef>
          <a:fontRef idx="minor">
            <a:schemeClr val="dk1"/>
          </a:fontRef>
        </p:style>
        <p:txBody>
          <a:bodyPr anchor="ctr"/>
          <a:lstStyle/>
          <a:p>
            <a:pPr algn="ctr">
              <a:defRPr/>
            </a:pPr>
            <a:r>
              <a:rPr lang="es-MX" sz="1400" b="1" dirty="0" smtClean="0">
                <a:solidFill>
                  <a:schemeClr val="bg1"/>
                </a:solidFill>
              </a:rPr>
              <a:t>Optimizar los Recursos</a:t>
            </a:r>
            <a:endParaRPr lang="es-MX" sz="1400" b="1" dirty="0">
              <a:solidFill>
                <a:schemeClr val="bg1"/>
              </a:solidFill>
            </a:endParaRPr>
          </a:p>
        </p:txBody>
      </p:sp>
      <p:sp>
        <p:nvSpPr>
          <p:cNvPr id="34" name="Rectángulo redondeado 27"/>
          <p:cNvSpPr/>
          <p:nvPr/>
        </p:nvSpPr>
        <p:spPr>
          <a:xfrm>
            <a:off x="5134592" y="3284984"/>
            <a:ext cx="1584000" cy="828675"/>
          </a:xfrm>
          <a:prstGeom prst="roundRect">
            <a:avLst/>
          </a:prstGeom>
          <a:solidFill>
            <a:schemeClr val="bg2">
              <a:lumMod val="50000"/>
            </a:schemeClr>
          </a:solidFill>
        </p:spPr>
        <p:style>
          <a:lnRef idx="2">
            <a:schemeClr val="accent3"/>
          </a:lnRef>
          <a:fillRef idx="1">
            <a:schemeClr val="lt1"/>
          </a:fillRef>
          <a:effectRef idx="0">
            <a:schemeClr val="accent3"/>
          </a:effectRef>
          <a:fontRef idx="minor">
            <a:schemeClr val="dk1"/>
          </a:fontRef>
        </p:style>
        <p:txBody>
          <a:bodyPr anchor="ctr"/>
          <a:lstStyle/>
          <a:p>
            <a:pPr algn="ctr">
              <a:defRPr/>
            </a:pPr>
            <a:r>
              <a:rPr lang="es-MX" sz="1400" b="1" dirty="0" smtClean="0">
                <a:solidFill>
                  <a:schemeClr val="bg1"/>
                </a:solidFill>
              </a:rPr>
              <a:t>Innovar y Gestionar con Calidad</a:t>
            </a:r>
            <a:endParaRPr lang="es-MX" sz="1400" b="1" dirty="0">
              <a:solidFill>
                <a:schemeClr val="bg1"/>
              </a:solidFill>
            </a:endParaRPr>
          </a:p>
        </p:txBody>
      </p:sp>
      <p:sp>
        <p:nvSpPr>
          <p:cNvPr id="35" name="Rectángulo redondeado 27"/>
          <p:cNvSpPr/>
          <p:nvPr/>
        </p:nvSpPr>
        <p:spPr>
          <a:xfrm>
            <a:off x="6804424" y="3284984"/>
            <a:ext cx="1584000" cy="828675"/>
          </a:xfrm>
          <a:prstGeom prst="roundRect">
            <a:avLst/>
          </a:prstGeom>
          <a:solidFill>
            <a:schemeClr val="bg2">
              <a:lumMod val="50000"/>
            </a:schemeClr>
          </a:solidFill>
        </p:spPr>
        <p:style>
          <a:lnRef idx="2">
            <a:schemeClr val="accent3"/>
          </a:lnRef>
          <a:fillRef idx="1">
            <a:schemeClr val="lt1"/>
          </a:fillRef>
          <a:effectRef idx="0">
            <a:schemeClr val="accent3"/>
          </a:effectRef>
          <a:fontRef idx="minor">
            <a:schemeClr val="dk1"/>
          </a:fontRef>
        </p:style>
        <p:txBody>
          <a:bodyPr anchor="ctr"/>
          <a:lstStyle/>
          <a:p>
            <a:pPr algn="ctr">
              <a:defRPr/>
            </a:pPr>
            <a:r>
              <a:rPr lang="es-MX" sz="1400" b="1" dirty="0" smtClean="0">
                <a:solidFill>
                  <a:schemeClr val="bg1"/>
                </a:solidFill>
              </a:rPr>
              <a:t>Fortalecer al Capital Humano</a:t>
            </a:r>
            <a:endParaRPr lang="es-MX" sz="1400" b="1" dirty="0">
              <a:solidFill>
                <a:schemeClr val="bg1"/>
              </a:solidFill>
            </a:endParaRPr>
          </a:p>
        </p:txBody>
      </p:sp>
      <p:sp>
        <p:nvSpPr>
          <p:cNvPr id="36" name="35 CuadroTexto"/>
          <p:cNvSpPr txBox="1"/>
          <p:nvPr/>
        </p:nvSpPr>
        <p:spPr>
          <a:xfrm>
            <a:off x="1750988" y="4933617"/>
            <a:ext cx="1524868" cy="846386"/>
          </a:xfrm>
          <a:prstGeom prst="rect">
            <a:avLst/>
          </a:prstGeom>
          <a:noFill/>
        </p:spPr>
        <p:txBody>
          <a:bodyPr wrap="square" rtlCol="0">
            <a:spAutoFit/>
          </a:bodyPr>
          <a:lstStyle/>
          <a:p>
            <a:pPr marL="88900" indent="-88900">
              <a:spcAft>
                <a:spcPts val="600"/>
              </a:spcAft>
              <a:buFont typeface="Arial" pitchFamily="34" charset="0"/>
              <a:buChar char="•"/>
            </a:pPr>
            <a:r>
              <a:rPr lang="es-MX" sz="1100" b="1" dirty="0" err="1" smtClean="0"/>
              <a:t>GpR.</a:t>
            </a:r>
            <a:endParaRPr lang="es-MX" sz="1100" b="1" dirty="0" smtClean="0"/>
          </a:p>
          <a:p>
            <a:pPr marL="88900" indent="-88900">
              <a:spcAft>
                <a:spcPts val="600"/>
              </a:spcAft>
              <a:buFont typeface="Arial" pitchFamily="34" charset="0"/>
              <a:buChar char="•"/>
            </a:pPr>
            <a:r>
              <a:rPr lang="es-MX" sz="1100" b="1" dirty="0" smtClean="0"/>
              <a:t>Control Interno y Administración de Riesgos </a:t>
            </a:r>
            <a:endParaRPr lang="es-MX" sz="1100" b="1" dirty="0"/>
          </a:p>
        </p:txBody>
      </p:sp>
      <p:sp>
        <p:nvSpPr>
          <p:cNvPr id="37" name="36 Elipse"/>
          <p:cNvSpPr/>
          <p:nvPr/>
        </p:nvSpPr>
        <p:spPr>
          <a:xfrm>
            <a:off x="370136" y="1641500"/>
            <a:ext cx="288032" cy="288032"/>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37 Elipse"/>
          <p:cNvSpPr/>
          <p:nvPr/>
        </p:nvSpPr>
        <p:spPr>
          <a:xfrm>
            <a:off x="370136" y="3570412"/>
            <a:ext cx="288032" cy="288032"/>
          </a:xfrm>
          <a:prstGeom prst="ellipse">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38 Elipse"/>
          <p:cNvSpPr/>
          <p:nvPr/>
        </p:nvSpPr>
        <p:spPr>
          <a:xfrm>
            <a:off x="370136" y="4982196"/>
            <a:ext cx="288032"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0" name="39 Conector recto"/>
          <p:cNvCxnSpPr>
            <a:stCxn id="37" idx="4"/>
            <a:endCxn id="38" idx="0"/>
          </p:cNvCxnSpPr>
          <p:nvPr/>
        </p:nvCxnSpPr>
        <p:spPr>
          <a:xfrm>
            <a:off x="514152" y="1929532"/>
            <a:ext cx="0" cy="164088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a:stCxn id="38" idx="4"/>
            <a:endCxn id="39" idx="0"/>
          </p:cNvCxnSpPr>
          <p:nvPr/>
        </p:nvCxnSpPr>
        <p:spPr>
          <a:xfrm>
            <a:off x="514152" y="3858444"/>
            <a:ext cx="0" cy="112375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2" name="41 CuadroTexto"/>
          <p:cNvSpPr txBox="1"/>
          <p:nvPr/>
        </p:nvSpPr>
        <p:spPr>
          <a:xfrm>
            <a:off x="614269" y="1644908"/>
            <a:ext cx="756938" cy="276999"/>
          </a:xfrm>
          <a:prstGeom prst="rect">
            <a:avLst/>
          </a:prstGeom>
          <a:noFill/>
        </p:spPr>
        <p:txBody>
          <a:bodyPr wrap="none" rtlCol="0">
            <a:spAutoFit/>
          </a:bodyPr>
          <a:lstStyle/>
          <a:p>
            <a:r>
              <a:rPr lang="es-MX" sz="1200" b="1" dirty="0" smtClean="0">
                <a:solidFill>
                  <a:schemeClr val="accent6">
                    <a:lumMod val="75000"/>
                  </a:schemeClr>
                </a:solidFill>
              </a:rPr>
              <a:t>General</a:t>
            </a:r>
            <a:endParaRPr lang="es-MX" sz="1200" b="1" dirty="0">
              <a:solidFill>
                <a:schemeClr val="accent6">
                  <a:lumMod val="75000"/>
                </a:schemeClr>
              </a:solidFill>
            </a:endParaRPr>
          </a:p>
        </p:txBody>
      </p:sp>
      <p:sp>
        <p:nvSpPr>
          <p:cNvPr id="55" name="54 CuadroTexto"/>
          <p:cNvSpPr txBox="1"/>
          <p:nvPr/>
        </p:nvSpPr>
        <p:spPr>
          <a:xfrm>
            <a:off x="608610" y="3581445"/>
            <a:ext cx="1039067" cy="276999"/>
          </a:xfrm>
          <a:prstGeom prst="rect">
            <a:avLst/>
          </a:prstGeom>
          <a:noFill/>
        </p:spPr>
        <p:txBody>
          <a:bodyPr wrap="none" rtlCol="0">
            <a:spAutoFit/>
          </a:bodyPr>
          <a:lstStyle/>
          <a:p>
            <a:r>
              <a:rPr lang="es-MX" sz="1200" b="1" dirty="0" smtClean="0">
                <a:solidFill>
                  <a:schemeClr val="bg2">
                    <a:lumMod val="50000"/>
                  </a:schemeClr>
                </a:solidFill>
              </a:rPr>
              <a:t>Específicos</a:t>
            </a:r>
            <a:endParaRPr lang="es-MX" sz="1200" b="1" dirty="0">
              <a:solidFill>
                <a:schemeClr val="bg2">
                  <a:lumMod val="50000"/>
                </a:schemeClr>
              </a:solidFill>
            </a:endParaRPr>
          </a:p>
        </p:txBody>
      </p:sp>
      <p:sp>
        <p:nvSpPr>
          <p:cNvPr id="59" name="58 CuadroTexto"/>
          <p:cNvSpPr txBox="1"/>
          <p:nvPr/>
        </p:nvSpPr>
        <p:spPr>
          <a:xfrm>
            <a:off x="611560" y="4993229"/>
            <a:ext cx="867545" cy="276999"/>
          </a:xfrm>
          <a:prstGeom prst="rect">
            <a:avLst/>
          </a:prstGeom>
          <a:noFill/>
        </p:spPr>
        <p:txBody>
          <a:bodyPr wrap="none" rtlCol="0">
            <a:spAutoFit/>
          </a:bodyPr>
          <a:lstStyle/>
          <a:p>
            <a:r>
              <a:rPr lang="es-MX" sz="1200" b="1" dirty="0" smtClean="0"/>
              <a:t>Acciones</a:t>
            </a:r>
            <a:endParaRPr lang="es-MX" sz="1200" b="1" dirty="0"/>
          </a:p>
        </p:txBody>
      </p:sp>
      <p:sp>
        <p:nvSpPr>
          <p:cNvPr id="60" name="59 CuadroTexto"/>
          <p:cNvSpPr txBox="1"/>
          <p:nvPr/>
        </p:nvSpPr>
        <p:spPr>
          <a:xfrm>
            <a:off x="3507608" y="5010561"/>
            <a:ext cx="1496440" cy="846386"/>
          </a:xfrm>
          <a:prstGeom prst="rect">
            <a:avLst/>
          </a:prstGeom>
          <a:noFill/>
        </p:spPr>
        <p:txBody>
          <a:bodyPr wrap="square" rtlCol="0">
            <a:spAutoFit/>
          </a:bodyPr>
          <a:lstStyle/>
          <a:p>
            <a:pPr marL="88900" indent="-88900">
              <a:spcAft>
                <a:spcPts val="600"/>
              </a:spcAft>
              <a:buFont typeface="Arial" pitchFamily="34" charset="0"/>
              <a:buChar char="•"/>
            </a:pPr>
            <a:r>
              <a:rPr lang="es-MX" sz="1100" b="1" dirty="0" smtClean="0"/>
              <a:t>Optimización de Recursos .</a:t>
            </a:r>
          </a:p>
          <a:p>
            <a:pPr marL="88900" indent="-88900">
              <a:spcAft>
                <a:spcPts val="600"/>
              </a:spcAft>
              <a:buFont typeface="Arial" pitchFamily="34" charset="0"/>
              <a:buChar char="•"/>
            </a:pPr>
            <a:r>
              <a:rPr lang="es-MX" sz="1100" b="1" dirty="0" smtClean="0"/>
              <a:t>Control Vehicular .</a:t>
            </a:r>
            <a:endParaRPr lang="es-MX" sz="1100" b="1" dirty="0"/>
          </a:p>
        </p:txBody>
      </p:sp>
      <p:sp>
        <p:nvSpPr>
          <p:cNvPr id="61" name="60 CuadroTexto"/>
          <p:cNvSpPr txBox="1"/>
          <p:nvPr/>
        </p:nvSpPr>
        <p:spPr>
          <a:xfrm>
            <a:off x="5175360" y="4471952"/>
            <a:ext cx="1628888" cy="1508105"/>
          </a:xfrm>
          <a:prstGeom prst="rect">
            <a:avLst/>
          </a:prstGeom>
          <a:noFill/>
        </p:spPr>
        <p:txBody>
          <a:bodyPr wrap="square" rtlCol="0">
            <a:spAutoFit/>
          </a:bodyPr>
          <a:lstStyle/>
          <a:p>
            <a:pPr marL="88900" indent="-88900">
              <a:spcAft>
                <a:spcPts val="600"/>
              </a:spcAft>
              <a:buFont typeface="Arial" pitchFamily="34" charset="0"/>
              <a:buChar char="•"/>
            </a:pPr>
            <a:r>
              <a:rPr lang="es-MX" sz="1100" b="1" dirty="0" smtClean="0"/>
              <a:t>Mejora de la Gestión.</a:t>
            </a:r>
          </a:p>
          <a:p>
            <a:pPr marL="88900" indent="-88900">
              <a:spcAft>
                <a:spcPts val="600"/>
              </a:spcAft>
              <a:buFont typeface="Arial" pitchFamily="34" charset="0"/>
              <a:buChar char="•"/>
            </a:pPr>
            <a:r>
              <a:rPr lang="es-MX" sz="1100" b="1" dirty="0" smtClean="0"/>
              <a:t>Mejora Regulatoria.</a:t>
            </a:r>
          </a:p>
          <a:p>
            <a:pPr marL="88900" indent="-88900">
              <a:spcAft>
                <a:spcPts val="600"/>
              </a:spcAft>
              <a:buFont typeface="Arial" pitchFamily="34" charset="0"/>
              <a:buChar char="•"/>
            </a:pPr>
            <a:r>
              <a:rPr lang="es-MX" sz="1100" b="1" dirty="0" smtClean="0"/>
              <a:t>Calidad Gubernamental.</a:t>
            </a:r>
          </a:p>
          <a:p>
            <a:pPr marL="88900" indent="-88900">
              <a:spcAft>
                <a:spcPts val="600"/>
              </a:spcAft>
              <a:buFont typeface="Arial" pitchFamily="34" charset="0"/>
              <a:buChar char="•"/>
            </a:pPr>
            <a:r>
              <a:rPr lang="es-MX" sz="1100" b="1" dirty="0" smtClean="0"/>
              <a:t>Innovación  y Gobierno Digital.</a:t>
            </a:r>
          </a:p>
        </p:txBody>
      </p:sp>
      <p:sp>
        <p:nvSpPr>
          <p:cNvPr id="62" name="61 CuadroTexto"/>
          <p:cNvSpPr txBox="1"/>
          <p:nvPr/>
        </p:nvSpPr>
        <p:spPr>
          <a:xfrm>
            <a:off x="6891984" y="4779729"/>
            <a:ext cx="1712464" cy="1184940"/>
          </a:xfrm>
          <a:prstGeom prst="rect">
            <a:avLst/>
          </a:prstGeom>
          <a:noFill/>
        </p:spPr>
        <p:txBody>
          <a:bodyPr wrap="square" rtlCol="0">
            <a:spAutoFit/>
          </a:bodyPr>
          <a:lstStyle/>
          <a:p>
            <a:pPr marL="88900" indent="-88900">
              <a:spcAft>
                <a:spcPts val="600"/>
              </a:spcAft>
              <a:buFont typeface="Arial" pitchFamily="34" charset="0"/>
              <a:buChar char="•"/>
            </a:pPr>
            <a:r>
              <a:rPr lang="es-MX" sz="1100" b="1" dirty="0" smtClean="0"/>
              <a:t>Capacitación de Formación de Actitudes.</a:t>
            </a:r>
          </a:p>
          <a:p>
            <a:pPr marL="88900" indent="-88900">
              <a:spcAft>
                <a:spcPts val="600"/>
              </a:spcAft>
              <a:buFont typeface="Arial" pitchFamily="34" charset="0"/>
              <a:buChar char="•"/>
            </a:pPr>
            <a:r>
              <a:rPr lang="es-MX" sz="1100" b="1" dirty="0" smtClean="0"/>
              <a:t>Profesionalización de los Servidores Públicos.</a:t>
            </a:r>
            <a:endParaRPr lang="es-MX" sz="1100" b="1" dirty="0"/>
          </a:p>
        </p:txBody>
      </p:sp>
    </p:spTree>
  </p:cSld>
  <p:clrMapOvr>
    <a:masterClrMapping/>
  </p:clrMapOvr>
  <p:transition>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0033" name="Título 1"/>
          <p:cNvSpPr>
            <a:spLocks noGrp="1"/>
          </p:cNvSpPr>
          <p:nvPr>
            <p:ph type="title"/>
          </p:nvPr>
        </p:nvSpPr>
        <p:spPr>
          <a:xfrm>
            <a:off x="1714480" y="928670"/>
            <a:ext cx="5786478" cy="714375"/>
          </a:xfrm>
        </p:spPr>
        <p:txBody>
          <a:bodyPr/>
          <a:lstStyle/>
          <a:p>
            <a:pPr algn="ctr" eaLnBrk="1" hangingPunct="1"/>
            <a:r>
              <a:rPr lang="es-MX" sz="3600" b="1" dirty="0" smtClean="0"/>
              <a:t>¿En qué se ha avanzado?</a:t>
            </a:r>
          </a:p>
        </p:txBody>
      </p:sp>
      <p:sp>
        <p:nvSpPr>
          <p:cNvPr id="54" name="53 Rectángulo"/>
          <p:cNvSpPr/>
          <p:nvPr/>
        </p:nvSpPr>
        <p:spPr>
          <a:xfrm>
            <a:off x="251520" y="1196752"/>
            <a:ext cx="8734848" cy="506915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uadroTexto"/>
          <p:cNvSpPr txBox="1"/>
          <p:nvPr/>
        </p:nvSpPr>
        <p:spPr>
          <a:xfrm>
            <a:off x="323528" y="1628800"/>
            <a:ext cx="8552695" cy="3785652"/>
          </a:xfrm>
          <a:prstGeom prst="rect">
            <a:avLst/>
          </a:prstGeom>
          <a:noFill/>
        </p:spPr>
        <p:txBody>
          <a:bodyPr wrap="square" rtlCol="0">
            <a:spAutoFit/>
          </a:bodyPr>
          <a:lstStyle/>
          <a:p>
            <a:pPr marL="342900" indent="-342900">
              <a:buFont typeface="+mj-lt"/>
              <a:buAutoNum type="arabicPeriod"/>
            </a:pPr>
            <a:r>
              <a:rPr lang="es-MX" sz="2000" dirty="0" smtClean="0"/>
              <a:t>Sistematización del Modulo de Desempeño Institucional.</a:t>
            </a:r>
          </a:p>
          <a:p>
            <a:pPr marL="342900" indent="-342900">
              <a:buFont typeface="+mj-lt"/>
              <a:buAutoNum type="arabicPeriod"/>
            </a:pPr>
            <a:r>
              <a:rPr lang="es-MX" sz="2000" dirty="0" smtClean="0"/>
              <a:t>Sistematización del Panel Ciudadano.</a:t>
            </a:r>
          </a:p>
          <a:p>
            <a:pPr marL="342900" indent="-342900">
              <a:buFont typeface="+mj-lt"/>
              <a:buAutoNum type="arabicPeriod"/>
            </a:pPr>
            <a:r>
              <a:rPr lang="es-MX" sz="2000" dirty="0" smtClean="0"/>
              <a:t>Sistematización y capacitación del Control Interno Institucional y Administración de Riesgos.</a:t>
            </a:r>
          </a:p>
          <a:p>
            <a:pPr marL="342900" indent="-342900">
              <a:buFont typeface="+mj-lt"/>
              <a:buAutoNum type="arabicPeriod"/>
            </a:pPr>
            <a:r>
              <a:rPr lang="es-MX" sz="2000" dirty="0" smtClean="0"/>
              <a:t>Lineamientos </a:t>
            </a:r>
            <a:r>
              <a:rPr lang="es-MX" sz="2000" dirty="0" smtClean="0"/>
              <a:t>de racionalidad, austeridad y disciplina.</a:t>
            </a:r>
          </a:p>
          <a:p>
            <a:pPr marL="342900" indent="-342900">
              <a:buFont typeface="+mj-lt"/>
              <a:buAutoNum type="arabicPeriod"/>
            </a:pPr>
            <a:r>
              <a:rPr lang="es-MX" sz="2000" dirty="0" smtClean="0"/>
              <a:t>Regular la adquisición y el uso de vehículos.</a:t>
            </a:r>
          </a:p>
          <a:p>
            <a:pPr marL="342900" indent="-342900">
              <a:buFont typeface="+mj-lt"/>
              <a:buAutoNum type="arabicPeriod"/>
            </a:pPr>
            <a:r>
              <a:rPr lang="es-MX" sz="2000" dirty="0" smtClean="0"/>
              <a:t>Lineamientos para implementar Calidad Gubernamental Nuevo Sonora.</a:t>
            </a:r>
          </a:p>
          <a:p>
            <a:pPr marL="342900" indent="-342900">
              <a:buFont typeface="+mj-lt"/>
              <a:buAutoNum type="arabicPeriod"/>
            </a:pPr>
            <a:r>
              <a:rPr lang="es-MX" sz="2000" dirty="0" smtClean="0"/>
              <a:t>Implementar una Red Dorsal Estatal que habilite el uso estratégico de las </a:t>
            </a:r>
            <a:r>
              <a:rPr lang="es-MX" sz="2000" dirty="0" err="1" smtClean="0"/>
              <a:t>TIC´s</a:t>
            </a:r>
            <a:r>
              <a:rPr lang="es-MX" sz="2000" dirty="0" smtClean="0"/>
              <a:t>.</a:t>
            </a:r>
          </a:p>
          <a:p>
            <a:pPr marL="342900" indent="-342900">
              <a:buFont typeface="+mj-lt"/>
              <a:buAutoNum type="arabicPeriod"/>
            </a:pPr>
            <a:r>
              <a:rPr lang="es-MX" sz="2000" dirty="0" smtClean="0"/>
              <a:t>Mecanismo de medición del desempeño de los funcionarios públicos.</a:t>
            </a:r>
          </a:p>
          <a:p>
            <a:pPr marL="342900" indent="-342900">
              <a:buFont typeface="+mj-lt"/>
              <a:buAutoNum type="arabicPeriod"/>
            </a:pPr>
            <a:r>
              <a:rPr lang="es-MX" sz="2000" dirty="0" smtClean="0"/>
              <a:t>Formación de Actitud de los funcionarios públicos.</a:t>
            </a:r>
            <a:endParaRPr lang="es-MX" sz="2000" dirty="0"/>
          </a:p>
        </p:txBody>
      </p:sp>
    </p:spTree>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2. </a:t>
            </a:r>
            <a:r>
              <a:rPr lang="es-MX" dirty="0" smtClean="0"/>
              <a:t>La </a:t>
            </a:r>
            <a:r>
              <a:rPr lang="es-MX" dirty="0" smtClean="0"/>
              <a:t>Modernización Administrativa en Sonora</a:t>
            </a:r>
            <a:endParaRPr lang="es-ES" dirty="0"/>
          </a:p>
        </p:txBody>
      </p:sp>
      <p:sp>
        <p:nvSpPr>
          <p:cNvPr id="3" name="2 Subtítulo"/>
          <p:cNvSpPr>
            <a:spLocks noGrp="1"/>
          </p:cNvSpPr>
          <p:nvPr>
            <p:ph type="subTitle" idx="1"/>
          </p:nvPr>
        </p:nvSpPr>
        <p:spPr/>
        <p:txBody>
          <a:bodyPr/>
          <a:lstStyle/>
          <a:p>
            <a:r>
              <a:rPr lang="es-MX" dirty="0" smtClean="0"/>
              <a:t>2.4 Programa de Mejora de la Gestión</a:t>
            </a:r>
          </a:p>
          <a:p>
            <a:pPr indent="360363" algn="l">
              <a:buFont typeface="Arial" pitchFamily="34" charset="0"/>
              <a:buChar char="•"/>
            </a:pPr>
            <a:r>
              <a:rPr lang="es-MX" dirty="0" smtClean="0"/>
              <a:t>Ejercicio</a:t>
            </a:r>
            <a:endParaRPr lang="es-ES" dirty="0"/>
          </a:p>
        </p:txBody>
      </p:sp>
    </p:spTree>
  </p:cSld>
  <p:clrMapOvr>
    <a:masterClrMapping/>
  </p:clrMapOvr>
  <p:transition spd="slow">
    <p:fade thruBlk="1"/>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393700" y="1143000"/>
            <a:ext cx="8321675" cy="4857750"/>
          </a:xfrm>
        </p:spPr>
        <p:txBody>
          <a:bodyPr>
            <a:normAutofit/>
          </a:bodyPr>
          <a:lstStyle/>
          <a:p>
            <a:pPr algn="just" eaLnBrk="1" hangingPunct="1">
              <a:buClr>
                <a:srgbClr val="E46C0A"/>
              </a:buClr>
              <a:buFont typeface="Calibri" pitchFamily="-97" charset="0"/>
              <a:buChar char="→"/>
              <a:defRPr/>
            </a:pPr>
            <a:r>
              <a:rPr lang="es-MX" dirty="0" smtClean="0">
                <a:latin typeface="Century Gothic" pitchFamily="-97" charset="0"/>
              </a:rPr>
              <a:t>Plan Estatal de Desarrollo 2009 – 2015.</a:t>
            </a:r>
          </a:p>
          <a:p>
            <a:pPr eaLnBrk="1" hangingPunct="1">
              <a:buClr>
                <a:srgbClr val="E46C0A"/>
              </a:buClr>
              <a:buFont typeface="Calibri" pitchFamily="-97" charset="0"/>
              <a:buChar char="→"/>
              <a:defRPr/>
            </a:pPr>
            <a:endParaRPr lang="es-MX" dirty="0" smtClean="0">
              <a:latin typeface="Century Gothic" pitchFamily="-97" charset="0"/>
            </a:endParaRPr>
          </a:p>
          <a:p>
            <a:pPr indent="-77788" algn="just" eaLnBrk="1" hangingPunct="1">
              <a:buFont typeface="Calibri" pitchFamily="34" charset="0"/>
              <a:buNone/>
              <a:defRPr/>
            </a:pPr>
            <a:r>
              <a:rPr lang="es-MX" sz="2800" i="1" dirty="0" smtClean="0">
                <a:latin typeface="Century Gothic" pitchFamily="-97" charset="0"/>
              </a:rPr>
              <a:t>“</a:t>
            </a:r>
            <a:r>
              <a:rPr lang="es-MX" sz="2800" i="1" dirty="0" smtClean="0"/>
              <a:t>Transformar la gestión pública estatal, a partir de una estrategia de innovación gubernamental que asegure la integralidad y transversalidad del quehacer gubernamental para lograr mejores resultados</a:t>
            </a:r>
            <a:r>
              <a:rPr lang="es-MX" sz="2800" i="1" dirty="0" smtClean="0">
                <a:latin typeface="Century Gothic" pitchFamily="-97" charset="0"/>
              </a:rPr>
              <a:t>.” </a:t>
            </a:r>
            <a:endParaRPr lang="es-MX" sz="2800" dirty="0" smtClean="0">
              <a:latin typeface="Century Gothic" pitchFamily="-97" charset="0"/>
            </a:endParaRPr>
          </a:p>
        </p:txBody>
      </p:sp>
    </p:spTree>
  </p:cSld>
  <p:clrMapOvr>
    <a:masterClrMapping/>
  </p:clrMapOvr>
  <p:transition spd="med"/>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ítulo 2"/>
          <p:cNvSpPr>
            <a:spLocks noGrp="1"/>
          </p:cNvSpPr>
          <p:nvPr>
            <p:ph type="title"/>
          </p:nvPr>
        </p:nvSpPr>
        <p:spPr>
          <a:xfrm>
            <a:off x="971550" y="1071574"/>
            <a:ext cx="8172450" cy="1357313"/>
          </a:xfrm>
        </p:spPr>
        <p:txBody>
          <a:bodyPr/>
          <a:lstStyle/>
          <a:p>
            <a:pPr eaLnBrk="1" hangingPunct="1"/>
            <a:r>
              <a:rPr lang="es-MX" sz="3200" b="1" dirty="0" smtClean="0">
                <a:solidFill>
                  <a:srgbClr val="254061"/>
                </a:solidFill>
                <a:latin typeface="Arial Narrow" pitchFamily="34" charset="0"/>
                <a:ea typeface="ＭＳ Ｐゴシック" pitchFamily="34" charset="-128"/>
              </a:rPr>
              <a:t>Estrategia</a:t>
            </a:r>
            <a:endParaRPr lang="es-MX" sz="3200" dirty="0" smtClean="0">
              <a:latin typeface="Century Gothic" pitchFamily="34" charset="0"/>
              <a:ea typeface="ＭＳ Ｐゴシック" pitchFamily="34" charset="-128"/>
            </a:endParaRPr>
          </a:p>
        </p:txBody>
      </p:sp>
      <p:sp>
        <p:nvSpPr>
          <p:cNvPr id="19459" name="Marcador de contenido 3"/>
          <p:cNvSpPr>
            <a:spLocks noGrp="1"/>
          </p:cNvSpPr>
          <p:nvPr>
            <p:ph idx="1"/>
          </p:nvPr>
        </p:nvSpPr>
        <p:spPr>
          <a:xfrm>
            <a:off x="179388" y="2143150"/>
            <a:ext cx="8713787" cy="4857750"/>
          </a:xfrm>
        </p:spPr>
        <p:txBody>
          <a:bodyPr/>
          <a:lstStyle/>
          <a:p>
            <a:pPr algn="just" eaLnBrk="1" hangingPunct="1">
              <a:buClr>
                <a:srgbClr val="E46C0A"/>
              </a:buClr>
            </a:pPr>
            <a:r>
              <a:rPr lang="es-MX" sz="2800" dirty="0" smtClean="0"/>
              <a:t>La visión del PMG es maximizar la modernización de la gestión pública, realizando proyectos de mejora articulados en función de los objetivos del PMG, que beneficien directamente a la ciudadanía y a las propias instituciones.</a:t>
            </a:r>
          </a:p>
        </p:txBody>
      </p:sp>
    </p:spTree>
  </p:cSld>
  <p:clrMapOvr>
    <a:masterClrMapping/>
  </p:clrMapOvr>
  <p:transition spd="med"/>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
          <p:cNvSpPr>
            <a:spLocks noGrp="1" noChangeArrowheads="1"/>
          </p:cNvSpPr>
          <p:nvPr>
            <p:ph type="title"/>
          </p:nvPr>
        </p:nvSpPr>
        <p:spPr>
          <a:xfrm>
            <a:off x="1714531" y="609600"/>
            <a:ext cx="7215187" cy="461963"/>
          </a:xfrm>
          <a:ln algn="ctr"/>
        </p:spPr>
        <p:txBody>
          <a:bodyPr>
            <a:spAutoFit/>
          </a:bodyPr>
          <a:lstStyle/>
          <a:p>
            <a:pPr>
              <a:defRPr/>
            </a:pPr>
            <a:r>
              <a:rPr lang="es-MX" sz="2400" b="1" dirty="0" smtClean="0">
                <a:solidFill>
                  <a:schemeClr val="accent1">
                    <a:lumMod val="50000"/>
                  </a:schemeClr>
                </a:solidFill>
                <a:latin typeface="Arial Narrow" pitchFamily="34" charset="0"/>
                <a:ea typeface="+mn-ea"/>
                <a:cs typeface="+mn-cs"/>
              </a:rPr>
              <a:t>Operación General</a:t>
            </a:r>
            <a:endParaRPr lang="es-ES" sz="2400" b="1" dirty="0">
              <a:solidFill>
                <a:schemeClr val="accent1">
                  <a:lumMod val="50000"/>
                </a:schemeClr>
              </a:solidFill>
              <a:latin typeface="Arial Narrow" pitchFamily="34" charset="0"/>
              <a:ea typeface="+mn-ea"/>
              <a:cs typeface="+mn-cs"/>
            </a:endParaRPr>
          </a:p>
        </p:txBody>
      </p:sp>
      <p:grpSp>
        <p:nvGrpSpPr>
          <p:cNvPr id="2" name="28 Grupo"/>
          <p:cNvGrpSpPr/>
          <p:nvPr/>
        </p:nvGrpSpPr>
        <p:grpSpPr>
          <a:xfrm>
            <a:off x="541309" y="1176851"/>
            <a:ext cx="8072494" cy="5500726"/>
            <a:chOff x="642910" y="1000108"/>
            <a:chExt cx="8072494" cy="5214974"/>
          </a:xfrm>
        </p:grpSpPr>
        <p:pic>
          <p:nvPicPr>
            <p:cNvPr id="25" name="24 Imagen"/>
            <p:cNvPicPr/>
            <p:nvPr/>
          </p:nvPicPr>
          <p:blipFill>
            <a:blip r:embed="rId3" cstate="print"/>
            <a:srcRect l="13822" t="11909" r="15921" b="5486"/>
            <a:stretch>
              <a:fillRect/>
            </a:stretch>
          </p:blipFill>
          <p:spPr bwMode="auto">
            <a:xfrm>
              <a:off x="642910" y="1000108"/>
              <a:ext cx="8072494" cy="5214974"/>
            </a:xfrm>
            <a:prstGeom prst="rect">
              <a:avLst/>
            </a:prstGeom>
            <a:noFill/>
            <a:ln w="9525">
              <a:noFill/>
              <a:miter lim="800000"/>
              <a:headEnd/>
              <a:tailEnd/>
            </a:ln>
          </p:spPr>
        </p:pic>
        <p:sp>
          <p:nvSpPr>
            <p:cNvPr id="26" name="25 Rectángulo"/>
            <p:cNvSpPr/>
            <p:nvPr/>
          </p:nvSpPr>
          <p:spPr>
            <a:xfrm>
              <a:off x="1654331" y="2692042"/>
              <a:ext cx="428628" cy="142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27 CuadroTexto"/>
            <p:cNvSpPr txBox="1"/>
            <p:nvPr/>
          </p:nvSpPr>
          <p:spPr>
            <a:xfrm>
              <a:off x="7858148" y="3353858"/>
              <a:ext cx="785818" cy="357190"/>
            </a:xfrm>
            <a:prstGeom prst="rect">
              <a:avLst/>
            </a:prstGeom>
            <a:solidFill>
              <a:schemeClr val="bg1"/>
            </a:solidFill>
            <a:ln>
              <a:solidFill>
                <a:schemeClr val="tx1"/>
              </a:solidFill>
            </a:ln>
          </p:spPr>
          <p:txBody>
            <a:bodyPr wrap="none" rtlCol="0">
              <a:noAutofit/>
            </a:bodyPr>
            <a:lstStyle/>
            <a:p>
              <a:r>
                <a:rPr lang="es-MX" sz="1000" b="1" dirty="0" smtClean="0"/>
                <a:t>Vertientes </a:t>
              </a:r>
            </a:p>
            <a:p>
              <a:pPr algn="ctr"/>
              <a:r>
                <a:rPr lang="es-MX" sz="1000" b="1" dirty="0" smtClean="0"/>
                <a:t>PMG</a:t>
              </a:r>
              <a:endParaRPr lang="es-MX" sz="1000" b="1" dirty="0"/>
            </a:p>
          </p:txBody>
        </p:sp>
      </p:gr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Marcador de contenido 3"/>
          <p:cNvSpPr>
            <a:spLocks noGrp="1"/>
          </p:cNvSpPr>
          <p:nvPr>
            <p:ph idx="1"/>
          </p:nvPr>
        </p:nvSpPr>
        <p:spPr>
          <a:xfrm>
            <a:off x="179388" y="1268413"/>
            <a:ext cx="4892675" cy="4857750"/>
          </a:xfrm>
        </p:spPr>
        <p:txBody>
          <a:bodyPr/>
          <a:lstStyle/>
          <a:p>
            <a:pPr algn="just" eaLnBrk="1" hangingPunct="1">
              <a:buClr>
                <a:srgbClr val="E46C0A"/>
              </a:buClr>
              <a:buFont typeface="Calibri" pitchFamily="34" charset="0"/>
              <a:buNone/>
            </a:pPr>
            <a:r>
              <a:rPr lang="es-MX" sz="2000" smtClean="0">
                <a:latin typeface="Century Gothic" pitchFamily="34" charset="0"/>
                <a:ea typeface="ＭＳ Ｐゴシック" pitchFamily="34" charset="-128"/>
              </a:rPr>
              <a:t>Objetivos del Programa:</a:t>
            </a:r>
          </a:p>
          <a:p>
            <a:pPr algn="just" eaLnBrk="1" hangingPunct="1">
              <a:buClr>
                <a:srgbClr val="E46C0A"/>
              </a:buClr>
            </a:pPr>
            <a:endParaRPr lang="es-MX" sz="2000" smtClean="0">
              <a:latin typeface="Century Gothic" pitchFamily="34" charset="0"/>
              <a:ea typeface="ＭＳ Ｐゴシック" pitchFamily="34" charset="-128"/>
            </a:endParaRPr>
          </a:p>
          <a:p>
            <a:pPr algn="just" eaLnBrk="1" hangingPunct="1">
              <a:buClr>
                <a:srgbClr val="E46C0A"/>
              </a:buClr>
              <a:buFont typeface="Calibri" pitchFamily="34" charset="0"/>
              <a:buAutoNum type="arabicPeriod"/>
            </a:pPr>
            <a:r>
              <a:rPr lang="es-MX" sz="2000" smtClean="0">
                <a:latin typeface="Century Gothic" pitchFamily="34" charset="0"/>
                <a:ea typeface="ＭＳ Ｐゴシック" pitchFamily="34" charset="-128"/>
              </a:rPr>
              <a:t>Incrementar la eficiencia en los esquemas de atención para la gestión de trámites y servicios.</a:t>
            </a:r>
          </a:p>
          <a:p>
            <a:pPr algn="just" eaLnBrk="1" hangingPunct="1">
              <a:buClr>
                <a:srgbClr val="E46C0A"/>
              </a:buClr>
              <a:buFont typeface="Calibri" pitchFamily="34" charset="0"/>
              <a:buAutoNum type="arabicPeriod"/>
            </a:pPr>
            <a:r>
              <a:rPr lang="es-MX" sz="2000" smtClean="0">
                <a:latin typeface="Century Gothic" pitchFamily="34" charset="0"/>
                <a:ea typeface="ＭＳ Ｐゴシック" pitchFamily="34" charset="-128"/>
              </a:rPr>
              <a:t>Mejorar el desempeño de la función pública, impulsando la incorporación de esquemas para el desarrollo administrativo de las dependencias y entidades.</a:t>
            </a:r>
          </a:p>
          <a:p>
            <a:pPr algn="just" eaLnBrk="1" hangingPunct="1">
              <a:buClr>
                <a:srgbClr val="E46C0A"/>
              </a:buClr>
              <a:buFont typeface="Calibri" pitchFamily="34" charset="0"/>
              <a:buAutoNum type="arabicPeriod"/>
            </a:pPr>
            <a:r>
              <a:rPr lang="es-MX" sz="2000" smtClean="0">
                <a:latin typeface="Century Gothic" pitchFamily="34" charset="0"/>
                <a:ea typeface="ＭＳ Ｐゴシック" pitchFamily="34" charset="-128"/>
              </a:rPr>
              <a:t>Generar una nueva forma de administrar y orientar el presupuesto a ejercer.</a:t>
            </a:r>
            <a:endParaRPr lang="es-ES" sz="2000" smtClean="0">
              <a:latin typeface="Century Gothic" pitchFamily="34" charset="0"/>
              <a:ea typeface="ＭＳ Ｐゴシック" pitchFamily="34" charset="-128"/>
            </a:endParaRPr>
          </a:p>
        </p:txBody>
      </p:sp>
      <p:grpSp>
        <p:nvGrpSpPr>
          <p:cNvPr id="2" name="18 Grupo"/>
          <p:cNvGrpSpPr>
            <a:grpSpLocks/>
          </p:cNvGrpSpPr>
          <p:nvPr/>
        </p:nvGrpSpPr>
        <p:grpSpPr bwMode="auto">
          <a:xfrm>
            <a:off x="5500688" y="2071688"/>
            <a:ext cx="3535362" cy="3000375"/>
            <a:chOff x="3163738" y="4829050"/>
            <a:chExt cx="3534132" cy="1288052"/>
          </a:xfrm>
        </p:grpSpPr>
        <p:sp>
          <p:nvSpPr>
            <p:cNvPr id="21510" name="14 CuadroTexto"/>
            <p:cNvSpPr txBox="1">
              <a:spLocks noChangeArrowheads="1"/>
            </p:cNvSpPr>
            <p:nvPr/>
          </p:nvSpPr>
          <p:spPr bwMode="auto">
            <a:xfrm>
              <a:off x="3393760" y="4829050"/>
              <a:ext cx="3304110" cy="1228777"/>
            </a:xfrm>
            <a:prstGeom prst="rect">
              <a:avLst/>
            </a:prstGeom>
            <a:noFill/>
            <a:ln w="9525">
              <a:noFill/>
              <a:miter lim="800000"/>
              <a:headEnd/>
              <a:tailEnd/>
            </a:ln>
          </p:spPr>
          <p:txBody>
            <a:bodyPr wrap="none">
              <a:spAutoFit/>
            </a:bodyPr>
            <a:lstStyle/>
            <a:p>
              <a:endParaRPr lang="es-MX" b="1">
                <a:solidFill>
                  <a:schemeClr val="tx2"/>
                </a:solidFill>
                <a:latin typeface="Century Gothic" pitchFamily="34" charset="0"/>
              </a:endParaRPr>
            </a:p>
            <a:p>
              <a:r>
                <a:rPr lang="es-MX" b="1">
                  <a:solidFill>
                    <a:schemeClr val="tx2"/>
                  </a:solidFill>
                  <a:latin typeface="Century Gothic" pitchFamily="34" charset="0"/>
                </a:rPr>
                <a:t>Calidad Tramites y Servicios</a:t>
              </a:r>
            </a:p>
            <a:p>
              <a:endParaRPr lang="es-MX" b="1">
                <a:solidFill>
                  <a:schemeClr val="tx2"/>
                </a:solidFill>
                <a:latin typeface="Century Gothic" pitchFamily="34" charset="0"/>
              </a:endParaRPr>
            </a:p>
            <a:p>
              <a:endParaRPr lang="es-MX" b="1">
                <a:solidFill>
                  <a:schemeClr val="tx2"/>
                </a:solidFill>
                <a:latin typeface="Century Gothic" pitchFamily="34" charset="0"/>
              </a:endParaRPr>
            </a:p>
            <a:p>
              <a:endParaRPr lang="es-MX" b="1">
                <a:solidFill>
                  <a:schemeClr val="tx2"/>
                </a:solidFill>
                <a:latin typeface="Century Gothic" pitchFamily="34" charset="0"/>
              </a:endParaRPr>
            </a:p>
            <a:p>
              <a:r>
                <a:rPr lang="es-MX" b="1">
                  <a:solidFill>
                    <a:schemeClr val="tx2"/>
                  </a:solidFill>
                  <a:latin typeface="Century Gothic" pitchFamily="34" charset="0"/>
                </a:rPr>
                <a:t>Efectividad instituciones</a:t>
              </a:r>
            </a:p>
            <a:p>
              <a:endParaRPr lang="es-MX" b="1">
                <a:solidFill>
                  <a:schemeClr val="tx2"/>
                </a:solidFill>
                <a:latin typeface="Century Gothic" pitchFamily="34" charset="0"/>
              </a:endParaRPr>
            </a:p>
            <a:p>
              <a:endParaRPr lang="es-MX" b="1">
                <a:solidFill>
                  <a:schemeClr val="tx2"/>
                </a:solidFill>
                <a:latin typeface="Century Gothic" pitchFamily="34" charset="0"/>
              </a:endParaRPr>
            </a:p>
            <a:p>
              <a:endParaRPr lang="es-MX" b="1">
                <a:solidFill>
                  <a:schemeClr val="tx2"/>
                </a:solidFill>
                <a:latin typeface="Century Gothic" pitchFamily="34" charset="0"/>
              </a:endParaRPr>
            </a:p>
            <a:p>
              <a:r>
                <a:rPr lang="es-MX" b="1">
                  <a:solidFill>
                    <a:schemeClr val="tx2"/>
                  </a:solidFill>
                  <a:latin typeface="Century Gothic" pitchFamily="34" charset="0"/>
                </a:rPr>
                <a:t>Costos de operación</a:t>
              </a:r>
            </a:p>
          </p:txBody>
        </p:sp>
        <p:sp>
          <p:nvSpPr>
            <p:cNvPr id="16" name="15 Flecha arriba"/>
            <p:cNvSpPr/>
            <p:nvPr/>
          </p:nvSpPr>
          <p:spPr>
            <a:xfrm>
              <a:off x="3163738" y="4859719"/>
              <a:ext cx="304017" cy="276011"/>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MX">
                <a:solidFill>
                  <a:srgbClr val="FFFFFF"/>
                </a:solidFill>
                <a:ea typeface="ＭＳ Ｐゴシック" pitchFamily="-97" charset="-128"/>
              </a:endParaRPr>
            </a:p>
          </p:txBody>
        </p:sp>
        <p:sp>
          <p:nvSpPr>
            <p:cNvPr id="17" name="16 Flecha arriba"/>
            <p:cNvSpPr/>
            <p:nvPr/>
          </p:nvSpPr>
          <p:spPr>
            <a:xfrm>
              <a:off x="3163738" y="5350405"/>
              <a:ext cx="304017" cy="276011"/>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MX">
                <a:solidFill>
                  <a:srgbClr val="FFFFFF"/>
                </a:solidFill>
                <a:ea typeface="ＭＳ Ｐゴシック" pitchFamily="-97" charset="-128"/>
              </a:endParaRPr>
            </a:p>
          </p:txBody>
        </p:sp>
        <p:sp>
          <p:nvSpPr>
            <p:cNvPr id="18" name="17 Flecha arriba"/>
            <p:cNvSpPr/>
            <p:nvPr/>
          </p:nvSpPr>
          <p:spPr>
            <a:xfrm rot="10800000">
              <a:off x="3163738" y="5841091"/>
              <a:ext cx="304017" cy="276011"/>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MX">
                <a:solidFill>
                  <a:srgbClr val="FFFFFF"/>
                </a:solidFill>
                <a:ea typeface="ＭＳ Ｐゴシック" pitchFamily="-97" charset="-128"/>
              </a:endParaRPr>
            </a:p>
          </p:txBody>
        </p:sp>
      </p:grpSp>
      <p:sp>
        <p:nvSpPr>
          <p:cNvPr id="21509" name="8 CuadroTexto"/>
          <p:cNvSpPr txBox="1">
            <a:spLocks noChangeArrowheads="1"/>
          </p:cNvSpPr>
          <p:nvPr/>
        </p:nvSpPr>
        <p:spPr bwMode="auto">
          <a:xfrm>
            <a:off x="357188" y="5929313"/>
            <a:ext cx="8429625" cy="369887"/>
          </a:xfrm>
          <a:prstGeom prst="rect">
            <a:avLst/>
          </a:prstGeom>
          <a:noFill/>
          <a:ln w="9525">
            <a:noFill/>
            <a:miter lim="800000"/>
            <a:headEnd/>
            <a:tailEnd/>
          </a:ln>
        </p:spPr>
        <p:txBody>
          <a:bodyPr>
            <a:spAutoFit/>
          </a:bodyPr>
          <a:lstStyle/>
          <a:p>
            <a:r>
              <a:rPr lang="es-MX" b="1" dirty="0">
                <a:solidFill>
                  <a:schemeClr val="tx2"/>
                </a:solidFill>
                <a:latin typeface="Century Gothic" pitchFamily="34" charset="0"/>
              </a:rPr>
              <a:t>Publicado en el Boletín Oficial No. 9 sección II del 30 de enero de </a:t>
            </a:r>
            <a:r>
              <a:rPr lang="es-MX" b="1" dirty="0" smtClean="0">
                <a:solidFill>
                  <a:schemeClr val="tx2"/>
                </a:solidFill>
                <a:latin typeface="Century Gothic" pitchFamily="34" charset="0"/>
              </a:rPr>
              <a:t>2012.</a:t>
            </a:r>
            <a:endParaRPr lang="es-MX" dirty="0"/>
          </a:p>
        </p:txBody>
      </p:sp>
    </p:spTree>
  </p:cSld>
  <p:clrMapOvr>
    <a:masterClrMapping/>
  </p:clrMapOvr>
  <p:transition spd="med"/>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357188" y="1143000"/>
          <a:ext cx="8501122" cy="370840"/>
        </p:xfrm>
        <a:graphic>
          <a:graphicData uri="http://schemas.openxmlformats.org/drawingml/2006/table">
            <a:tbl>
              <a:tblPr firstRow="1" bandRow="1">
                <a:tableStyleId>{5C22544A-7EE6-4342-B048-85BDC9FD1C3A}</a:tableStyleId>
              </a:tblPr>
              <a:tblGrid>
                <a:gridCol w="3046236"/>
                <a:gridCol w="2427892"/>
                <a:gridCol w="3026994"/>
              </a:tblGrid>
              <a:tr h="370840">
                <a:tc>
                  <a:txBody>
                    <a:bodyPr/>
                    <a:lstStyle/>
                    <a:p>
                      <a:pPr algn="ctr"/>
                      <a:r>
                        <a:rPr lang="es-MX" dirty="0" smtClean="0"/>
                        <a:t>Objetivo</a:t>
                      </a:r>
                      <a:r>
                        <a:rPr lang="es-MX" baseline="0" dirty="0" smtClean="0"/>
                        <a:t> 1</a:t>
                      </a:r>
                      <a:endParaRPr lang="es-MX" dirty="0"/>
                    </a:p>
                  </a:txBody>
                  <a:tcPr/>
                </a:tc>
                <a:tc>
                  <a:txBody>
                    <a:bodyPr/>
                    <a:lstStyle/>
                    <a:p>
                      <a:pPr algn="ctr"/>
                      <a:r>
                        <a:rPr lang="es-MX" dirty="0" smtClean="0"/>
                        <a:t>Objetivo 2</a:t>
                      </a:r>
                      <a:endParaRPr lang="es-MX" dirty="0"/>
                    </a:p>
                  </a:txBody>
                  <a:tcPr/>
                </a:tc>
                <a:tc>
                  <a:txBody>
                    <a:bodyPr/>
                    <a:lstStyle/>
                    <a:p>
                      <a:pPr algn="ctr"/>
                      <a:r>
                        <a:rPr lang="es-MX" dirty="0" smtClean="0"/>
                        <a:t>Objetivo 3</a:t>
                      </a:r>
                      <a:endParaRPr lang="es-MX" dirty="0"/>
                    </a:p>
                  </a:txBody>
                  <a:tcPr/>
                </a:tc>
              </a:tr>
            </a:tbl>
          </a:graphicData>
        </a:graphic>
      </p:graphicFrame>
      <p:grpSp>
        <p:nvGrpSpPr>
          <p:cNvPr id="2" name="5 Grupo"/>
          <p:cNvGrpSpPr>
            <a:grpSpLocks/>
          </p:cNvGrpSpPr>
          <p:nvPr/>
        </p:nvGrpSpPr>
        <p:grpSpPr bwMode="auto">
          <a:xfrm>
            <a:off x="271463" y="1527175"/>
            <a:ext cx="8442325" cy="5330825"/>
            <a:chOff x="271463" y="1527175"/>
            <a:chExt cx="8442325" cy="5330825"/>
          </a:xfrm>
        </p:grpSpPr>
        <p:pic>
          <p:nvPicPr>
            <p:cNvPr id="30734" name="Picture 2"/>
            <p:cNvPicPr>
              <a:picLocks noChangeAspect="1" noChangeArrowheads="1"/>
            </p:cNvPicPr>
            <p:nvPr/>
          </p:nvPicPr>
          <p:blipFill>
            <a:blip r:embed="rId2" cstate="print"/>
            <a:srcRect l="17032" t="14835" r="12993" b="14578"/>
            <a:stretch>
              <a:fillRect/>
            </a:stretch>
          </p:blipFill>
          <p:spPr bwMode="auto">
            <a:xfrm>
              <a:off x="271463" y="1527175"/>
              <a:ext cx="8442325" cy="5330825"/>
            </a:xfrm>
            <a:prstGeom prst="rect">
              <a:avLst/>
            </a:prstGeom>
            <a:noFill/>
            <a:ln w="9525">
              <a:noFill/>
              <a:miter lim="800000"/>
              <a:headEnd/>
              <a:tailEnd/>
            </a:ln>
          </p:spPr>
        </p:pic>
        <p:sp>
          <p:nvSpPr>
            <p:cNvPr id="4" name="3 Rectángulo"/>
            <p:cNvSpPr/>
            <p:nvPr/>
          </p:nvSpPr>
          <p:spPr>
            <a:xfrm>
              <a:off x="4529138" y="2257425"/>
              <a:ext cx="1300162" cy="214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MX" sz="700" b="1" dirty="0">
                  <a:solidFill>
                    <a:schemeClr val="bg1"/>
                  </a:solidFill>
                  <a:latin typeface="Arial Narrow" pitchFamily="34" charset="0"/>
                  <a:cs typeface="Arial" pitchFamily="34" charset="0"/>
                </a:rPr>
                <a:t>Plan Estatal de Desarrollo</a:t>
              </a:r>
            </a:p>
          </p:txBody>
        </p:sp>
      </p:grpSp>
      <p:sp>
        <p:nvSpPr>
          <p:cNvPr id="5" name="Rectangle 2"/>
          <p:cNvSpPr txBox="1">
            <a:spLocks noChangeArrowheads="1"/>
          </p:cNvSpPr>
          <p:nvPr/>
        </p:nvSpPr>
        <p:spPr>
          <a:xfrm>
            <a:off x="892175" y="514350"/>
            <a:ext cx="8001000" cy="646113"/>
          </a:xfrm>
          <a:prstGeom prst="rect">
            <a:avLst/>
          </a:prstGeom>
          <a:noFill/>
          <a:ln w="9525" algn="ctr">
            <a:noFill/>
            <a:miter lim="800000"/>
            <a:headEnd/>
            <a:tailEnd/>
          </a:ln>
        </p:spPr>
        <p:txBody>
          <a:bodyPr anchor="ctr">
            <a:spAutoFit/>
          </a:bodyPr>
          <a:lstStyle/>
          <a:p>
            <a:pPr algn="r">
              <a:defRPr/>
            </a:pPr>
            <a:r>
              <a:rPr lang="es-MX" sz="3600" b="1" dirty="0">
                <a:solidFill>
                  <a:schemeClr val="accent1">
                    <a:lumMod val="50000"/>
                  </a:schemeClr>
                </a:solidFill>
                <a:latin typeface="+mj-lt"/>
                <a:ea typeface="ＭＳ Ｐゴシック" pitchFamily="-97" charset="-128"/>
              </a:rPr>
              <a:t>Indicadores de Proyecto</a:t>
            </a:r>
            <a:endParaRPr lang="es-ES" sz="3600" b="1" dirty="0">
              <a:solidFill>
                <a:schemeClr val="accent1">
                  <a:lumMod val="50000"/>
                </a:schemeClr>
              </a:solidFill>
              <a:latin typeface="+mj-lt"/>
              <a:ea typeface="ＭＳ Ｐゴシック" pitchFamily="-97" charset="-128"/>
            </a:endParaRPr>
          </a:p>
        </p:txBody>
      </p:sp>
      <p:pic>
        <p:nvPicPr>
          <p:cNvPr id="7" name="Picture 2" descr="http://www.clubdeinnovacion.es/images/stories/tic060212.jpg"/>
          <p:cNvPicPr>
            <a:picLocks noChangeAspect="1" noChangeArrowheads="1"/>
          </p:cNvPicPr>
          <p:nvPr/>
        </p:nvPicPr>
        <p:blipFill>
          <a:blip r:embed="rId3" cstate="print"/>
          <a:srcRect/>
          <a:stretch>
            <a:fillRect/>
          </a:stretch>
        </p:blipFill>
        <p:spPr bwMode="auto">
          <a:xfrm>
            <a:off x="7286644" y="4914923"/>
            <a:ext cx="1428750" cy="1800225"/>
          </a:xfrm>
          <a:prstGeom prst="rect">
            <a:avLst/>
          </a:prstGeom>
          <a:noFill/>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3" name="Rectangle 3"/>
          <p:cNvSpPr>
            <a:spLocks noGrp="1" noChangeArrowheads="1"/>
          </p:cNvSpPr>
          <p:nvPr>
            <p:ph type="body" sz="half" idx="1"/>
          </p:nvPr>
        </p:nvSpPr>
        <p:spPr>
          <a:xfrm>
            <a:off x="4648200" y="857232"/>
            <a:ext cx="4495800" cy="4478337"/>
          </a:xfrm>
        </p:spPr>
        <p:txBody>
          <a:bodyPr/>
          <a:lstStyle/>
          <a:p>
            <a:pPr algn="just" eaLnBrk="1" hangingPunct="1">
              <a:lnSpc>
                <a:spcPct val="90000"/>
              </a:lnSpc>
              <a:buClr>
                <a:srgbClr val="E46C0A"/>
              </a:buClr>
            </a:pPr>
            <a:r>
              <a:rPr lang="es-MX" sz="2400" dirty="0" smtClean="0">
                <a:solidFill>
                  <a:schemeClr val="tx2"/>
                </a:solidFill>
                <a:latin typeface="Century Gothic" pitchFamily="34" charset="0"/>
                <a:ea typeface="ＭＳ Ｐゴシック" pitchFamily="34" charset="-128"/>
                <a:cs typeface="Century Gothic"/>
              </a:rPr>
              <a:t>Estos elementos se traducen en 10 categorías de proyecto :</a:t>
            </a:r>
            <a:endParaRPr lang="es-ES" sz="2400" dirty="0" smtClean="0">
              <a:solidFill>
                <a:schemeClr val="tx2"/>
              </a:solidFill>
              <a:latin typeface="Century Gothic" pitchFamily="34" charset="0"/>
              <a:ea typeface="ＭＳ Ｐゴシック" pitchFamily="34" charset="-128"/>
              <a:cs typeface="Century Gothic"/>
            </a:endParaRPr>
          </a:p>
          <a:p>
            <a:pPr marL="266700" indent="0">
              <a:buFontTx/>
              <a:buNone/>
            </a:pPr>
            <a:endParaRPr lang="es-MX" sz="800" b="1" dirty="0"/>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Análisis de situación</a:t>
            </a:r>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Regulación base cero en normas</a:t>
            </a:r>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Regulación base cero en trámites y servicios</a:t>
            </a:r>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Mejora de procesos, trámites y servicios</a:t>
            </a:r>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Incorporación de buenas prácticas y mejora de estándares</a:t>
            </a:r>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Uso de herramientas </a:t>
            </a:r>
            <a:r>
              <a:rPr lang="es-MX" sz="1500" dirty="0" err="1" smtClean="0">
                <a:solidFill>
                  <a:schemeClr val="accent3">
                    <a:lumMod val="75000"/>
                  </a:schemeClr>
                </a:solidFill>
                <a:latin typeface="Century Gothic" pitchFamily="34" charset="0"/>
                <a:cs typeface="Century Gothic"/>
              </a:rPr>
              <a:t>TICs</a:t>
            </a:r>
            <a:endParaRPr lang="es-MX" sz="1500" dirty="0" smtClean="0">
              <a:solidFill>
                <a:schemeClr val="accent3">
                  <a:lumMod val="75000"/>
                </a:schemeClr>
              </a:solidFill>
              <a:latin typeface="Century Gothic" pitchFamily="34" charset="0"/>
              <a:cs typeface="Century Gothic"/>
            </a:endParaRPr>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Atención ciudadana integral en una oficina</a:t>
            </a:r>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Procesos y trámites 100% en línea</a:t>
            </a:r>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Reingeniería</a:t>
            </a:r>
          </a:p>
          <a:p>
            <a:pPr marL="800100" lvl="1" indent="-342900">
              <a:spcAft>
                <a:spcPct val="5000"/>
              </a:spcAft>
              <a:buClr>
                <a:srgbClr val="C00000"/>
              </a:buClr>
              <a:buFontTx/>
              <a:buAutoNum type="arabicPeriod"/>
              <a:defRPr/>
            </a:pPr>
            <a:r>
              <a:rPr lang="es-MX" sz="1500" dirty="0" smtClean="0">
                <a:solidFill>
                  <a:schemeClr val="accent3">
                    <a:lumMod val="75000"/>
                  </a:schemeClr>
                </a:solidFill>
                <a:latin typeface="Century Gothic" pitchFamily="34" charset="0"/>
                <a:cs typeface="Century Gothic"/>
              </a:rPr>
              <a:t>Proyectos transversales</a:t>
            </a:r>
          </a:p>
        </p:txBody>
      </p:sp>
      <p:graphicFrame>
        <p:nvGraphicFramePr>
          <p:cNvPr id="6" name="5 Diagrama"/>
          <p:cNvGraphicFramePr/>
          <p:nvPr/>
        </p:nvGraphicFramePr>
        <p:xfrm>
          <a:off x="169863" y="785794"/>
          <a:ext cx="4495800" cy="5111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Rectángulo"/>
          <p:cNvSpPr/>
          <p:nvPr/>
        </p:nvSpPr>
        <p:spPr>
          <a:xfrm>
            <a:off x="428625" y="5929330"/>
            <a:ext cx="8429625" cy="785818"/>
          </a:xfrm>
          <a:prstGeom prst="rect">
            <a:avLst/>
          </a:prstGeom>
          <a:solidFill>
            <a:schemeClr val="bg1"/>
          </a:solidFill>
          <a:ln w="9525">
            <a:noFill/>
            <a:miter lim="800000"/>
            <a:headEnd/>
            <a:tailEnd/>
          </a:ln>
        </p:spPr>
        <p:txBody>
          <a:bodyPr/>
          <a:lstStyle/>
          <a:p>
            <a:pPr lvl="0" algn="just"/>
            <a:r>
              <a:rPr lang="es-MX" sz="2000" dirty="0" smtClean="0">
                <a:solidFill>
                  <a:schemeClr val="tx2"/>
                </a:solidFill>
                <a:latin typeface="Century Gothic"/>
                <a:ea typeface="ＭＳ Ｐゴシック" pitchFamily="-97" charset="-128"/>
                <a:cs typeface="Century Gothic"/>
              </a:rPr>
              <a:t>Cada categoría integra, además de las actividades propias, las actividades de las categorías anteriores que le apliquen.</a:t>
            </a:r>
            <a:endParaRPr lang="es-MX" sz="2000" dirty="0">
              <a:solidFill>
                <a:schemeClr val="tx2"/>
              </a:solidFill>
              <a:latin typeface="Century Gothic"/>
              <a:ea typeface="ＭＳ Ｐゴシック" pitchFamily="-97" charset="-128"/>
              <a:cs typeface="Century Gothic"/>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1285860"/>
            <a:ext cx="7772400" cy="3441715"/>
          </a:xfrm>
        </p:spPr>
        <p:txBody>
          <a:bodyPr/>
          <a:lstStyle/>
          <a:p>
            <a:pPr lvl="0"/>
            <a:r>
              <a:rPr lang="es-MX" sz="2200" dirty="0" smtClean="0"/>
              <a:t>Por lo tanto son las características de las metodologías, procedimientos, medios técnicos, y los diseños organizacionales disponibles y utilizados, es decir la organización en operación, lo que en última instancia determina si esta es capaz o no de cumplir con sus funciones y metas institucionales para la cual fue creada.</a:t>
            </a:r>
            <a:r>
              <a:rPr lang="es-MX" sz="2000" dirty="0" smtClean="0"/>
              <a:t/>
            </a:r>
            <a:br>
              <a:rPr lang="es-MX" sz="2000" dirty="0" smtClean="0"/>
            </a:br>
            <a:endParaRPr lang="es-MX" sz="2000" dirty="0"/>
          </a:p>
        </p:txBody>
      </p:sp>
      <p:sp>
        <p:nvSpPr>
          <p:cNvPr id="1026" name="AutoShape 2" descr="data:image/jpeg;base64,/9j/4AAQSkZJRgABAQAAAQABAAD/2wCEAAkGBhQSERUUEhQWFBUWGBcYFxYXGBcXHBcVFBQXFxUaGBgXGyYeFxwjGRcXHy8gIycpLCwsFR4xNTAqNSYrLCkBCQoKDgwOGg8PGiwkHxwpLCkpLCkpKSksKSwpKSwsKSkpKSkpLCkpKSwpKSkpKSkpKSwpKSksLCwsLCwsKSwyLP/AABEIALUBFwMBIgACEQEDEQH/xAAcAAAABwEBAAAAAAAAAAAAAAAAAwQFBgcIAgH/xABHEAACAAMFBQUEBwYEBQUBAAABAgADEQQFEiExBkFRYXETIoGRoQcyUrEUQnKywdHwFiNigqLhM3OS0hUkQ8Lxg5Ojs/II/8QAGQEAAwEBAQAAAAAAAAAAAAAAAAECAwQF/8QAJxEAAgICAwACAQMFAAAAAAAAAAECEQMhBBIxQVETFDJhImKBkaH/2gAMAwEAAhEDEQA/ALxjkzBxHnHUMlrs4ctUV7zfeIhpWJuh47UcR5iB2o4jzEQ612SYlTLboGFR+cI5F8uDSamE8RoYroLsT3tRxHmIHbLxHmIZLlsst6vv4ZeEPD0VSQNBoBEvRS2d9qOI8xHvaDiPOIhtFZlmAPSmIA56io0MRW13GwFaVEc8stPw6sfHU1d1/gtntBxHnA7QcR5xSE9cJz8oQybaGJw1qrEV5jWJ/Ufwafo/7v8AhfnajiPMQO2XiPMRVmzl9vLt0kIARahhmV0xp9b7VPOLIt9nqKgR0QfZWcc4uDpivtRxHmIHajiPMRHGl5HpCRJIrTjGnQz7EvEwcR5wMY4xUftHurHYZ+War2g5NLIOXhXzimbmqZsvP/qJ98QnEdmwe2XiPMQO1HEeYgMoocoge1NsmS+xKUUP3cZFQpzp60jGc+iNsWP8jqyedqOI8xHvaDiPOKtO0rPLEufMSTPQUmI6UVz8SE1FKQ3G/JTOZdKmlS6DuCugxcYh5q+DpXDb9ZcXajiPMR6Jg4jziopMxZSlmYLU0B1z1/CKy2rv4z5zTTmT3ZY3JLByNOJzPjFYsn5Pgxz4ViXts1VjHGPcY4xjEMeMKUJjejls2JjHEQO0HERkRSRvia+zS5zabbKUiqIe0fkqGoB6tQQqHZoXtl4jzEDtl4jzEdBRCa3SxQaawhh/bLxHmIHbLxHmI5kjIdI9Z1HCAD3tl4jzEe9oOIhAVbECGBUA0UilSdCTTdECvHYWZMtqTuxs/Zlh2iK5UYaZkKVzO/dDoVlmdoOIjqsRK1bNWRVykS88tK+A4wq2RvftUw0oE7oHALkPlCCyRwIECAYIbimv2m++0OMJpKVU/af77Q06YmIJkuENosYOorDrMWCWTONbJGqRWUwK5fjyMSSy2gTEr4EcDDU8qOLNNMtqipXeIUlY0xBfte9KoaoA6n4kY0IHNcvOICNo5stzLwCap1BbCaaZHjFtXrZ+1lY5YxOoJl8zT3TyOhEVzarmlzw01T2RBpMR+6Zb7weXA748/LFxdo9Lj5FJdWIZs+QgLYZrONFdMIrTIk1zAMM93ohLEsBQ4nbICrZnLdBtonyWdZRnTiUNSyqCmHgcWflxjm+LuQKBKAmK5LthBALaZ1zPjGTaaOu/lDzsraUn2uziXXCkyoanvd1sVOVQIuBlqIqn2cXa4tKsy0wgkgaKKECvMk+kWuKx1Yf2nmcjcxktUqmKEJSHq8JephtKVjrTOQR3nZlmIQwqrAhhxBFGHkTGd7zuprHbHlV9xu6eKHvIfKnlGknXIgiKW9rtlwWuS/xyiPFHP4MIGJGh7I5aWhOpVSepArET27tDSlX932klu6y0Boa1BEKfZpfv0q7pLk1ZB2b/AGpeVfFcJ8YkNukK8tldQykZgitY55xtHRin0kmVDeVyNOT6Skykpsws0V7ErkyU1OlR1jyy2WVMVazlCahUWmIjjTWJLa7JZnlESpyolfdqO6d9QcwYijzLNIJCOJj5k4QKADUsRoI4nvR68clK7G72gXisqWqrwNBxLanwHzir2JJqdTEg2gtRmzTNmmlclXgu4U9YYya7so78UOkaPGzZPyTcgKsKJYgqWIUy0zjUyDpUkswVRUkgAcSTQAeMaT2E2USw2fABWYaGa+8thBp0WpA898Vl7Hdle2tBtUwfu5Hu10aaRl/pGfUiLdmXmMZC6No3MZZRL2Uh1JhHbLUlMNawgtNoNN59YbhaKt+j/wCTAkFjuLaFGHcPCALZwEIZrikJHtJ0UVPPQczDEO5tUGBePl+cN8uaVAIoTvJ/DhHpvMH3lp6RSRLYraz13wwez0U7T7b/AHjC9bWtdSNPHpxhB7Pv+p9t/vGFMcSbwIECMywQRZND9p//ALGg+CbJ7v8AM/32gAE+TWERhzhJa5H1h4xSYmhIRBTpBoMeMIsg4sc4of4TqOHMQrtd1y53eIFSKYhqVO4/EORhEyx3ItRXTyiZRspSojt6ezSW57rsq7wlPmcxB9k2GCgKBQDeSCYlki0huvCD4weKJ0LPP7EN1XOkhaINdTvJhfAgRaSXhk227YRakqIQHlDnOHdMNsxY0iQxNaFJEVN7a7Ceys83cruh/nUMv3DFv1iN7a3CtrscxCPdo/Qpn92sVVkkW9gN9d202cnTDNUde4//AGxcNaiKP9ndxGz3jKeW1FYOjhq5qynQ8cQBi6kaFKNaY0yEX57MRMnNMlMvezZWG860IEQPbK6ku390jB5kwYmFMkWvdFTqSQT0HOLc2x2nFhs/aBDMmOcEqWPrzCCRU7lABJPARRFvsNptE1plpbvuamgr4VPl4RlDArtI0lmdUyJWiYzMSxqY4WJJa9lABVWIPPT+0R+ZZyrEEUIjZxa9MUwcIcrou57TOWTKGJ3YKOVcySdwAzJ3CGubMwj5DiYn2xGz9LK0817VyyKcxQA98jjXJeGRiSi3bFIkWKyy7JLOKgoxXVm1ck6Cp/CELMVnIBXC2oJrQilCI4l2cVWmVFWlOghcJeIht4PhAhilnr+vwGkJ3k1NRl13wdLyYAb6wZZbKS51gAbp85hUKKmtOGv4R3Ks5/Mw8yrvUTQDmaE+WWfnHdrTDXIUG4gfOGgY3omUET7GTC/Ch1FOY/vHos1R3Hr1/VTFEEenSSpqP14nODfZ79f7bfeMOc6S29ajiMvTWG/YId6b9t/vGJmVEmsCBAjMsEEWU93xb77QfBNl93xb7xgANj2OS1Nco8WaDoQemfygAS2iz07y+UJQ9esOlawltN3BswcLeh6iKTJaETCCyI6m45fvCo3HURyk1W0NDpTiRw4nlFCArQ4Wa2bmPjCVEoK8YBEOrAdlcHSOoaEnU0hVLt/GIcSrFhEIKboWpMB0hO6d4wIHsTzkygilKmlcsxxG8Qz31tzKksZcodtMGTUNFU8C288h5ww2rbG1EErgT7KVp4sTGcs8IujaHGnPaO7w9n6pO+l2OYw+t2JJZcWVMBJ7o/hPhE6sFoxlv4Ww15gDF5GGDZu8DOs1MVJlCpbLJ+NNOcPlg7GQgQTE7ozq61J1JOepNTGnZNGDi1KiqdqPamHtAlmS+AMQuEqTkaFiDx6wrlTZc1MSGvLQg8CN0JLZsxJW0TXl98M7FSdyk1oOUerdQAquR+fIjhCjy+rqtG74blG72Gm7MRpkDQk+G6IDtbIEs1OgNByrr1EWDZZ2IYH94Z04j8aZZxDNrLmmWm0S7PJGZ7zHci5gFutDQb6R1zalHsjjUXGXVka2Yud7ZPNB3V1NKgeB1MXld9goiKBRVVQOHTnCHZjYuVZJAVASfeZjWrnQ1G4bsMSXs6jnkP0N0c1Gp2sunkOe7fBlnlMzbzU666dNIPu7s3bB2iswFcIIJAGVadYeBYVw4SMtetDWBtIBPZrt71W0AoPxg1rXLlsEr3j+s+EeT7yUHDioeA1hPNmqiUw5NXXMmusc8sn0zeOPe0KpE9HJZDUg0PIwZbZVRwzzhvu21y1GFQBnWHC8P8MxeOfZInJDqxveWRoAR1/Rgv6JUB0BVuFN/KsH2eYMIBoPEfhB0phQjhw/vG5gI++fqiu84gD8qQ07D/4k7/MmffMPMy0YXOR06Vof7wzbFNWbO/zZn3zEyKRM4ECBEFAisb72tnS50yWswgK7AAACgrxpFnRQu1Nspa7Rmcpj/ehoTFNtvF5pOMs/2mY+lYQJKwGqUQ/wl19Q0Nn07rHhtvL5xRJNrr26tMnIuJi8JmJqdG971iR2D2oKcp0qnOWwb+lqH1MVG1s5H1gs27r6wqHZoSw7T2acO7NXmrHCfJoS26RZyCyz5cv+daV465HmIoV55JGRpHLvT6vnAFoti2bTrZWXtZ0oy292YsxGz5gNUw4SdrbOw/xpQ/8AUX84oa8raiCry1JOgIFeulQIYbXMJ73YhAdCuKnnWhjSnVkmoZF8S3r2bq9NcLBqV0rQ5QetrEZo2T2max2hZoqy0wuumJCcweY1B4xetivdZyLMlHEjioI4c+BGhHKEgolKW8KC2LCBmSTQAc6xG7226FostqNlxgywo7UigZGNHaXvy0qeNYim2N/M7izKe7l2h456eA9ekKLNaEUMqigAKGWNMLrQ15n5qI5cuWnSO/jcVzTk/gS3RYO4Dxh3WwEiDbJYsKheAFfCFC2oKcJMefR6cd6Qju12s804jSWRnwzjizyVYfKvDdCyfIWcpB0G/gYaplkaXLLY65EjLcPHWNe9qmJYabYrKiPTCCxW8MAYVtOGEk6AEnwibHKAjnSWNok4Frm5fgECHXqSIkd0XQELMRVmNWPHIfIadITXGQ6rMGjUPTMqw8DEiu2ylzQaACpOgoSPlHpY9QSPEzPtNsMs8gsaAV4/I/gYiVvt1stE6ZZLNJ7MKe/MaoJTQZ7g3AVNIsqTZggoPE7z1joSxWtIbkZ0MGx2yC2NWZyHmuas9NBuUb6CHW3WndWgBzzzJOnz9IXqIaL7swIbUGYpWo3EDU9IiXheNK0R2yXa021LMxUXEWOf1ASqrzJIz6QdeN4F3I0CkqB0htuNXkr+9BRVpShx0VScLCmbAgkHeDCy3Su0/fSCHR88joRrHDL9uj1td7f1oSIT20sDeyj+oRPnl4lYcYryVMImKfhYHyNYsiWaiNuN4zk5nqGK8JOBqDL9dI8sVuzo3zMON62fEBTdWI/MUjiD4x3p6PPY526XXMZ5cz0ho2J/xJ3+Y/3jClbWxpy5H8YTbFms6f8A5j/eMTIcSaQIECIKBGYNrr1/5+1DFSk6YN+5zGn4x1tfOJt9qNcjPnH/AOVoaExzF4V+t849+lV0b5xHZNr8YWyJx3ARRI7ypwI1z8Y77SmjD1/KECDeBnwrB6NXVSPSAQ4GYNS24ZZx4XGEsxyHL8zCYimtfSPJ/eUqBuIGflBQHN2XX20zE2ZbxoKxZ9y7C0AoK4hUqwDLTiwIp+MV5sXax2qq2Xu+hoY0HYnVJTzD7qgn+WWtfwjVsKIBfWxN2SEPbypKFwaCWJuMmn1AGNM99KRHNlrVLsjFUedKR9ZNqTEof6rS58qqjmGUVEPV1ymtc57RNzLHLkv1QOAAyiQrZ6aAeQjilm2ehDjWtvZCWu5u+7VLEnPcQN4IyOtdd8Lu2H7pgAMRTvU96hFQTyPlEyNlBXCUXDWtKUz45QTIu+UmSy0XOulc/GOWTTO6FwVUN5t2XM/OCLfbVACIA0xsvPXoBDvMsKnUDyhBO2eSuJahtAQfziS8ckjyaMKpJU1LangNXb8B1EcWg4nC0oFFT00A8T8ob3EyS7M1XFKVAzVRnSnM/IQfJnqZeKvec1PLco8BAdMZ/Yjnj97UZYsz9oZH8IUWlcShKgM2g48PWODYnSWWejYatiWuh1y1EPuwdiszTWnTGxTTTAr0ooA+rxpuhxjbo5smRKLfx/Aq2M2VnpLZJy9mAxIqQTQ0JoBzHrE3sljWWtF8Sd8Em+pIAJmKKkgZ8DQ5awYt5oTTPrQ0PQx3rykeHLbtioCPFgsWlfiED6StfeFeo3awxB0JLdZ8Y6elQQfQmFAesctMA1MJqwTojt4XSHlhG7xX3XXXxpoYS2KxdimE4qZ6KdTrnDzYWCTJxNArMCpyz7tD6wsa3INTGUsNuzdciSj1InJs5mZCVNl1PvsABSufnE1s/uiG6beKkU15gj5GDLPeKBRn5ikXDH1IyZO9CycIZbfZQcxr0gW6+RmBXrlT0hgmXiMVQ1OWdPLWN0YMXNJIOnoPzgvYzKdP/wAx/vGE7XypOY/Ly3ecHbGOO2nU+MnzzhSCJNoECBEFnhjGF8Tsc+a3GZMPm5MbLtL0RjwUnyEYrZqkk1zz84aEF4YWWOUSdafrlHlnkg7yIdbOtN4PX+4gE2SfY64ZU+fJScSwdwpAamR4GlQYnl/+xVFUvZ5zZfUmLi8mWh9IgHs+mtOvGziX7qTFNRvK1Y+AHzjQV/XkZUntBoCK9DkPWCTaVlRVso28fZ9bLPmZWNeKEMPEajyhnmWZl1DIeBFPwi4ZV7JObvMF3jOI/tBczCb2hmYkIzNa4KcV3pTeNIw/M/o6Y8ZS1eyrLVZ2lv2yZkUxAVzHEZReGzl8C2XPNKGriVMUga1wE+sQufcivNCIZeICrKO7XL3lJ7p8IMuSyTbudbTIZSjtgmyScIeu4nQNwbjkdY1/NGSoifHnj2PGx5rIFIfi8Nl2WQSJ8zAkxZD94o6MrWd23NuaWdzqWA0PGHa0ysMckk0zvx5FJaO3mUGcNr2kVg2fNNKQ3umYMYs6FVDnjyjvFp4wiV8qHwMGCcAKcP18oZNbOLwl4AJlKgGrD+HeYbrbYJbkFe7iNQ66HruMO71K5Zw22e7JeHEmWZFVJFM88hl6QkaV9gku6GjGo4j8RBq2CUcwoFeBI+RhGGZWJHfHDRhx5H0j0WwH3a13ggg+IMUZShW0JbxuU1xK78gSMukPGxV7uH+jzTXFUyifiGZSvMZjmOcES5hhJa5dCGGTAggjcQaj1ioZJRZzyxxmiw8H658DwMcVp8v7QXdtv7WUj72GfMjJlPMGtOXjHc+YFFSctBvOX1SI9H1HltU6EzkpUioB13Z9dYKFqroQfGE1ptrHc1NwGfd3VPWtILx0zNQeHdECAVPPrv8AUflBTTfHkCPxgn6Zx041H5R7jxaGv+mAAdpn/wDmPXY8K+A/OE7ry9B+ceidSgp6D84YAc9R4QJcgnjHZfgtfKDJc4A6MP5YAOlsWW49QB6iPNku7a566UfT+VYVJaKcvSE1wH/np3MqfNFiWNE5gQIESMbto5+CyWhtMMmafKWxjHMo6Z/ONc7ez8F2W1uFnnesth+MZBxchAJjis+g1B/XSCZloMzLJRvMJGesON23diPeIXlUAxSVi8JXsRfzWGYs6VJ7bVAhJHve82IA0I6b4tS0bcrarHaEaWZTBcu8GBaoNBkCD4borCyT+zSiAAacYdNml7SZ2VQA1TpqQCcPUmLl160hRbckddqxpSJBJnsUWYzUVPeJ0w6EHrp4w5y9k6LWld8F2+5Jk8GWFKjLQcDUeojzW6PVxvZGyWlp2gOIovubsR4nku7jEv2I2f8ApUsvOB7MTkdVP1iig06Yjn0hXcuwxwYZmeLNju59SeUTey2VJKBUAVVH/kmNMcLdsnk509RYdhiObVXnZpahHdVmEjCBqK72p7q8zEZ2z9qapWVZGBOYaaNOif7vLjFSXxtBkWck4jpvY76k69THS42tnnqfV2i6ZtlNOYhC0vdEd2D23nWwPjlIsuWERMJYsTTOpORyA4RKHYNnHFNU6PXxz7KxNLGRBjqQ/ewneMug/RhvvG1NLDECtBUdVz9dI7u29UmYGDA67+NfTP0jLZ00hycYByhFYrIpxzJbMCxzwtkSMiSNK+EKp5xLQH/xCBbrEgfuiyDgDUEnipqIB+nDOUbMdp0orfkfSOXtilqGo4BhQ/38IGNzmyB/smhy5H84Ln2xClCCDwdf0PGKG0d2lnAHZLjJ3cBx5wRJuy1TTQrg60/Ew53Bbksz41QPlQ1JNAdacKxM5FkSdKWbJ7oYe42YyJBHLMbso2xRi/Tz+U543rwYtnbHMsslxPdMNS+ZK4AB3ji0GlYSTdrLJOmqq2qSzscKqGHeNKAZZAnSJUt2y5yNLnrilsKMhaqnPzGkRq8PYtdk2uBXlt/BMbI/ZaojrTUdI8x3LbDFn6ghstxG/nnl0gGeTx/XiYjlt2VvSwKRZ3e1yhoDhmMBwwv3h/KTEMvj2i2+XVGTsW4tIo39WXpF2TRaL2jn+vKEdrvFJYJeYksalncL5Viirx2ptU7/ABLRMYcMWEeS0ENTNU558znC7BRf13bW2OcSsu0I7cGqDlrTFSo5wZeN/wBnkDFNmy1G4VWvgoqYz6BBsoCF2HRaV4e1gKQLMhf7Qwg/j6RZ+z86Va7Ok+XNxK1KrQBkferZ5EesZplRI9mr+m2Zw0typ8weTLowgtiRoC13d7vZgVVg1DvpuhFYSReMyooSss0/lp+EG7HbVS7dL0wTU9+XWo4YkO9T6HKOZuV5nnKl/NoksmUCAIEAER9rVowXPbDxlhf9bqv4xlBZZJyjT3twnAXS6k07SZKXr3sVB/pjPsiyiUuJtfly6xSQmxJJsQTNve4cOscTZ8cWm14jlCYGvOBskV2a9Glnunw3RLNndpFEyVMOTK6mh0JU1pXnEMRBv8hEi2Wu0TrRKlHLtJiLlmQGYAkDjnvgGaleUJ0pWlNhDAMGAB7pFRl4wbZbHhFGOM8SAPQZQ1/8Rst22eXKmTlRZahQGarkD+EZnyiI3p7a5S1FnlM/8bnCD0UVJ9Ijqrsvs6osK8bxlyJTTJrBEQVJP6zO6kUXtl7TptsYy5RMuRw0LAfGRr9nSGfa7b20W5qO1EXRB3UB40rmeZiMBjQ0z+Qi6M2xRPtJbTLmfwiO2u0lzU9B0hxtE2isakmlK7s8oJSwVlKd9a9QYGESeezi3CVJwnKpJPWJvMvRaYgafr5xU9327s9INvDakhctescLVs9SM+q0WrZ3Sepoa/geYiLbRyZtnlu9lChtTUVNN+AaV35iIBs/fNoFpE2W5xAVYagouZDDePzi0LBfsu3Si8vJlymSzqhPHiOB3w3Bw/qNMeWOa4P0rK4dpbSJ4PbOQxJarE5AVJ5RZ9kv92XvEMOevmIq+8ZKWe8SKUTEKjgs1aN5YjE+2N2WtEybPksQqSGAMw1IIcYkw/FVc40nDtTSMMWX8bcZPwfv+PywKMpXmKQ4ybOZiKyKxU6EgivgYcrBslIkkMR2j/E+YHRdB6wptF5qmJnagAJ8AKn5ekNce/RvnNftVntw7HBlY2iXhzGGhKmm+oG7TnD1eVsSyyQoFABRFXU7gBxMFbDbSC3WKXPGpqrjg6Ghr1FD4wotNgDWlXOeBSQD8RyBglHqqic7yPJK5f6EtjszMiCeKNhJIBpQVyDHkIY7TtNYpc3BLLmYa96XiPI0rqPSFm0l+KjfRw1HmEB2+ENoPWIrPuuzWS1VmTu0mGiiWqMcxoGI3cozm0dOPFe38/BNZV8z5YDOnayjoyijgfxIdfCHizWmXPWoo45j5g6RXF57QWiVPUNMTvZLLU1I5YekSK7rzGJW/wANz7wAHe5GukEctaFk43zYXt/sbZJtmmTWkKHRah5YwNQa+7k2VdYpjanYdJSrMs05piOofBMAVgCK6rkfIRou/QrWWaG0KGvQiKSvsgLhAyAoBwAjsijzpFRsc48EyHm8rCpJIFIazYzuMKgtCmzWgb4dJBrpDEtlcboV2efMTUCnUCAKJps1f0yzTkmy9UOm5lPvKeRHrSLie3JNtlnnSzVJshWB5Y215itPCM9Sr4RcyfLOLG9l9/ic6oK0lFgtfhmENT/Vi84GCL2ECPJZyECEUV17cbQBY5KnfOr/AKZb/nGfLwLOa/VGn5xdn/8AQNo7llQalph9FH4xVMmz5ZgRa8JfpG8BPOPCKf2h0t01QcIzbgIbCpYwgTOAx6Q4Xfa2lsGlsysNGXukdG1HhHCWI00A5nWFMiw10qYaAONrZzVqsTqSxJJ5kmPe2JOZ5ADT0j0WWgoTlwEdlKDLuj1P5+EMQSw+I/yj9UEemXnQ5ZacOtdOpgwMBmMt1Tr4DSCnmDpXdrXmTAJie2Sq4EoO827gMtT1hRaTSgGgj2VL77E54O6OureppCe1vnAM5mNBWEHdHrRKvZvsYbxtQRjSTLo848VrQIObHLkKxIKyb+zP2fqt22m1zE/eT5MxZQp7soKTWnF2HkBxip7qvubYrQ7yqGtVZWqVZWNaEA7jQjmI18tlUJgAAULhAGgWlKDwjHl9WYpaJqEZq7L4AkD0pC9LTadoR3reLz5rTHpibWmQGVABypF1ey7a3t7OsotSdLGE/wAaAdxiN+WVdRSKOmrDpsxbGlT0dGwUr3jpocjTcchDWgbvZpNrxBQk5EGhHAxUHtD2pJZpCNr79Nw+Hqd/LrHd8+0UgHsB33UBmIyUjRl+I04xX0xySSSSTmScySd/Mw5Mgsj2LbcfRLQbPNP7mewFdyTD3VboclPURe95PgmS5n1QSrdGG/xpGQEND4H5RqD2cbTJeV3IXNZiASp4341FMX8wo1eZjKStGkXT2Ru8dk3n2+bMmE4VYNywmpxczQACEtvsXbzGnS5hDTZuFAc8GFe8fIEjmYnsgGWTZ5w7rVEuZqGG5SdxiIpsuZFrls1cCOXArQYiCAfXSOWSo9PFkVa9O7saXIxFkAEvJphFWLHcCcyxhONo1dqqtMqAGPduAWMsIO5mTTex1Jhv2NkJMtdGanZoXVfiZfyGcCj2dCnOlZI78v8AP0dJJqHNGYHIhKErUcz8orG/plTTzhru/bCs20z7S5/eTCVrUknSgHBVCiEds2jlTNGp1BEd0VUaPLk7diWelYTGQIUDPMGo4iOGX9VhkidpBOjEQSbrrqSYXU5jzEe1HEeYgARrdwG6J17K0wWg04r/AN35RDzaE3svnEt9m1qU2k4WB93TqYTGjR0g90dIEeWU9xekCJKIj7QtipVuCO4cvLBC4WIHeIJqN+kVtN9nU2hUKQOIJr51i+yI57EcBDsKM6TPZU+5WHj+cCX7NnXRG8CPnhjRRs68BHn0VfhEFiozv+wEwfUbxz/COG2Lm8G6AARoo2NPhEcm70+EQWOjOjbHzBoreIBhM+x82ueLy/vGkjdsv4RHJumX8IgsVGbW2TmcDyGHIf1Rymy8wEEDr3cz41jSJuSV8Ijk3FK+EQWFGaxspNCgeZocycyfOCJ2x00mtf6WjTRuCV8Ijw7PSfhEFhRmQ7HzeP8AS0WP7M7ykXbImrNWa02a4JKS6gIoooqWG8k+MWmdnJPwiOTs1J+EeUFhQxj2oWb4J/8A7Y/3RSe19yG0Wl5skUVmY94EHCWJXSudDGh/2Xk/CPKPP2Wk/CPKEMy2+x0/+H+r/bHtm2Rnqa93+ry92NRHZWT8I8o8/ZST8I8oBUZnbZmbwHr+UE/slO4D1/KNP/srJ+EeUD9lZPwjygCjMS7HzuI8m/KJb7N3n3Zae0arSnGGYig1I3EVyqDn58YvIbMSfhHlHQ2ak/CPKAZHJ3tMkMKGRaP9Kf74Qv7QZbAhpE9hU07ssELuHv5xMv2ck/CI9Gz0n4REuKfpSk14V1eG1cuYtBZ546hP98MFnvmfLxdjKMstqw94jcK0yHSLl/Z+T8IgC4JXwiBQUXaG8kmqZnC3bEmbQhGRqkkAVU4jU5E1EEWf2dsCaqx4DLLrlnGmhcsr4RHQumX8IiiDOlm2ImquEBqVJFQN+7nCyxbJzkP+Hi6jT0jQIu2X8IjoWBPhEOxUUPO2UmTBnIXrQH/thqmeyp2apDdBQD0EaPFjT4RHv0VfhEIZneV7KGpTA3mYf9k/Z7Ms84MAwBpUE10MXUJC8BHQlDhAAXZFogB4R7BsCAAQIECAAQIECAAQIECAAQIECAAQIECAAQIECAAQIECAAQIECAAQIECAAQIECAAQIECAAQIECAAQIECAAQIECAAQIECAAQIECAAQIECAAQIECAD/2Q=="/>
          <p:cNvSpPr>
            <a:spLocks noChangeAspect="1" noChangeArrowheads="1"/>
          </p:cNvSpPr>
          <p:nvPr/>
        </p:nvSpPr>
        <p:spPr bwMode="auto">
          <a:xfrm>
            <a:off x="63500" y="-612775"/>
            <a:ext cx="1952625" cy="12668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eg;base64,/9j/4AAQSkZJRgABAQAAAQABAAD/2wCEAAkGBhQSERUUEhQWFBUWGBcYFxYXGBcXHBcVFBQXFxUaGBgXGyYeFxwjGRcXHy8gIycpLCwsFR4xNTAqNSYrLCkBCQoKDgwOGg8PGiwkHxwpLCkpLCkpKSksKSwpKSwsKSkpKSkpLCkpKSwpKSkpKSkpKSwpKSksLCwsLCwsKSwyLP/AABEIALUBFwMBIgACEQEDEQH/xAAcAAAABwEBAAAAAAAAAAAAAAAAAwQFBgcIAgH/xABHEAACAAMFBQUEBwYEBQUBAAABAgADEQQFEiExBkFRYXETIoGRoQcyUrEUQnKywdHwFiNigqLhM3OS0hUkQ8Lxg5Ojs/II/8QAGQEAAwEBAQAAAAAAAAAAAAAAAAECAwQF/8QAJxEAAgICAwACAQMFAAAAAAAAAAECEQMhBBIxQVETFDJhImKBkaH/2gAMAwEAAhEDEQA/ALxjkzBxHnHUMlrs4ctUV7zfeIhpWJuh47UcR5iB2o4jzEQ612SYlTLboGFR+cI5F8uDSamE8RoYroLsT3tRxHmIHbLxHmIZLlsst6vv4ZeEPD0VSQNBoBEvRS2d9qOI8xHvaDiPOIhtFZlmAPSmIA56io0MRW13GwFaVEc8stPw6sfHU1d1/gtntBxHnA7QcR5xSE9cJz8oQybaGJw1qrEV5jWJ/Ufwafo/7v8AhfnajiPMQO2XiPMRVmzl9vLt0kIARahhmV0xp9b7VPOLIt9nqKgR0QfZWcc4uDpivtRxHmIHajiPMRHGl5HpCRJIrTjGnQz7EvEwcR5wMY4xUftHurHYZ+War2g5NLIOXhXzimbmqZsvP/qJ98QnEdmwe2XiPMQO1HEeYgMoocoge1NsmS+xKUUP3cZFQpzp60jGc+iNsWP8jqyedqOI8xHvaDiPOKtO0rPLEufMSTPQUmI6UVz8SE1FKQ3G/JTOZdKmlS6DuCugxcYh5q+DpXDb9ZcXajiPMR6Jg4jziopMxZSlmYLU0B1z1/CKy2rv4z5zTTmT3ZY3JLByNOJzPjFYsn5Pgxz4ViXts1VjHGPcY4xjEMeMKUJjejls2JjHEQO0HERkRSRvia+zS5zabbKUiqIe0fkqGoB6tQQqHZoXtl4jzEDtl4jzEdBRCa3SxQaawhh/bLxHmIHbLxHmI5kjIdI9Z1HCAD3tl4jzEe9oOIhAVbECGBUA0UilSdCTTdECvHYWZMtqTuxs/Zlh2iK5UYaZkKVzO/dDoVlmdoOIjqsRK1bNWRVykS88tK+A4wq2RvftUw0oE7oHALkPlCCyRwIECAYIbimv2m++0OMJpKVU/af77Q06YmIJkuENosYOorDrMWCWTONbJGqRWUwK5fjyMSSy2gTEr4EcDDU8qOLNNMtqipXeIUlY0xBfte9KoaoA6n4kY0IHNcvOICNo5stzLwCap1BbCaaZHjFtXrZ+1lY5YxOoJl8zT3TyOhEVzarmlzw01T2RBpMR+6Zb7weXA748/LFxdo9Lj5FJdWIZs+QgLYZrONFdMIrTIk1zAMM93ohLEsBQ4nbICrZnLdBtonyWdZRnTiUNSyqCmHgcWflxjm+LuQKBKAmK5LthBALaZ1zPjGTaaOu/lDzsraUn2uziXXCkyoanvd1sVOVQIuBlqIqn2cXa4tKsy0wgkgaKKECvMk+kWuKx1Yf2nmcjcxktUqmKEJSHq8JephtKVjrTOQR3nZlmIQwqrAhhxBFGHkTGd7zuprHbHlV9xu6eKHvIfKnlGknXIgiKW9rtlwWuS/xyiPFHP4MIGJGh7I5aWhOpVSepArET27tDSlX932klu6y0Boa1BEKfZpfv0q7pLk1ZB2b/AGpeVfFcJ8YkNukK8tldQykZgitY55xtHRin0kmVDeVyNOT6Skykpsws0V7ErkyU1OlR1jyy2WVMVazlCahUWmIjjTWJLa7JZnlESpyolfdqO6d9QcwYijzLNIJCOJj5k4QKADUsRoI4nvR68clK7G72gXisqWqrwNBxLanwHzir2JJqdTEg2gtRmzTNmmlclXgu4U9YYya7so78UOkaPGzZPyTcgKsKJYgqWIUy0zjUyDpUkswVRUkgAcSTQAeMaT2E2USw2fABWYaGa+8thBp0WpA898Vl7Hdle2tBtUwfu5Hu10aaRl/pGfUiLdmXmMZC6No3MZZRL2Uh1JhHbLUlMNawgtNoNN59YbhaKt+j/wCTAkFjuLaFGHcPCALZwEIZrikJHtJ0UVPPQczDEO5tUGBePl+cN8uaVAIoTvJ/DhHpvMH3lp6RSRLYraz13wwez0U7T7b/AHjC9bWtdSNPHpxhB7Pv+p9t/vGFMcSbwIECMywQRZND9p//ALGg+CbJ7v8AM/32gAE+TWERhzhJa5H1h4xSYmhIRBTpBoMeMIsg4sc4of4TqOHMQrtd1y53eIFSKYhqVO4/EORhEyx3ItRXTyiZRspSojt6ezSW57rsq7wlPmcxB9k2GCgKBQDeSCYlki0huvCD4weKJ0LPP7EN1XOkhaINdTvJhfAgRaSXhk227YRakqIQHlDnOHdMNsxY0iQxNaFJEVN7a7Ceys83cruh/nUMv3DFv1iN7a3CtrscxCPdo/Qpn92sVVkkW9gN9d202cnTDNUde4//AGxcNaiKP9ndxGz3jKeW1FYOjhq5qynQ8cQBi6kaFKNaY0yEX57MRMnNMlMvezZWG860IEQPbK6ku390jB5kwYmFMkWvdFTqSQT0HOLc2x2nFhs/aBDMmOcEqWPrzCCRU7lABJPARRFvsNptE1plpbvuamgr4VPl4RlDArtI0lmdUyJWiYzMSxqY4WJJa9lABVWIPPT+0R+ZZyrEEUIjZxa9MUwcIcrou57TOWTKGJ3YKOVcySdwAzJ3CGubMwj5DiYn2xGz9LK0817VyyKcxQA98jjXJeGRiSi3bFIkWKyy7JLOKgoxXVm1ck6Cp/CELMVnIBXC2oJrQilCI4l2cVWmVFWlOghcJeIht4PhAhilnr+vwGkJ3k1NRl13wdLyYAb6wZZbKS51gAbp85hUKKmtOGv4R3Ks5/Mw8yrvUTQDmaE+WWfnHdrTDXIUG4gfOGgY3omUET7GTC/Ch1FOY/vHos1R3Hr1/VTFEEenSSpqP14nODfZ79f7bfeMOc6S29ajiMvTWG/YId6b9t/vGJmVEmsCBAjMsEEWU93xb77QfBNl93xb7xgANj2OS1Nco8WaDoQemfygAS2iz07y+UJQ9esOlawltN3BswcLeh6iKTJaETCCyI6m45fvCo3HURyk1W0NDpTiRw4nlFCArQ4Wa2bmPjCVEoK8YBEOrAdlcHSOoaEnU0hVLt/GIcSrFhEIKboWpMB0hO6d4wIHsTzkygilKmlcsxxG8Qz31tzKksZcodtMGTUNFU8C288h5ww2rbG1EErgT7KVp4sTGcs8IujaHGnPaO7w9n6pO+l2OYw+t2JJZcWVMBJ7o/hPhE6sFoxlv4Ww15gDF5GGDZu8DOs1MVJlCpbLJ+NNOcPlg7GQgQTE7ozq61J1JOepNTGnZNGDi1KiqdqPamHtAlmS+AMQuEqTkaFiDx6wrlTZc1MSGvLQg8CN0JLZsxJW0TXl98M7FSdyk1oOUerdQAquR+fIjhCjy+rqtG74blG72Gm7MRpkDQk+G6IDtbIEs1OgNByrr1EWDZZ2IYH94Z04j8aZZxDNrLmmWm0S7PJGZ7zHci5gFutDQb6R1zalHsjjUXGXVka2Yud7ZPNB3V1NKgeB1MXld9goiKBRVVQOHTnCHZjYuVZJAVASfeZjWrnQ1G4bsMSXs6jnkP0N0c1Gp2sunkOe7fBlnlMzbzU666dNIPu7s3bB2iswFcIIJAGVadYeBYVw4SMtetDWBtIBPZrt71W0AoPxg1rXLlsEr3j+s+EeT7yUHDioeA1hPNmqiUw5NXXMmusc8sn0zeOPe0KpE9HJZDUg0PIwZbZVRwzzhvu21y1GFQBnWHC8P8MxeOfZInJDqxveWRoAR1/Rgv6JUB0BVuFN/KsH2eYMIBoPEfhB0phQjhw/vG5gI++fqiu84gD8qQ07D/4k7/MmffMPMy0YXOR06Vof7wzbFNWbO/zZn3zEyKRM4ECBEFAisb72tnS50yWswgK7AAACgrxpFnRQu1Nspa7Rmcpj/ehoTFNtvF5pOMs/2mY+lYQJKwGqUQ/wl19Q0Nn07rHhtvL5xRJNrr26tMnIuJi8JmJqdG971iR2D2oKcp0qnOWwb+lqH1MVG1s5H1gs27r6wqHZoSw7T2acO7NXmrHCfJoS26RZyCyz5cv+daV465HmIoV55JGRpHLvT6vnAFoti2bTrZWXtZ0oy292YsxGz5gNUw4SdrbOw/xpQ/8AUX84oa8raiCry1JOgIFeulQIYbXMJ73YhAdCuKnnWhjSnVkmoZF8S3r2bq9NcLBqV0rQ5QetrEZo2T2max2hZoqy0wuumJCcweY1B4xetivdZyLMlHEjioI4c+BGhHKEgolKW8KC2LCBmSTQAc6xG7226FostqNlxgywo7UigZGNHaXvy0qeNYim2N/M7izKe7l2h456eA9ekKLNaEUMqigAKGWNMLrQ15n5qI5cuWnSO/jcVzTk/gS3RYO4Dxh3WwEiDbJYsKheAFfCFC2oKcJMefR6cd6Qju12s804jSWRnwzjizyVYfKvDdCyfIWcpB0G/gYaplkaXLLY65EjLcPHWNe9qmJYabYrKiPTCCxW8MAYVtOGEk6AEnwibHKAjnSWNok4Frm5fgECHXqSIkd0XQELMRVmNWPHIfIadITXGQ6rMGjUPTMqw8DEiu2ylzQaACpOgoSPlHpY9QSPEzPtNsMs8gsaAV4/I/gYiVvt1stE6ZZLNJ7MKe/MaoJTQZ7g3AVNIsqTZggoPE7z1joSxWtIbkZ0MGx2yC2NWZyHmuas9NBuUb6CHW3WndWgBzzzJOnz9IXqIaL7swIbUGYpWo3EDU9IiXheNK0R2yXa021LMxUXEWOf1ASqrzJIz6QdeN4F3I0CkqB0htuNXkr+9BRVpShx0VScLCmbAgkHeDCy3Su0/fSCHR88joRrHDL9uj1td7f1oSIT20sDeyj+oRPnl4lYcYryVMImKfhYHyNYsiWaiNuN4zk5nqGK8JOBqDL9dI8sVuzo3zMON62fEBTdWI/MUjiD4x3p6PPY526XXMZ5cz0ho2J/xJ3+Y/3jClbWxpy5H8YTbFms6f8A5j/eMTIcSaQIECIKBGYNrr1/5+1DFSk6YN+5zGn4x1tfOJt9qNcjPnH/AOVoaExzF4V+t849+lV0b5xHZNr8YWyJx3ARRI7ypwI1z8Y77SmjD1/KECDeBnwrB6NXVSPSAQ4GYNS24ZZx4XGEsxyHL8zCYimtfSPJ/eUqBuIGflBQHN2XX20zE2ZbxoKxZ9y7C0AoK4hUqwDLTiwIp+MV5sXax2qq2Xu+hoY0HYnVJTzD7qgn+WWtfwjVsKIBfWxN2SEPbypKFwaCWJuMmn1AGNM99KRHNlrVLsjFUedKR9ZNqTEof6rS58qqjmGUVEPV1ymtc57RNzLHLkv1QOAAyiQrZ6aAeQjilm2ehDjWtvZCWu5u+7VLEnPcQN4IyOtdd8Lu2H7pgAMRTvU96hFQTyPlEyNlBXCUXDWtKUz45QTIu+UmSy0XOulc/GOWTTO6FwVUN5t2XM/OCLfbVACIA0xsvPXoBDvMsKnUDyhBO2eSuJahtAQfziS8ckjyaMKpJU1LangNXb8B1EcWg4nC0oFFT00A8T8ob3EyS7M1XFKVAzVRnSnM/IQfJnqZeKvec1PLco8BAdMZ/Yjnj97UZYsz9oZH8IUWlcShKgM2g48PWODYnSWWejYatiWuh1y1EPuwdiszTWnTGxTTTAr0ooA+rxpuhxjbo5smRKLfx/Aq2M2VnpLZJy9mAxIqQTQ0JoBzHrE3sljWWtF8Sd8Em+pIAJmKKkgZ8DQ5awYt5oTTPrQ0PQx3rykeHLbtioCPFgsWlfiED6StfeFeo3awxB0JLdZ8Y6elQQfQmFAesctMA1MJqwTojt4XSHlhG7xX3XXXxpoYS2KxdimE4qZ6KdTrnDzYWCTJxNArMCpyz7tD6wsa3INTGUsNuzdciSj1InJs5mZCVNl1PvsABSufnE1s/uiG6beKkU15gj5GDLPeKBRn5ikXDH1IyZO9CycIZbfZQcxr0gW6+RmBXrlT0hgmXiMVQ1OWdPLWN0YMXNJIOnoPzgvYzKdP/wAx/vGE7XypOY/Ly3ecHbGOO2nU+MnzzhSCJNoECBEFnhjGF8Tsc+a3GZMPm5MbLtL0RjwUnyEYrZqkk1zz84aEF4YWWOUSdafrlHlnkg7yIdbOtN4PX+4gE2SfY64ZU+fJScSwdwpAamR4GlQYnl/+xVFUvZ5zZfUmLi8mWh9IgHs+mtOvGziX7qTFNRvK1Y+AHzjQV/XkZUntBoCK9DkPWCTaVlRVso28fZ9bLPmZWNeKEMPEajyhnmWZl1DIeBFPwi4ZV7JObvMF3jOI/tBczCb2hmYkIzNa4KcV3pTeNIw/M/o6Y8ZS1eyrLVZ2lv2yZkUxAVzHEZReGzl8C2XPNKGriVMUga1wE+sQufcivNCIZeICrKO7XL3lJ7p8IMuSyTbudbTIZSjtgmyScIeu4nQNwbjkdY1/NGSoifHnj2PGx5rIFIfi8Nl2WQSJ8zAkxZD94o6MrWd23NuaWdzqWA0PGHa0ysMckk0zvx5FJaO3mUGcNr2kVg2fNNKQ3umYMYs6FVDnjyjvFp4wiV8qHwMGCcAKcP18oZNbOLwl4AJlKgGrD+HeYbrbYJbkFe7iNQ66HruMO71K5Zw22e7JeHEmWZFVJFM88hl6QkaV9gku6GjGo4j8RBq2CUcwoFeBI+RhGGZWJHfHDRhx5H0j0WwH3a13ggg+IMUZShW0JbxuU1xK78gSMukPGxV7uH+jzTXFUyifiGZSvMZjmOcES5hhJa5dCGGTAggjcQaj1ioZJRZzyxxmiw8H658DwMcVp8v7QXdtv7WUj72GfMjJlPMGtOXjHc+YFFSctBvOX1SI9H1HltU6EzkpUioB13Z9dYKFqroQfGE1ptrHc1NwGfd3VPWtILx0zNQeHdECAVPPrv8AUflBTTfHkCPxgn6Zx041H5R7jxaGv+mAAdpn/wDmPXY8K+A/OE7ry9B+ceidSgp6D84YAc9R4QJcgnjHZfgtfKDJc4A6MP5YAOlsWW49QB6iPNku7a566UfT+VYVJaKcvSE1wH/np3MqfNFiWNE5gQIESMbto5+CyWhtMMmafKWxjHMo6Z/ONc7ez8F2W1uFnnesth+MZBxchAJjis+g1B/XSCZloMzLJRvMJGesON23diPeIXlUAxSVi8JXsRfzWGYs6VJ7bVAhJHve82IA0I6b4tS0bcrarHaEaWZTBcu8GBaoNBkCD4borCyT+zSiAAacYdNml7SZ2VQA1TpqQCcPUmLl160hRbckddqxpSJBJnsUWYzUVPeJ0w6EHrp4w5y9k6LWld8F2+5Jk8GWFKjLQcDUeojzW6PVxvZGyWlp2gOIovubsR4nku7jEv2I2f8ApUsvOB7MTkdVP1iig06Yjn0hXcuwxwYZmeLNju59SeUTey2VJKBUAVVH/kmNMcLdsnk509RYdhiObVXnZpahHdVmEjCBqK72p7q8zEZ2z9qapWVZGBOYaaNOif7vLjFSXxtBkWck4jpvY76k69THS42tnnqfV2i6ZtlNOYhC0vdEd2D23nWwPjlIsuWERMJYsTTOpORyA4RKHYNnHFNU6PXxz7KxNLGRBjqQ/ewneMug/RhvvG1NLDECtBUdVz9dI7u29UmYGDA67+NfTP0jLZ00hycYByhFYrIpxzJbMCxzwtkSMiSNK+EKp5xLQH/xCBbrEgfuiyDgDUEnipqIB+nDOUbMdp0orfkfSOXtilqGo4BhQ/38IGNzmyB/smhy5H84Ln2xClCCDwdf0PGKG0d2lnAHZLjJ3cBx5wRJuy1TTQrg60/Ew53Bbksz41QPlQ1JNAdacKxM5FkSdKWbJ7oYe42YyJBHLMbso2xRi/Tz+U543rwYtnbHMsslxPdMNS+ZK4AB3ji0GlYSTdrLJOmqq2qSzscKqGHeNKAZZAnSJUt2y5yNLnrilsKMhaqnPzGkRq8PYtdk2uBXlt/BMbI/ZaojrTUdI8x3LbDFn6ghstxG/nnl0gGeTx/XiYjlt2VvSwKRZ3e1yhoDhmMBwwv3h/KTEMvj2i2+XVGTsW4tIo39WXpF2TRaL2jn+vKEdrvFJYJeYksalncL5Viirx2ptU7/ABLRMYcMWEeS0ENTNU558znC7BRf13bW2OcSsu0I7cGqDlrTFSo5wZeN/wBnkDFNmy1G4VWvgoqYz6BBsoCF2HRaV4e1gKQLMhf7Qwg/j6RZ+z86Va7Ok+XNxK1KrQBkferZ5EesZplRI9mr+m2Zw0typ8weTLowgtiRoC13d7vZgVVg1DvpuhFYSReMyooSss0/lp+EG7HbVS7dL0wTU9+XWo4YkO9T6HKOZuV5nnKl/NoksmUCAIEAER9rVowXPbDxlhf9bqv4xlBZZJyjT3twnAXS6k07SZKXr3sVB/pjPsiyiUuJtfly6xSQmxJJsQTNve4cOscTZ8cWm14jlCYGvOBskV2a9Glnunw3RLNndpFEyVMOTK6mh0JU1pXnEMRBv8hEi2Wu0TrRKlHLtJiLlmQGYAkDjnvgGaleUJ0pWlNhDAMGAB7pFRl4wbZbHhFGOM8SAPQZQ1/8Rst22eXKmTlRZahQGarkD+EZnyiI3p7a5S1FnlM/8bnCD0UVJ9Ijqrsvs6osK8bxlyJTTJrBEQVJP6zO6kUXtl7TptsYy5RMuRw0LAfGRr9nSGfa7b20W5qO1EXRB3UB40rmeZiMBjQ0z+Qi6M2xRPtJbTLmfwiO2u0lzU9B0hxtE2isakmlK7s8oJSwVlKd9a9QYGESeezi3CVJwnKpJPWJvMvRaYgafr5xU9327s9INvDakhctescLVs9SM+q0WrZ3Sepoa/geYiLbRyZtnlu9lChtTUVNN+AaV35iIBs/fNoFpE2W5xAVYagouZDDePzi0LBfsu3Si8vJlymSzqhPHiOB3w3Bw/qNMeWOa4P0rK4dpbSJ4PbOQxJarE5AVJ5RZ9kv92XvEMOevmIq+8ZKWe8SKUTEKjgs1aN5YjE+2N2WtEybPksQqSGAMw1IIcYkw/FVc40nDtTSMMWX8bcZPwfv+PywKMpXmKQ4ybOZiKyKxU6EgivgYcrBslIkkMR2j/E+YHRdB6wptF5qmJnagAJ8AKn5ekNce/RvnNftVntw7HBlY2iXhzGGhKmm+oG7TnD1eVsSyyQoFABRFXU7gBxMFbDbSC3WKXPGpqrjg6Ghr1FD4wotNgDWlXOeBSQD8RyBglHqqic7yPJK5f6EtjszMiCeKNhJIBpQVyDHkIY7TtNYpc3BLLmYa96XiPI0rqPSFm0l+KjfRw1HmEB2+ENoPWIrPuuzWS1VmTu0mGiiWqMcxoGI3cozm0dOPFe38/BNZV8z5YDOnayjoyijgfxIdfCHizWmXPWoo45j5g6RXF57QWiVPUNMTvZLLU1I5YekSK7rzGJW/wANz7wAHe5GukEctaFk43zYXt/sbZJtmmTWkKHRah5YwNQa+7k2VdYpjanYdJSrMs05piOofBMAVgCK6rkfIRou/QrWWaG0KGvQiKSvsgLhAyAoBwAjsijzpFRsc48EyHm8rCpJIFIazYzuMKgtCmzWgb4dJBrpDEtlcboV2efMTUCnUCAKJps1f0yzTkmy9UOm5lPvKeRHrSLie3JNtlnnSzVJshWB5Y215itPCM9Sr4RcyfLOLG9l9/ic6oK0lFgtfhmENT/Vi84GCL2ECPJZyECEUV17cbQBY5KnfOr/AKZb/nGfLwLOa/VGn5xdn/8AQNo7llQalph9FH4xVMmz5ZgRa8JfpG8BPOPCKf2h0t01QcIzbgIbCpYwgTOAx6Q4Xfa2lsGlsysNGXukdG1HhHCWI00A5nWFMiw10qYaAONrZzVqsTqSxJJ5kmPe2JOZ5ADT0j0WWgoTlwEdlKDLuj1P5+EMQSw+I/yj9UEemXnQ5ZacOtdOpgwMBmMt1Tr4DSCnmDpXdrXmTAJie2Sq4EoO827gMtT1hRaTSgGgj2VL77E54O6OureppCe1vnAM5mNBWEHdHrRKvZvsYbxtQRjSTLo848VrQIObHLkKxIKyb+zP2fqt22m1zE/eT5MxZQp7soKTWnF2HkBxip7qvubYrQ7yqGtVZWqVZWNaEA7jQjmI18tlUJgAAULhAGgWlKDwjHl9WYpaJqEZq7L4AkD0pC9LTadoR3reLz5rTHpibWmQGVABypF1ey7a3t7OsotSdLGE/wAaAdxiN+WVdRSKOmrDpsxbGlT0dGwUr3jpocjTcchDWgbvZpNrxBQk5EGhHAxUHtD2pJZpCNr79Nw+Hqd/LrHd8+0UgHsB33UBmIyUjRl+I04xX0xySSSSTmScySd/Mw5Mgsj2LbcfRLQbPNP7mewFdyTD3VboclPURe95PgmS5n1QSrdGG/xpGQEND4H5RqD2cbTJeV3IXNZiASp4341FMX8wo1eZjKStGkXT2Ru8dk3n2+bMmE4VYNywmpxczQACEtvsXbzGnS5hDTZuFAc8GFe8fIEjmYnsgGWTZ5w7rVEuZqGG5SdxiIpsuZFrls1cCOXArQYiCAfXSOWSo9PFkVa9O7saXIxFkAEvJphFWLHcCcyxhONo1dqqtMqAGPduAWMsIO5mTTex1Jhv2NkJMtdGanZoXVfiZfyGcCj2dCnOlZI78v8AP0dJJqHNGYHIhKErUcz8orG/plTTzhru/bCs20z7S5/eTCVrUknSgHBVCiEds2jlTNGp1BEd0VUaPLk7diWelYTGQIUDPMGo4iOGX9VhkidpBOjEQSbrrqSYXU5jzEe1HEeYgARrdwG6J17K0wWg04r/AN35RDzaE3svnEt9m1qU2k4WB93TqYTGjR0g90dIEeWU9xekCJKIj7QtipVuCO4cvLBC4WIHeIJqN+kVtN9nU2hUKQOIJr51i+yI57EcBDsKM6TPZU+5WHj+cCX7NnXRG8CPnhjRRs68BHn0VfhEFiozv+wEwfUbxz/COG2Lm8G6AARoo2NPhEcm70+EQWOjOjbHzBoreIBhM+x82ueLy/vGkjdsv4RHJumX8IgsVGbW2TmcDyGHIf1Rymy8wEEDr3cz41jSJuSV8Ijk3FK+EQWFGaxspNCgeZocycyfOCJ2x00mtf6WjTRuCV8Ijw7PSfhEFhRmQ7HzeP8AS0WP7M7ykXbImrNWa02a4JKS6gIoooqWG8k+MWmdnJPwiOTs1J+EeUFhQxj2oWb4J/8A7Y/3RSe19yG0Wl5skUVmY94EHCWJXSudDGh/2Xk/CPKPP2Wk/CPKEMy2+x0/+H+r/bHtm2Rnqa93+ry92NRHZWT8I8o8/ZST8I8oBUZnbZmbwHr+UE/slO4D1/KNP/srJ+EeUD9lZPwjygCjMS7HzuI8m/KJb7N3n3Zae0arSnGGYig1I3EVyqDn58YvIbMSfhHlHQ2ak/CPKAZHJ3tMkMKGRaP9Kf74Qv7QZbAhpE9hU07ssELuHv5xMv2ck/CI9Gz0n4REuKfpSk14V1eG1cuYtBZ546hP98MFnvmfLxdjKMstqw94jcK0yHSLl/Z+T8IgC4JXwiBQUXaG8kmqZnC3bEmbQhGRqkkAVU4jU5E1EEWf2dsCaqx4DLLrlnGmhcsr4RHQumX8IiiDOlm2ImquEBqVJFQN+7nCyxbJzkP+Hi6jT0jQIu2X8IjoWBPhEOxUUPO2UmTBnIXrQH/thqmeyp2apDdBQD0EaPFjT4RHv0VfhEIZneV7KGpTA3mYf9k/Z7Ms84MAwBpUE10MXUJC8BHQlDhAAXZFogB4R7BsCAAQIECAAQIECAAQIECAAQIECAAQIECAAQIECAAQIECAAQIECAAQIECAAQIECAAQIECAAQIECAAQIECAAQIECAAQIECAAQIECAAQIECAAQIECAD/2Q=="/>
          <p:cNvSpPr>
            <a:spLocks noChangeAspect="1" noChangeArrowheads="1"/>
          </p:cNvSpPr>
          <p:nvPr/>
        </p:nvSpPr>
        <p:spPr bwMode="auto">
          <a:xfrm>
            <a:off x="63500" y="-612775"/>
            <a:ext cx="1952625" cy="12668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30" name="Picture 6" descr="http://www.uaemex.mx/Administrativa/imag/objetivorecursos.jpg"/>
          <p:cNvPicPr>
            <a:picLocks noChangeAspect="1" noChangeArrowheads="1"/>
          </p:cNvPicPr>
          <p:nvPr/>
        </p:nvPicPr>
        <p:blipFill>
          <a:blip r:embed="rId2" cstate="print"/>
          <a:srcRect/>
          <a:stretch>
            <a:fillRect/>
          </a:stretch>
        </p:blipFill>
        <p:spPr bwMode="auto">
          <a:xfrm>
            <a:off x="2643174" y="3214686"/>
            <a:ext cx="3857652" cy="2497070"/>
          </a:xfrm>
          <a:prstGeom prst="rect">
            <a:avLst/>
          </a:prstGeom>
          <a:noFill/>
        </p:spPr>
      </p:pic>
    </p:spTree>
  </p:cSld>
  <p:clrMapOvr>
    <a:masterClrMapping/>
  </p:clrMapOvr>
  <p:transition spd="slow">
    <p:fade thruBlk="1"/>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9" name="Rectangle 3"/>
          <p:cNvSpPr>
            <a:spLocks noGrp="1" noChangeArrowheads="1"/>
          </p:cNvSpPr>
          <p:nvPr>
            <p:ph type="body" idx="1"/>
          </p:nvPr>
        </p:nvSpPr>
        <p:spPr>
          <a:xfrm>
            <a:off x="0" y="746125"/>
            <a:ext cx="3856038" cy="5111750"/>
          </a:xfrm>
        </p:spPr>
        <p:txBody>
          <a:bodyPr/>
          <a:lstStyle/>
          <a:p>
            <a:pPr algn="just">
              <a:defRPr/>
            </a:pPr>
            <a:r>
              <a:rPr lang="es-MX" sz="1800" dirty="0"/>
              <a:t>Los proyectos de mejora son el vehículo mediante el cual las instituciones transforman su gestión.</a:t>
            </a:r>
          </a:p>
          <a:p>
            <a:pPr algn="just">
              <a:buFontTx/>
              <a:buNone/>
              <a:defRPr/>
            </a:pPr>
            <a:endParaRPr lang="es-MX" sz="1800" dirty="0"/>
          </a:p>
          <a:p>
            <a:pPr algn="just">
              <a:defRPr/>
            </a:pPr>
            <a:r>
              <a:rPr lang="es-MX" sz="1800" dirty="0"/>
              <a:t>La cartera de proyectos de mejora de una institución conforman su </a:t>
            </a:r>
            <a:r>
              <a:rPr lang="es-MX" sz="1800" i="1" dirty="0"/>
              <a:t>Proyecto Integral de Mejora (PIMG).</a:t>
            </a:r>
          </a:p>
          <a:p>
            <a:pPr algn="just">
              <a:buFontTx/>
              <a:buNone/>
              <a:defRPr/>
            </a:pPr>
            <a:endParaRPr lang="es-MX" sz="1800" i="1" dirty="0"/>
          </a:p>
          <a:p>
            <a:pPr algn="just">
              <a:defRPr/>
            </a:pPr>
            <a:r>
              <a:rPr lang="es-MX" sz="1800" dirty="0"/>
              <a:t>Las características de los proyectos de mejora están definidas por la categoría de proyecto asociada a él.</a:t>
            </a:r>
          </a:p>
          <a:p>
            <a:pPr algn="just">
              <a:buFontTx/>
              <a:buNone/>
              <a:defRPr/>
            </a:pPr>
            <a:endParaRPr lang="es-MX" sz="1800" dirty="0"/>
          </a:p>
          <a:p>
            <a:pPr algn="just">
              <a:defRPr/>
            </a:pPr>
            <a:r>
              <a:rPr lang="es-MX" sz="1800" dirty="0"/>
              <a:t>Pueden ser:</a:t>
            </a:r>
          </a:p>
          <a:p>
            <a:pPr lvl="1" algn="just">
              <a:defRPr/>
            </a:pPr>
            <a:r>
              <a:rPr lang="es-MX" sz="1800" dirty="0"/>
              <a:t>Institucionales (Individuales)</a:t>
            </a:r>
          </a:p>
          <a:p>
            <a:pPr lvl="1">
              <a:defRPr/>
            </a:pPr>
            <a:r>
              <a:rPr lang="es-MX" sz="1800" dirty="0"/>
              <a:t>Interinstitucionales (Varias Instituciones)</a:t>
            </a:r>
            <a:endParaRPr lang="es-ES" sz="1800" dirty="0"/>
          </a:p>
        </p:txBody>
      </p:sp>
      <p:sp>
        <p:nvSpPr>
          <p:cNvPr id="27651" name="Text Box 78"/>
          <p:cNvSpPr txBox="1">
            <a:spLocks noChangeArrowheads="1"/>
          </p:cNvSpPr>
          <p:nvPr/>
        </p:nvSpPr>
        <p:spPr bwMode="auto">
          <a:xfrm>
            <a:off x="3895725" y="2325688"/>
            <a:ext cx="1306513" cy="517525"/>
          </a:xfrm>
          <a:prstGeom prst="rect">
            <a:avLst/>
          </a:prstGeom>
          <a:noFill/>
          <a:ln w="9525">
            <a:noFill/>
            <a:miter lim="800000"/>
            <a:headEnd/>
            <a:tailEnd/>
          </a:ln>
        </p:spPr>
        <p:txBody>
          <a:bodyPr wrap="none">
            <a:spAutoFit/>
          </a:bodyPr>
          <a:lstStyle/>
          <a:p>
            <a:pPr algn="ctr"/>
            <a:r>
              <a:rPr lang="es-MX" sz="1400" b="1"/>
              <a:t>Categoría de </a:t>
            </a:r>
            <a:br>
              <a:rPr lang="es-MX" sz="1400" b="1"/>
            </a:br>
            <a:r>
              <a:rPr lang="es-MX" sz="1400" b="1"/>
              <a:t>proyecto</a:t>
            </a:r>
            <a:endParaRPr lang="es-ES" sz="1400" b="1"/>
          </a:p>
        </p:txBody>
      </p:sp>
      <p:pic>
        <p:nvPicPr>
          <p:cNvPr id="27652" name="Picture 21" descr="tourbot-gantt"/>
          <p:cNvPicPr>
            <a:picLocks noChangeAspect="1" noChangeArrowheads="1"/>
          </p:cNvPicPr>
          <p:nvPr/>
        </p:nvPicPr>
        <p:blipFill>
          <a:blip r:embed="rId3" cstate="print"/>
          <a:srcRect/>
          <a:stretch>
            <a:fillRect/>
          </a:stretch>
        </p:blipFill>
        <p:spPr bwMode="auto">
          <a:xfrm>
            <a:off x="5719763" y="1189038"/>
            <a:ext cx="1722437" cy="1154112"/>
          </a:xfrm>
          <a:prstGeom prst="rect">
            <a:avLst/>
          </a:prstGeom>
          <a:noFill/>
          <a:ln w="9525">
            <a:noFill/>
            <a:miter lim="800000"/>
            <a:headEnd/>
            <a:tailEnd/>
          </a:ln>
        </p:spPr>
      </p:pic>
      <p:sp>
        <p:nvSpPr>
          <p:cNvPr id="27653" name="Text Box 81"/>
          <p:cNvSpPr txBox="1">
            <a:spLocks noChangeArrowheads="1"/>
          </p:cNvSpPr>
          <p:nvPr/>
        </p:nvSpPr>
        <p:spPr bwMode="auto">
          <a:xfrm>
            <a:off x="5529263" y="2409825"/>
            <a:ext cx="2328862" cy="304800"/>
          </a:xfrm>
          <a:prstGeom prst="rect">
            <a:avLst/>
          </a:prstGeom>
          <a:noFill/>
          <a:ln w="9525">
            <a:noFill/>
            <a:miter lim="800000"/>
            <a:headEnd/>
            <a:tailEnd/>
          </a:ln>
        </p:spPr>
        <p:txBody>
          <a:bodyPr wrap="none">
            <a:spAutoFit/>
          </a:bodyPr>
          <a:lstStyle/>
          <a:p>
            <a:r>
              <a:rPr lang="es-MX" sz="1400" b="1"/>
              <a:t>Proyectos Institucionales</a:t>
            </a:r>
            <a:endParaRPr lang="es-ES" sz="1400" b="1"/>
          </a:p>
        </p:txBody>
      </p:sp>
      <p:sp>
        <p:nvSpPr>
          <p:cNvPr id="27654" name="AutoShape 82"/>
          <p:cNvSpPr>
            <a:spLocks noChangeArrowheads="1"/>
          </p:cNvSpPr>
          <p:nvPr/>
        </p:nvSpPr>
        <p:spPr bwMode="auto">
          <a:xfrm>
            <a:off x="5153025" y="1430338"/>
            <a:ext cx="738188" cy="503237"/>
          </a:xfrm>
          <a:prstGeom prst="rightArrow">
            <a:avLst>
              <a:gd name="adj1" fmla="val 50000"/>
              <a:gd name="adj2" fmla="val 36672"/>
            </a:avLst>
          </a:prstGeom>
          <a:solidFill>
            <a:srgbClr val="C7F062">
              <a:alpha val="70195"/>
            </a:srgbClr>
          </a:solidFill>
          <a:ln w="9525">
            <a:solidFill>
              <a:schemeClr val="tx1"/>
            </a:solidFill>
            <a:miter lim="800000"/>
            <a:headEnd/>
            <a:tailEnd/>
          </a:ln>
        </p:spPr>
        <p:txBody>
          <a:bodyPr wrap="none" anchor="ctr"/>
          <a:lstStyle/>
          <a:p>
            <a:endParaRPr lang="en-US" sz="1600"/>
          </a:p>
        </p:txBody>
      </p:sp>
      <p:sp>
        <p:nvSpPr>
          <p:cNvPr id="27655" name="AutoShape 83"/>
          <p:cNvSpPr>
            <a:spLocks noChangeArrowheads="1"/>
          </p:cNvSpPr>
          <p:nvPr/>
        </p:nvSpPr>
        <p:spPr bwMode="auto">
          <a:xfrm>
            <a:off x="7164388" y="1430338"/>
            <a:ext cx="738187" cy="503237"/>
          </a:xfrm>
          <a:prstGeom prst="rightArrow">
            <a:avLst>
              <a:gd name="adj1" fmla="val 50000"/>
              <a:gd name="adj2" fmla="val 36672"/>
            </a:avLst>
          </a:prstGeom>
          <a:solidFill>
            <a:srgbClr val="C7F062">
              <a:alpha val="70195"/>
            </a:srgbClr>
          </a:solidFill>
          <a:ln w="9525">
            <a:solidFill>
              <a:schemeClr val="tx1"/>
            </a:solidFill>
            <a:miter lim="800000"/>
            <a:headEnd/>
            <a:tailEnd/>
          </a:ln>
        </p:spPr>
        <p:txBody>
          <a:bodyPr wrap="none" anchor="ctr"/>
          <a:lstStyle/>
          <a:p>
            <a:endParaRPr lang="en-US" sz="1600"/>
          </a:p>
        </p:txBody>
      </p:sp>
      <p:sp>
        <p:nvSpPr>
          <p:cNvPr id="27656" name="Oval 84"/>
          <p:cNvSpPr>
            <a:spLocks noChangeArrowheads="1"/>
          </p:cNvSpPr>
          <p:nvPr/>
        </p:nvSpPr>
        <p:spPr bwMode="auto">
          <a:xfrm>
            <a:off x="7974013" y="1143000"/>
            <a:ext cx="1081087" cy="1103313"/>
          </a:xfrm>
          <a:prstGeom prst="ellipse">
            <a:avLst/>
          </a:prstGeom>
          <a:solidFill>
            <a:schemeClr val="accent1"/>
          </a:solidFill>
          <a:ln w="9525">
            <a:solidFill>
              <a:schemeClr val="tx1"/>
            </a:solidFill>
            <a:round/>
            <a:headEnd/>
            <a:tailEnd/>
          </a:ln>
        </p:spPr>
        <p:txBody>
          <a:bodyPr wrap="none" anchor="ctr"/>
          <a:lstStyle/>
          <a:p>
            <a:pPr algn="ctr"/>
            <a:r>
              <a:rPr lang="es-MX" sz="1600" b="1">
                <a:solidFill>
                  <a:schemeClr val="bg1"/>
                </a:solidFill>
              </a:rPr>
              <a:t>Mejoras</a:t>
            </a:r>
          </a:p>
          <a:p>
            <a:pPr algn="ctr"/>
            <a:r>
              <a:rPr lang="es-MX" sz="1600" b="1">
                <a:solidFill>
                  <a:schemeClr val="bg1"/>
                </a:solidFill>
              </a:rPr>
              <a:t>integrales</a:t>
            </a:r>
            <a:endParaRPr lang="es-ES" sz="1600" b="1">
              <a:solidFill>
                <a:schemeClr val="bg1"/>
              </a:solidFill>
            </a:endParaRPr>
          </a:p>
        </p:txBody>
      </p:sp>
      <p:pic>
        <p:nvPicPr>
          <p:cNvPr id="27657" name="Picture 92" descr="proceso"/>
          <p:cNvPicPr>
            <a:picLocks noChangeAspect="1" noChangeArrowheads="1"/>
          </p:cNvPicPr>
          <p:nvPr/>
        </p:nvPicPr>
        <p:blipFill>
          <a:blip r:embed="rId4" cstate="print"/>
          <a:srcRect/>
          <a:stretch>
            <a:fillRect/>
          </a:stretch>
        </p:blipFill>
        <p:spPr bwMode="auto">
          <a:xfrm>
            <a:off x="5630863" y="3876675"/>
            <a:ext cx="1946275" cy="1730375"/>
          </a:xfrm>
          <a:prstGeom prst="rect">
            <a:avLst/>
          </a:prstGeom>
          <a:noFill/>
          <a:ln w="9525">
            <a:noFill/>
            <a:miter lim="800000"/>
            <a:headEnd/>
            <a:tailEnd/>
          </a:ln>
        </p:spPr>
      </p:pic>
      <p:pic>
        <p:nvPicPr>
          <p:cNvPr id="27658" name="Picture 102" descr="ciudadano"/>
          <p:cNvPicPr>
            <a:picLocks noChangeAspect="1" noChangeArrowheads="1"/>
          </p:cNvPicPr>
          <p:nvPr/>
        </p:nvPicPr>
        <p:blipFill>
          <a:blip r:embed="rId5" cstate="print"/>
          <a:srcRect/>
          <a:stretch>
            <a:fillRect/>
          </a:stretch>
        </p:blipFill>
        <p:spPr bwMode="auto">
          <a:xfrm>
            <a:off x="4722813" y="3340100"/>
            <a:ext cx="763587" cy="682625"/>
          </a:xfrm>
          <a:prstGeom prst="rect">
            <a:avLst/>
          </a:prstGeom>
          <a:noFill/>
          <a:ln w="9525">
            <a:noFill/>
            <a:miter lim="800000"/>
            <a:headEnd/>
            <a:tailEnd/>
          </a:ln>
        </p:spPr>
      </p:pic>
      <p:cxnSp>
        <p:nvCxnSpPr>
          <p:cNvPr id="27659" name="AutoShape 107"/>
          <p:cNvCxnSpPr>
            <a:cxnSpLocks noChangeShapeType="1"/>
          </p:cNvCxnSpPr>
          <p:nvPr/>
        </p:nvCxnSpPr>
        <p:spPr bwMode="auto">
          <a:xfrm rot="10800000" flipH="1" flipV="1">
            <a:off x="4722813" y="3681413"/>
            <a:ext cx="168275" cy="1268412"/>
          </a:xfrm>
          <a:prstGeom prst="bentConnector3">
            <a:avLst>
              <a:gd name="adj1" fmla="val -135847"/>
            </a:avLst>
          </a:prstGeom>
          <a:noFill/>
          <a:ln w="76200">
            <a:solidFill>
              <a:srgbClr val="80C535"/>
            </a:solidFill>
            <a:miter lim="800000"/>
            <a:headEnd/>
            <a:tailEnd type="triangle" w="med" len="med"/>
          </a:ln>
        </p:spPr>
      </p:cxnSp>
      <p:cxnSp>
        <p:nvCxnSpPr>
          <p:cNvPr id="27660" name="AutoShape 108"/>
          <p:cNvCxnSpPr>
            <a:cxnSpLocks noChangeShapeType="1"/>
          </p:cNvCxnSpPr>
          <p:nvPr/>
        </p:nvCxnSpPr>
        <p:spPr bwMode="auto">
          <a:xfrm rot="16200000" flipH="1">
            <a:off x="5684044" y="5047457"/>
            <a:ext cx="374650" cy="893762"/>
          </a:xfrm>
          <a:prstGeom prst="bentConnector2">
            <a:avLst/>
          </a:prstGeom>
          <a:noFill/>
          <a:ln w="76200">
            <a:solidFill>
              <a:srgbClr val="80C535"/>
            </a:solidFill>
            <a:miter lim="800000"/>
            <a:headEnd/>
            <a:tailEnd type="triangle" w="med" len="med"/>
          </a:ln>
        </p:spPr>
      </p:cxnSp>
      <p:cxnSp>
        <p:nvCxnSpPr>
          <p:cNvPr id="27661" name="AutoShape 109"/>
          <p:cNvCxnSpPr>
            <a:cxnSpLocks noChangeShapeType="1"/>
          </p:cNvCxnSpPr>
          <p:nvPr/>
        </p:nvCxnSpPr>
        <p:spPr bwMode="auto">
          <a:xfrm flipV="1">
            <a:off x="7080250" y="5307013"/>
            <a:ext cx="768350" cy="374650"/>
          </a:xfrm>
          <a:prstGeom prst="bentConnector2">
            <a:avLst/>
          </a:prstGeom>
          <a:noFill/>
          <a:ln w="76200">
            <a:solidFill>
              <a:srgbClr val="80C535"/>
            </a:solidFill>
            <a:miter lim="800000"/>
            <a:headEnd/>
            <a:tailEnd type="triangle" w="med" len="med"/>
          </a:ln>
        </p:spPr>
      </p:cxnSp>
      <p:cxnSp>
        <p:nvCxnSpPr>
          <p:cNvPr id="27662" name="AutoShape 110"/>
          <p:cNvCxnSpPr>
            <a:cxnSpLocks noChangeShapeType="1"/>
          </p:cNvCxnSpPr>
          <p:nvPr/>
        </p:nvCxnSpPr>
        <p:spPr bwMode="auto">
          <a:xfrm rot="5400000" flipH="1">
            <a:off x="6316662" y="2851151"/>
            <a:ext cx="701675" cy="2362200"/>
          </a:xfrm>
          <a:prstGeom prst="bentConnector2">
            <a:avLst/>
          </a:prstGeom>
          <a:noFill/>
          <a:ln w="76200">
            <a:solidFill>
              <a:srgbClr val="80C535"/>
            </a:solidFill>
            <a:miter lim="800000"/>
            <a:headEnd/>
            <a:tailEnd type="triangle" w="med" len="med"/>
          </a:ln>
        </p:spPr>
      </p:cxnSp>
      <p:sp>
        <p:nvSpPr>
          <p:cNvPr id="27663" name="Text Box 81"/>
          <p:cNvSpPr txBox="1">
            <a:spLocks noChangeArrowheads="1"/>
          </p:cNvSpPr>
          <p:nvPr/>
        </p:nvSpPr>
        <p:spPr bwMode="auto">
          <a:xfrm>
            <a:off x="5413375" y="6124575"/>
            <a:ext cx="2713038" cy="304800"/>
          </a:xfrm>
          <a:prstGeom prst="rect">
            <a:avLst/>
          </a:prstGeom>
          <a:noFill/>
          <a:ln w="9525">
            <a:noFill/>
            <a:miter lim="800000"/>
            <a:headEnd/>
            <a:tailEnd/>
          </a:ln>
        </p:spPr>
        <p:txBody>
          <a:bodyPr wrap="none">
            <a:spAutoFit/>
          </a:bodyPr>
          <a:lstStyle/>
          <a:p>
            <a:r>
              <a:rPr lang="es-MX" sz="1400" b="1"/>
              <a:t>Proyectos Interinstitucionales</a:t>
            </a:r>
            <a:endParaRPr lang="es-ES" sz="1400" b="1"/>
          </a:p>
        </p:txBody>
      </p:sp>
      <p:pic>
        <p:nvPicPr>
          <p:cNvPr id="27664" name="Picture 102" descr="ciudadano"/>
          <p:cNvPicPr>
            <a:picLocks noChangeAspect="1" noChangeArrowheads="1"/>
          </p:cNvPicPr>
          <p:nvPr/>
        </p:nvPicPr>
        <p:blipFill>
          <a:blip r:embed="rId5" cstate="print">
            <a:clrChange>
              <a:clrFrom>
                <a:srgbClr val="FEFEFE"/>
              </a:clrFrom>
              <a:clrTo>
                <a:srgbClr val="FEFEFE">
                  <a:alpha val="0"/>
                </a:srgbClr>
              </a:clrTo>
            </a:clrChange>
          </a:blip>
          <a:srcRect/>
          <a:stretch>
            <a:fillRect/>
          </a:stretch>
        </p:blipFill>
        <p:spPr bwMode="auto">
          <a:xfrm>
            <a:off x="8380413" y="1960563"/>
            <a:ext cx="763587" cy="682625"/>
          </a:xfrm>
          <a:prstGeom prst="rect">
            <a:avLst/>
          </a:prstGeom>
          <a:noFill/>
          <a:ln w="9525">
            <a:noFill/>
            <a:miter lim="800000"/>
            <a:headEnd/>
            <a:tailEnd/>
          </a:ln>
        </p:spPr>
      </p:pic>
      <p:sp>
        <p:nvSpPr>
          <p:cNvPr id="23" name="Rectangle 2"/>
          <p:cNvSpPr>
            <a:spLocks noGrp="1" noChangeArrowheads="1"/>
          </p:cNvSpPr>
          <p:nvPr>
            <p:ph type="title"/>
          </p:nvPr>
        </p:nvSpPr>
        <p:spPr>
          <a:xfrm>
            <a:off x="928688" y="609600"/>
            <a:ext cx="7215187" cy="461963"/>
          </a:xfrm>
          <a:ln algn="ctr"/>
        </p:spPr>
        <p:txBody>
          <a:bodyPr>
            <a:spAutoFit/>
          </a:bodyPr>
          <a:lstStyle/>
          <a:p>
            <a:pPr>
              <a:defRPr/>
            </a:pPr>
            <a:r>
              <a:rPr lang="es-MX" sz="2400" b="1" dirty="0" smtClean="0">
                <a:solidFill>
                  <a:schemeClr val="accent1">
                    <a:lumMod val="50000"/>
                  </a:schemeClr>
                </a:solidFill>
                <a:latin typeface="Arial Narrow" pitchFamily="34" charset="0"/>
                <a:ea typeface="+mn-ea"/>
                <a:cs typeface="+mn-cs"/>
              </a:rPr>
              <a:t>Proyecto de Mejora</a:t>
            </a:r>
            <a:endParaRPr lang="es-ES" sz="2400" b="1" dirty="0">
              <a:solidFill>
                <a:schemeClr val="accent1">
                  <a:lumMod val="50000"/>
                </a:schemeClr>
              </a:solidFill>
              <a:latin typeface="Arial Narrow" pitchFamily="34" charset="0"/>
              <a:ea typeface="+mn-ea"/>
              <a:cs typeface="+mn-cs"/>
            </a:endParaRPr>
          </a:p>
        </p:txBody>
      </p:sp>
      <p:pic>
        <p:nvPicPr>
          <p:cNvPr id="27666" name="Picture 2" descr="http://web.difson.gob.mx/images/dif/Logotipo-DIF.png">
            <a:hlinkClick r:id="rId6"/>
          </p:cNvPr>
          <p:cNvPicPr>
            <a:picLocks noChangeAspect="1" noChangeArrowheads="1"/>
          </p:cNvPicPr>
          <p:nvPr/>
        </p:nvPicPr>
        <p:blipFill>
          <a:blip r:embed="rId7" cstate="print"/>
          <a:srcRect/>
          <a:stretch>
            <a:fillRect/>
          </a:stretch>
        </p:blipFill>
        <p:spPr bwMode="auto">
          <a:xfrm>
            <a:off x="6388100" y="5410200"/>
            <a:ext cx="585788" cy="755650"/>
          </a:xfrm>
          <a:prstGeom prst="rect">
            <a:avLst/>
          </a:prstGeom>
          <a:noFill/>
          <a:ln w="9525">
            <a:noFill/>
            <a:miter lim="800000"/>
            <a:headEnd/>
            <a:tailEnd/>
          </a:ln>
        </p:spPr>
      </p:pic>
      <p:pic>
        <p:nvPicPr>
          <p:cNvPr id="27667" name="Picture 4" descr="Secretar�a de Econom�a">
            <a:hlinkClick r:id="rId8"/>
          </p:cNvPr>
          <p:cNvPicPr>
            <a:picLocks noChangeAspect="1" noChangeArrowheads="1"/>
          </p:cNvPicPr>
          <p:nvPr/>
        </p:nvPicPr>
        <p:blipFill>
          <a:blip r:embed="rId9" cstate="print"/>
          <a:srcRect l="2940" r="61765"/>
          <a:stretch>
            <a:fillRect/>
          </a:stretch>
        </p:blipFill>
        <p:spPr bwMode="auto">
          <a:xfrm>
            <a:off x="4857750" y="4500563"/>
            <a:ext cx="642938" cy="785812"/>
          </a:xfrm>
          <a:prstGeom prst="rect">
            <a:avLst/>
          </a:prstGeom>
          <a:noFill/>
          <a:ln w="9525">
            <a:noFill/>
            <a:miter lim="800000"/>
            <a:headEnd/>
            <a:tailEnd/>
          </a:ln>
        </p:spPr>
      </p:pic>
      <p:pic>
        <p:nvPicPr>
          <p:cNvPr id="27668" name="Picture 5"/>
          <p:cNvPicPr>
            <a:picLocks noChangeAspect="1" noChangeArrowheads="1"/>
          </p:cNvPicPr>
          <p:nvPr/>
        </p:nvPicPr>
        <p:blipFill>
          <a:blip r:embed="rId10" cstate="print"/>
          <a:srcRect l="17020" t="67383" r="75842" b="16992"/>
          <a:stretch>
            <a:fillRect/>
          </a:stretch>
        </p:blipFill>
        <p:spPr bwMode="auto">
          <a:xfrm>
            <a:off x="7593013" y="4486275"/>
            <a:ext cx="592137" cy="800100"/>
          </a:xfrm>
          <a:prstGeom prst="rect">
            <a:avLst/>
          </a:prstGeom>
          <a:noFill/>
          <a:ln w="9525">
            <a:noFill/>
            <a:miter lim="800000"/>
            <a:headEnd/>
            <a:tailEnd/>
          </a:ln>
        </p:spPr>
      </p:pic>
      <p:graphicFrame>
        <p:nvGraphicFramePr>
          <p:cNvPr id="22" name="21 Diagrama"/>
          <p:cNvGraphicFramePr/>
          <p:nvPr/>
        </p:nvGraphicFramePr>
        <p:xfrm>
          <a:off x="3929058" y="1000108"/>
          <a:ext cx="1214446" cy="135732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ítulo 2"/>
          <p:cNvSpPr>
            <a:spLocks noGrp="1"/>
          </p:cNvSpPr>
          <p:nvPr>
            <p:ph type="title"/>
          </p:nvPr>
        </p:nvSpPr>
        <p:spPr>
          <a:xfrm>
            <a:off x="971550" y="785803"/>
            <a:ext cx="8172450" cy="1357313"/>
          </a:xfrm>
        </p:spPr>
        <p:txBody>
          <a:bodyPr/>
          <a:lstStyle/>
          <a:p>
            <a:pPr eaLnBrk="1" hangingPunct="1"/>
            <a:r>
              <a:rPr lang="es-MX" sz="3200" b="1" dirty="0" smtClean="0">
                <a:solidFill>
                  <a:srgbClr val="254061"/>
                </a:solidFill>
                <a:latin typeface="Arial Narrow" pitchFamily="34" charset="0"/>
                <a:ea typeface="ＭＳ Ｐゴシック" pitchFamily="34" charset="-128"/>
              </a:rPr>
              <a:t>Herramientas de apoyo a la instrumentación</a:t>
            </a:r>
            <a:endParaRPr lang="es-ES" sz="3200" b="1" dirty="0" smtClean="0">
              <a:solidFill>
                <a:srgbClr val="254061"/>
              </a:solidFill>
              <a:latin typeface="Arial Narrow" pitchFamily="34" charset="0"/>
              <a:ea typeface="ＭＳ Ｐゴシック" pitchFamily="34" charset="-128"/>
            </a:endParaRPr>
          </a:p>
        </p:txBody>
      </p:sp>
      <p:sp>
        <p:nvSpPr>
          <p:cNvPr id="31747" name="Marcador de contenido 3"/>
          <p:cNvSpPr>
            <a:spLocks noGrp="1"/>
          </p:cNvSpPr>
          <p:nvPr>
            <p:ph idx="1"/>
          </p:nvPr>
        </p:nvSpPr>
        <p:spPr>
          <a:xfrm>
            <a:off x="179388" y="1268413"/>
            <a:ext cx="8713787" cy="4857750"/>
          </a:xfrm>
        </p:spPr>
        <p:txBody>
          <a:bodyPr/>
          <a:lstStyle/>
          <a:p>
            <a:pPr eaLnBrk="1" hangingPunct="1">
              <a:spcAft>
                <a:spcPct val="40000"/>
              </a:spcAft>
              <a:buClr>
                <a:srgbClr val="E46C0A"/>
              </a:buClr>
            </a:pPr>
            <a:r>
              <a:rPr lang="es-MX" sz="2400" dirty="0" smtClean="0">
                <a:latin typeface="Century Gothic" pitchFamily="34" charset="0"/>
                <a:ea typeface="ＭＳ Ｐゴシック" pitchFamily="34" charset="-128"/>
              </a:rPr>
              <a:t>Lineamientos para la operación del PMG</a:t>
            </a:r>
          </a:p>
          <a:p>
            <a:pPr lvl="1" algn="just" eaLnBrk="1" hangingPunct="1">
              <a:spcAft>
                <a:spcPct val="40000"/>
              </a:spcAft>
            </a:pPr>
            <a:r>
              <a:rPr lang="es-MX" sz="2000" dirty="0" smtClean="0">
                <a:solidFill>
                  <a:srgbClr val="77933C"/>
                </a:solidFill>
                <a:latin typeface="Century Gothic" pitchFamily="34" charset="0"/>
                <a:ea typeface="ＭＳ Ｐゴシック" pitchFamily="34" charset="-128"/>
              </a:rPr>
              <a:t>Documento que establece las estrategias generales para la atención del PMG en las instituciones.</a:t>
            </a:r>
          </a:p>
          <a:p>
            <a:pPr eaLnBrk="1" hangingPunct="1">
              <a:spcAft>
                <a:spcPct val="40000"/>
              </a:spcAft>
              <a:buClr>
                <a:srgbClr val="E46C0A"/>
              </a:buClr>
            </a:pPr>
            <a:r>
              <a:rPr lang="es-MX" sz="2400" dirty="0" smtClean="0">
                <a:latin typeface="Century Gothic" pitchFamily="34" charset="0"/>
                <a:ea typeface="ＭＳ Ｐゴシック" pitchFamily="34" charset="-128"/>
              </a:rPr>
              <a:t>Guía para integrar proyectos de mejora</a:t>
            </a:r>
          </a:p>
          <a:p>
            <a:pPr lvl="1" algn="just" eaLnBrk="1" hangingPunct="1">
              <a:spcAft>
                <a:spcPct val="40000"/>
              </a:spcAft>
            </a:pPr>
            <a:r>
              <a:rPr lang="es-MX" sz="2000" dirty="0" smtClean="0">
                <a:solidFill>
                  <a:srgbClr val="77933C"/>
                </a:solidFill>
                <a:latin typeface="Century Gothic" pitchFamily="34" charset="0"/>
                <a:ea typeface="ＭＳ Ｐゴシック" pitchFamily="34" charset="-128"/>
              </a:rPr>
              <a:t>Metodología para identificar e integrar proyectos de mejora.</a:t>
            </a:r>
          </a:p>
          <a:p>
            <a:pPr eaLnBrk="1" hangingPunct="1">
              <a:spcAft>
                <a:spcPct val="40000"/>
              </a:spcAft>
              <a:buClr>
                <a:srgbClr val="E46C0A"/>
              </a:buClr>
            </a:pPr>
            <a:r>
              <a:rPr lang="es-MX" sz="2400" dirty="0" smtClean="0">
                <a:latin typeface="Century Gothic" pitchFamily="34" charset="0"/>
                <a:ea typeface="ＭＳ Ｐゴシック" pitchFamily="34" charset="-128"/>
              </a:rPr>
              <a:t>Sistema de Administración del PMG</a:t>
            </a:r>
          </a:p>
          <a:p>
            <a:pPr lvl="1" algn="just" eaLnBrk="1" hangingPunct="1">
              <a:spcAft>
                <a:spcPct val="40000"/>
              </a:spcAft>
            </a:pPr>
            <a:r>
              <a:rPr lang="es-MX" sz="2000" dirty="0" smtClean="0">
                <a:solidFill>
                  <a:srgbClr val="77933C"/>
                </a:solidFill>
                <a:latin typeface="Century Gothic" pitchFamily="34" charset="0"/>
                <a:ea typeface="ＭＳ Ｐゴシック" pitchFamily="34" charset="-128"/>
              </a:rPr>
              <a:t>Herramienta informática a través de la cuál:</a:t>
            </a:r>
          </a:p>
          <a:p>
            <a:pPr lvl="2" eaLnBrk="1" hangingPunct="1">
              <a:spcAft>
                <a:spcPct val="40000"/>
              </a:spcAft>
            </a:pPr>
            <a:r>
              <a:rPr lang="es-MX" sz="1800" dirty="0" smtClean="0">
                <a:latin typeface="Century Gothic" pitchFamily="34" charset="0"/>
                <a:ea typeface="ＭＳ Ｐゴシック" pitchFamily="34" charset="-128"/>
              </a:rPr>
              <a:t>Las instituciones gestionan sus proyectos de mejora.</a:t>
            </a:r>
          </a:p>
          <a:p>
            <a:pPr lvl="2" algn="just" eaLnBrk="1" hangingPunct="1">
              <a:spcAft>
                <a:spcPct val="40000"/>
              </a:spcAft>
            </a:pPr>
            <a:r>
              <a:rPr lang="es-MX" sz="1800" dirty="0" smtClean="0">
                <a:latin typeface="Century Gothic" pitchFamily="34" charset="0"/>
                <a:ea typeface="ＭＳ Ｐゴシック" pitchFamily="34" charset="-128"/>
              </a:rPr>
              <a:t>La Secretaría de la Contraloría General monitorea los avances y resultados de la instrumentación del PMG, informando al Gobernador.</a:t>
            </a:r>
          </a:p>
          <a:p>
            <a:pPr algn="just" eaLnBrk="1" hangingPunct="1">
              <a:buClr>
                <a:srgbClr val="E46C0A"/>
              </a:buClr>
            </a:pPr>
            <a:endParaRPr lang="es-ES" sz="2000" dirty="0" smtClean="0">
              <a:latin typeface="Century Gothic" pitchFamily="34" charset="0"/>
              <a:ea typeface="ＭＳ Ｐゴシック" pitchFamily="34" charset="-128"/>
            </a:endParaRPr>
          </a:p>
        </p:txBody>
      </p:sp>
    </p:spTree>
  </p:cSld>
  <p:clrMapOvr>
    <a:masterClrMapping/>
  </p:clrMapOvr>
  <p:transition spd="med"/>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Plantilla 3 mo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1 Título"/>
          <p:cNvSpPr>
            <a:spLocks noGrp="1"/>
          </p:cNvSpPr>
          <p:nvPr>
            <p:ph type="ctrTitle"/>
          </p:nvPr>
        </p:nvSpPr>
        <p:spPr>
          <a:xfrm>
            <a:off x="785786" y="2000240"/>
            <a:ext cx="7772400" cy="2011363"/>
          </a:xfrm>
        </p:spPr>
        <p:txBody>
          <a:bodyPr>
            <a:noAutofit/>
          </a:bodyPr>
          <a:lstStyle/>
          <a:p>
            <a:pPr eaLnBrk="1" hangingPunct="1">
              <a:defRPr/>
            </a:pPr>
            <a:r>
              <a:rPr lang="es-MX" dirty="0" smtClean="0"/>
              <a:t/>
            </a:r>
            <a:br>
              <a:rPr lang="es-MX" dirty="0" smtClean="0"/>
            </a:br>
            <a:r>
              <a:rPr lang="es-MX" dirty="0" smtClean="0"/>
              <a:t>EJERCICIO PRÁCTICO</a:t>
            </a:r>
            <a:br>
              <a:rPr lang="es-MX" dirty="0" smtClean="0"/>
            </a:br>
            <a:r>
              <a:rPr lang="es-MX" dirty="0" smtClean="0"/>
              <a:t/>
            </a:r>
            <a:br>
              <a:rPr lang="es-MX" dirty="0" smtClean="0"/>
            </a:br>
            <a:r>
              <a:rPr lang="es-MX" dirty="0" smtClean="0"/>
              <a:t/>
            </a:r>
            <a:br>
              <a:rPr lang="es-MX" dirty="0" smtClean="0"/>
            </a:br>
            <a:r>
              <a:rPr lang="es-MX" dirty="0" smtClean="0"/>
              <a:t> </a:t>
            </a:r>
            <a:br>
              <a:rPr lang="es-MX" dirty="0" smtClean="0"/>
            </a:br>
            <a:endParaRPr lang="es-MX" i="1" dirty="0" smtClean="0">
              <a:solidFill>
                <a:srgbClr val="FF0000"/>
              </a:solidFill>
              <a:effectLst/>
              <a:latin typeface="Arial Narrow" pitchFamily="-97" charset="0"/>
            </a:endParaRPr>
          </a:p>
        </p:txBody>
      </p:sp>
    </p:spTree>
  </p:cSld>
  <p:clrMapOvr>
    <a:masterClrMapping/>
  </p:clrMapOvr>
  <p:transition spd="med"/>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777320"/>
            <a:ext cx="8501122" cy="5626156"/>
          </a:xfrm>
          <a:prstGeom prst="rect">
            <a:avLst/>
          </a:prstGeom>
        </p:spPr>
        <p:txBody>
          <a:bodyPr wrap="square">
            <a:spAutoFit/>
          </a:bodyPr>
          <a:lstStyle/>
          <a:p>
            <a:pPr marL="342900" indent="-342900" algn="just">
              <a:spcBef>
                <a:spcPct val="20000"/>
              </a:spcBef>
              <a:spcAft>
                <a:spcPct val="40000"/>
              </a:spcAft>
              <a:buClr>
                <a:srgbClr val="E46C0A"/>
              </a:buClr>
            </a:pPr>
            <a:r>
              <a:rPr lang="es-MX" b="1" dirty="0" smtClean="0">
                <a:solidFill>
                  <a:schemeClr val="tx2">
                    <a:lumMod val="50000"/>
                  </a:schemeClr>
                </a:solidFill>
                <a:cs typeface="Century Gothic"/>
              </a:rPr>
              <a:t>Instrucciones</a:t>
            </a:r>
          </a:p>
          <a:p>
            <a:pPr marL="342900" indent="-342900" algn="just">
              <a:spcBef>
                <a:spcPct val="20000"/>
              </a:spcBef>
              <a:spcAft>
                <a:spcPct val="40000"/>
              </a:spcAft>
              <a:buClr>
                <a:srgbClr val="E46C0A"/>
              </a:buClr>
            </a:pPr>
            <a:r>
              <a:rPr lang="es-MX" dirty="0" smtClean="0">
                <a:solidFill>
                  <a:srgbClr val="F93615"/>
                </a:solidFill>
                <a:cs typeface="Century Gothic"/>
              </a:rPr>
              <a:t>1</a:t>
            </a:r>
            <a:r>
              <a:rPr lang="es-MX" sz="1700" dirty="0" smtClean="0">
                <a:solidFill>
                  <a:srgbClr val="F93615"/>
                </a:solidFill>
                <a:cs typeface="Century Gothic"/>
              </a:rPr>
              <a:t>. Identificar acciones de mejora aplicando el “1. Cuestionario para identificar acciones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2. Definir un proyecto y llenar la “2. Ficha de proyecto de mejora” (numerales 1 a 11)</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3. Identificar el impacto del proyecto utilizando el “3. Cuestionario para definir el impacto del proyecto de mejora” .</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4. Identificar la categoría de proyecto según la “4. Tabla para seleccionar la categoría de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5. Realizar la estimación de costos utilizando el “5. Formato para estimar el costo de</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inversión del proyecto de mejora” .</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6. Realizar el análisis de factibilidad, utilizando el “6. Cuestionario para definir la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factibilidad del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7. Clasificar el proyecto de mejora en la “7. Gráfica para clasificar proyectos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a:t>
            </a:r>
            <a:endParaRPr lang="es-MX" dirty="0" smtClean="0">
              <a:solidFill>
                <a:schemeClr val="tx2">
                  <a:lumMod val="50000"/>
                </a:schemeClr>
              </a:solidFill>
              <a:cs typeface="Century Gothic"/>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777320"/>
            <a:ext cx="8501122" cy="6167842"/>
          </a:xfrm>
          <a:prstGeom prst="rect">
            <a:avLst/>
          </a:prstGeom>
        </p:spPr>
        <p:txBody>
          <a:bodyPr wrap="square">
            <a:spAutoFit/>
          </a:bodyPr>
          <a:lstStyle/>
          <a:p>
            <a:pPr marL="342900" indent="-342900" algn="just">
              <a:spcBef>
                <a:spcPct val="20000"/>
              </a:spcBef>
              <a:spcAft>
                <a:spcPct val="40000"/>
              </a:spcAft>
              <a:buClr>
                <a:srgbClr val="E46C0A"/>
              </a:buClr>
            </a:pPr>
            <a:r>
              <a:rPr lang="es-MX" b="1" dirty="0" smtClean="0">
                <a:solidFill>
                  <a:schemeClr val="tx2">
                    <a:lumMod val="50000"/>
                  </a:schemeClr>
                </a:solidFill>
                <a:cs typeface="Century Gothic"/>
              </a:rPr>
              <a:t>Instrucciones</a:t>
            </a:r>
          </a:p>
          <a:p>
            <a:pPr marL="342900" indent="-342900" algn="just">
              <a:spcBef>
                <a:spcPct val="20000"/>
              </a:spcBef>
              <a:spcAft>
                <a:spcPct val="40000"/>
              </a:spcAft>
              <a:buClr>
                <a:srgbClr val="E46C0A"/>
              </a:buClr>
            </a:pPr>
            <a:r>
              <a:rPr lang="es-MX" dirty="0" smtClean="0">
                <a:solidFill>
                  <a:schemeClr val="tx2">
                    <a:lumMod val="50000"/>
                  </a:schemeClr>
                </a:solidFill>
                <a:cs typeface="Century Gothic"/>
              </a:rPr>
              <a:t>1</a:t>
            </a:r>
            <a:r>
              <a:rPr lang="es-MX" sz="1700" dirty="0" smtClean="0">
                <a:solidFill>
                  <a:schemeClr val="tx2">
                    <a:lumMod val="50000"/>
                  </a:schemeClr>
                </a:solidFill>
                <a:cs typeface="Century Gothic"/>
              </a:rPr>
              <a:t>. Identificar acciones de mejora aplicando el “1. Cuestionario para identificar acciones de mejora”</a:t>
            </a:r>
          </a:p>
          <a:p>
            <a:pPr marL="342900" indent="-342900" algn="just">
              <a:spcBef>
                <a:spcPct val="20000"/>
              </a:spcBef>
              <a:spcAft>
                <a:spcPct val="40000"/>
              </a:spcAft>
              <a:buClr>
                <a:srgbClr val="E46C0A"/>
              </a:buClr>
            </a:pPr>
            <a:r>
              <a:rPr lang="es-MX" sz="2400" dirty="0" smtClean="0">
                <a:solidFill>
                  <a:srgbClr val="FF0000"/>
                </a:solidFill>
                <a:cs typeface="Century Gothic"/>
              </a:rPr>
              <a:t>2. Definir un proyecto y llenar la “2. Ficha de proyecto de mejora” (numerales 1 a 11)</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3. Identificar el impacto del proyecto utilizando el “3. Cuestionario para definir el impacto del proyecto de mejora” .</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4. Identificar la categoría de proyecto según la “4. Tabla para seleccionar la categoría de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5. Realizar la estimación de costos utilizando el “5. Formato para estimar el costo de</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inversión del proyecto de mejora” .</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6. Realizar el análisis de factibilidad, utilizando el “6. Cuestionario para definir la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factibilidad del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7. Clasificar el proyecto de mejora en la “7. Gráfica para clasificar proyectos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a:t>
            </a:r>
            <a:endParaRPr lang="es-MX" dirty="0" smtClean="0">
              <a:solidFill>
                <a:schemeClr val="tx2">
                  <a:lumMod val="50000"/>
                </a:schemeClr>
              </a:solidFill>
              <a:cs typeface="Century Gothic"/>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eaLnBrk="1" hangingPunct="1"/>
            <a:r>
              <a:rPr lang="es-ES" sz="1800" smtClean="0"/>
              <a:t>La definición de un proyecto de mejora incluye la siguiente información:  </a:t>
            </a:r>
            <a:endParaRPr lang="es-MX" sz="1800" smtClean="0"/>
          </a:p>
          <a:p>
            <a:pPr lvl="1" eaLnBrk="1" hangingPunct="1"/>
            <a:r>
              <a:rPr lang="es-MX" sz="1600" smtClean="0"/>
              <a:t>El nombre de la institución.</a:t>
            </a:r>
          </a:p>
          <a:p>
            <a:pPr lvl="1" eaLnBrk="1" hangingPunct="1"/>
            <a:r>
              <a:rPr lang="es-MX" sz="1600" smtClean="0"/>
              <a:t>El nombre del proyecto de mejora</a:t>
            </a:r>
          </a:p>
          <a:p>
            <a:pPr lvl="1" eaLnBrk="1" hangingPunct="1"/>
            <a:r>
              <a:rPr lang="es-MX" sz="1600" smtClean="0"/>
              <a:t>Las fechas de inicio y fin</a:t>
            </a:r>
          </a:p>
          <a:p>
            <a:pPr lvl="1" eaLnBrk="1" hangingPunct="1"/>
            <a:r>
              <a:rPr lang="es-MX" sz="1600" smtClean="0"/>
              <a:t>El objetivo del proyecto</a:t>
            </a:r>
          </a:p>
          <a:p>
            <a:pPr lvl="1" eaLnBrk="1" hangingPunct="1"/>
            <a:r>
              <a:rPr lang="es-MX" sz="1600" smtClean="0"/>
              <a:t>La descripción del proyecto</a:t>
            </a:r>
          </a:p>
          <a:p>
            <a:pPr lvl="1" eaLnBrk="1" hangingPunct="1"/>
            <a:r>
              <a:rPr lang="es-MX" sz="1600" smtClean="0"/>
              <a:t>Los beneficios que se pretenden obtener </a:t>
            </a:r>
          </a:p>
          <a:p>
            <a:pPr lvl="1" eaLnBrk="1" hangingPunct="1"/>
            <a:r>
              <a:rPr lang="es-MX" sz="1600" smtClean="0"/>
              <a:t>El alcance del proyecto</a:t>
            </a:r>
          </a:p>
          <a:p>
            <a:pPr lvl="1" eaLnBrk="1" hangingPunct="1"/>
            <a:r>
              <a:rPr lang="es-MX" sz="1600" smtClean="0"/>
              <a:t>Los participantes (patrocinador, responsable, integrantes del equipo de trabajo).</a:t>
            </a:r>
          </a:p>
          <a:p>
            <a:pPr lvl="1" eaLnBrk="1" hangingPunct="1"/>
            <a:r>
              <a:rPr lang="es-MX" sz="1600" smtClean="0"/>
              <a:t>Los indicadores de proyecto asociados a los objetivos del PMG.</a:t>
            </a:r>
          </a:p>
          <a:p>
            <a:pPr lvl="1" eaLnBrk="1" hangingPunct="1"/>
            <a:r>
              <a:rPr lang="es-MX" sz="1600" smtClean="0"/>
              <a:t>La categoría de proyecto </a:t>
            </a:r>
          </a:p>
          <a:p>
            <a:pPr lvl="1" eaLnBrk="1" hangingPunct="1"/>
            <a:r>
              <a:rPr lang="es-MX" sz="1600" smtClean="0"/>
              <a:t>El costo de inversión estimado.</a:t>
            </a:r>
          </a:p>
        </p:txBody>
      </p:sp>
      <p:pic>
        <p:nvPicPr>
          <p:cNvPr id="10244" name="Picture 52"/>
          <p:cNvPicPr>
            <a:picLocks noChangeAspect="1" noChangeArrowheads="1"/>
          </p:cNvPicPr>
          <p:nvPr/>
        </p:nvPicPr>
        <p:blipFill>
          <a:blip r:embed="rId3" cstate="print"/>
          <a:srcRect/>
          <a:stretch>
            <a:fillRect/>
          </a:stretch>
        </p:blipFill>
        <p:spPr bwMode="auto">
          <a:xfrm>
            <a:off x="96838" y="6127750"/>
            <a:ext cx="5843587" cy="712788"/>
          </a:xfrm>
          <a:prstGeom prst="rect">
            <a:avLst/>
          </a:prstGeom>
          <a:noFill/>
          <a:ln w="9525">
            <a:noFill/>
            <a:miter lim="800000"/>
            <a:headEnd/>
            <a:tailEnd/>
          </a:ln>
          <a:effectLst/>
        </p:spPr>
      </p:pic>
      <p:sp>
        <p:nvSpPr>
          <p:cNvPr id="7" name="6 Estrella de 5 puntas"/>
          <p:cNvSpPr/>
          <p:nvPr/>
        </p:nvSpPr>
        <p:spPr>
          <a:xfrm>
            <a:off x="890588" y="6210300"/>
            <a:ext cx="261937" cy="274638"/>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pic>
        <p:nvPicPr>
          <p:cNvPr id="10249" name="Picture 9"/>
          <p:cNvPicPr>
            <a:picLocks noChangeAspect="1" noChangeArrowheads="1"/>
          </p:cNvPicPr>
          <p:nvPr/>
        </p:nvPicPr>
        <p:blipFill>
          <a:blip r:embed="rId4" cstate="print"/>
          <a:srcRect/>
          <a:stretch>
            <a:fillRect/>
          </a:stretch>
        </p:blipFill>
        <p:spPr bwMode="auto">
          <a:xfrm>
            <a:off x="5110193" y="1646239"/>
            <a:ext cx="3819525" cy="2068513"/>
          </a:xfrm>
          <a:prstGeom prst="rect">
            <a:avLst/>
          </a:prstGeom>
          <a:noFill/>
          <a:ln w="9525">
            <a:noFill/>
            <a:miter lim="800000"/>
            <a:headEnd/>
            <a:tailEnd/>
          </a:ln>
          <a:effectLst/>
        </p:spPr>
      </p:pic>
      <p:pic>
        <p:nvPicPr>
          <p:cNvPr id="10250" name="Picture 10" descr="google-webmaster-tools4_d04b340814e98d0a401ab5f6dd32c546"/>
          <p:cNvPicPr>
            <a:picLocks noChangeAspect="1" noChangeArrowheads="1"/>
          </p:cNvPicPr>
          <p:nvPr/>
        </p:nvPicPr>
        <p:blipFill>
          <a:blip r:embed="rId5" cstate="print"/>
          <a:srcRect/>
          <a:stretch>
            <a:fillRect/>
          </a:stretch>
        </p:blipFill>
        <p:spPr bwMode="auto">
          <a:xfrm>
            <a:off x="8120063" y="1890713"/>
            <a:ext cx="665162" cy="665162"/>
          </a:xfrm>
          <a:prstGeom prst="rect">
            <a:avLst/>
          </a:prstGeom>
          <a:noFill/>
        </p:spPr>
      </p:pic>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777320"/>
            <a:ext cx="8501122" cy="6275564"/>
          </a:xfrm>
          <a:prstGeom prst="rect">
            <a:avLst/>
          </a:prstGeom>
        </p:spPr>
        <p:txBody>
          <a:bodyPr wrap="square">
            <a:spAutoFit/>
          </a:bodyPr>
          <a:lstStyle/>
          <a:p>
            <a:pPr marL="342900" indent="-342900" algn="just">
              <a:spcBef>
                <a:spcPct val="20000"/>
              </a:spcBef>
              <a:spcAft>
                <a:spcPct val="40000"/>
              </a:spcAft>
              <a:buClr>
                <a:srgbClr val="E46C0A"/>
              </a:buClr>
            </a:pPr>
            <a:r>
              <a:rPr lang="es-MX" b="1" dirty="0" smtClean="0">
                <a:solidFill>
                  <a:schemeClr val="tx2">
                    <a:lumMod val="50000"/>
                  </a:schemeClr>
                </a:solidFill>
                <a:cs typeface="Century Gothic"/>
              </a:rPr>
              <a:t>Instrucciones</a:t>
            </a:r>
          </a:p>
          <a:p>
            <a:pPr marL="342900" indent="-342900" algn="just">
              <a:spcBef>
                <a:spcPct val="20000"/>
              </a:spcBef>
              <a:spcAft>
                <a:spcPct val="40000"/>
              </a:spcAft>
              <a:buClr>
                <a:srgbClr val="E46C0A"/>
              </a:buClr>
            </a:pPr>
            <a:r>
              <a:rPr lang="es-MX" dirty="0" smtClean="0">
                <a:solidFill>
                  <a:schemeClr val="tx2">
                    <a:lumMod val="50000"/>
                  </a:schemeClr>
                </a:solidFill>
                <a:cs typeface="Century Gothic"/>
              </a:rPr>
              <a:t>1</a:t>
            </a:r>
            <a:r>
              <a:rPr lang="es-MX" sz="1700" dirty="0" smtClean="0">
                <a:solidFill>
                  <a:schemeClr val="tx2">
                    <a:lumMod val="50000"/>
                  </a:schemeClr>
                </a:solidFill>
                <a:cs typeface="Century Gothic"/>
              </a:rPr>
              <a:t>. Identificar acciones de mejora aplicando el “1. Cuestionario para identificar acciones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2. Definir un proyecto y llenar la “2. Ficha de proyecto de mejora” (numerales 1 a 11)</a:t>
            </a:r>
          </a:p>
          <a:p>
            <a:pPr marL="342900" indent="-342900" algn="just">
              <a:spcBef>
                <a:spcPct val="20000"/>
              </a:spcBef>
              <a:spcAft>
                <a:spcPct val="40000"/>
              </a:spcAft>
              <a:buClr>
                <a:srgbClr val="E46C0A"/>
              </a:buClr>
            </a:pPr>
            <a:r>
              <a:rPr lang="es-MX" sz="2400" dirty="0" smtClean="0">
                <a:solidFill>
                  <a:srgbClr val="FF0000"/>
                </a:solidFill>
                <a:cs typeface="Century Gothic"/>
              </a:rPr>
              <a:t>3. Identificar el impacto del proyecto utilizando el “3. Cuestionario para definir el impacto del proyecto de mejora” .</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4. Identificar la categoría de proyecto según la “4. Tabla para seleccionar la categoría de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5. Realizar la estimación de costos utilizando el “5. Formato para estimar el costo de</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inversión del proyecto de mejora” .</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6. Realizar el análisis de factibilidad, utilizando el “6. Cuestionario para definir la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factibilidad del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7. Clasificar el proyecto de mejora en la “7. Gráfica para clasificar proyectos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a:t>
            </a:r>
            <a:endParaRPr lang="es-MX" dirty="0" smtClean="0">
              <a:solidFill>
                <a:schemeClr val="tx2">
                  <a:lumMod val="50000"/>
                </a:schemeClr>
              </a:solidFill>
              <a:cs typeface="Century Gothic"/>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eaLnBrk="1" hangingPunct="1"/>
            <a:r>
              <a:rPr lang="es-MX" sz="1800" smtClean="0"/>
              <a:t>Para identificar el impacto del proyecto, se aplica el </a:t>
            </a:r>
            <a:r>
              <a:rPr lang="es-MX" sz="1800" i="1" smtClean="0"/>
              <a:t>Cuestionario para definir el impacto del proyecto de mejora:</a:t>
            </a:r>
          </a:p>
          <a:p>
            <a:pPr lvl="1" eaLnBrk="1" hangingPunct="1"/>
            <a:r>
              <a:rPr lang="es-MX" sz="1600" smtClean="0"/>
              <a:t>Conformado por preguntas (cada una corresponde a un indicador de proyecto)</a:t>
            </a:r>
          </a:p>
          <a:p>
            <a:pPr lvl="1" eaLnBrk="1" hangingPunct="1"/>
            <a:r>
              <a:rPr lang="es-MX" sz="1600" smtClean="0"/>
              <a:t>Una pregunta contestada afirmativamente significa que el indicador aplica al proyecto.</a:t>
            </a:r>
          </a:p>
          <a:p>
            <a:pPr lvl="1" eaLnBrk="1" hangingPunct="1"/>
            <a:r>
              <a:rPr lang="es-MX" sz="1600" smtClean="0"/>
              <a:t>La suma de respuestas afirmativas define el impacto del proyecto</a:t>
            </a:r>
            <a:endParaRPr lang="es-ES" sz="1600" smtClean="0"/>
          </a:p>
        </p:txBody>
      </p:sp>
      <p:pic>
        <p:nvPicPr>
          <p:cNvPr id="12292" name="Picture 52"/>
          <p:cNvPicPr>
            <a:picLocks noChangeAspect="1" noChangeArrowheads="1"/>
          </p:cNvPicPr>
          <p:nvPr/>
        </p:nvPicPr>
        <p:blipFill>
          <a:blip r:embed="rId3" cstate="print"/>
          <a:srcRect/>
          <a:stretch>
            <a:fillRect/>
          </a:stretch>
        </p:blipFill>
        <p:spPr bwMode="auto">
          <a:xfrm>
            <a:off x="96838" y="6127750"/>
            <a:ext cx="5843587" cy="712788"/>
          </a:xfrm>
          <a:prstGeom prst="rect">
            <a:avLst/>
          </a:prstGeom>
          <a:noFill/>
          <a:ln w="9525">
            <a:noFill/>
            <a:miter lim="800000"/>
            <a:headEnd/>
            <a:tailEnd/>
          </a:ln>
          <a:effectLst/>
        </p:spPr>
      </p:pic>
      <p:sp>
        <p:nvSpPr>
          <p:cNvPr id="7" name="6 Estrella de 5 puntas"/>
          <p:cNvSpPr/>
          <p:nvPr/>
        </p:nvSpPr>
        <p:spPr>
          <a:xfrm>
            <a:off x="1670050" y="6210300"/>
            <a:ext cx="261938" cy="274638"/>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pic>
        <p:nvPicPr>
          <p:cNvPr id="12294" name="Picture 2"/>
          <p:cNvPicPr>
            <a:picLocks noChangeAspect="1" noChangeArrowheads="1"/>
          </p:cNvPicPr>
          <p:nvPr/>
        </p:nvPicPr>
        <p:blipFill>
          <a:blip r:embed="rId4" cstate="print"/>
          <a:srcRect/>
          <a:stretch>
            <a:fillRect/>
          </a:stretch>
        </p:blipFill>
        <p:spPr bwMode="auto">
          <a:xfrm>
            <a:off x="2814638" y="3241675"/>
            <a:ext cx="3954462" cy="1465263"/>
          </a:xfrm>
          <a:prstGeom prst="rect">
            <a:avLst/>
          </a:prstGeom>
          <a:noFill/>
          <a:ln w="9525">
            <a:noFill/>
            <a:miter lim="800000"/>
            <a:headEnd/>
            <a:tailEnd/>
          </a:ln>
          <a:effectLst/>
        </p:spPr>
      </p:pic>
      <p:pic>
        <p:nvPicPr>
          <p:cNvPr id="12295" name="Picture 3"/>
          <p:cNvPicPr>
            <a:picLocks noChangeAspect="1" noChangeArrowheads="1"/>
          </p:cNvPicPr>
          <p:nvPr/>
        </p:nvPicPr>
        <p:blipFill>
          <a:blip r:embed="rId5" cstate="print"/>
          <a:srcRect/>
          <a:stretch>
            <a:fillRect/>
          </a:stretch>
        </p:blipFill>
        <p:spPr bwMode="auto">
          <a:xfrm>
            <a:off x="2795588" y="4818063"/>
            <a:ext cx="3932237" cy="1162050"/>
          </a:xfrm>
          <a:prstGeom prst="rect">
            <a:avLst/>
          </a:prstGeom>
          <a:noFill/>
          <a:ln w="9525">
            <a:noFill/>
            <a:miter lim="800000"/>
            <a:headEnd/>
            <a:tailEnd/>
          </a:ln>
          <a:effectLst/>
        </p:spPr>
      </p:pic>
      <p:pic>
        <p:nvPicPr>
          <p:cNvPr id="12297" name="Picture 9" descr="google-webmaster-tools4_d04b340814e98d0a401ab5f6dd32c546"/>
          <p:cNvPicPr>
            <a:picLocks noChangeAspect="1" noChangeArrowheads="1"/>
          </p:cNvPicPr>
          <p:nvPr/>
        </p:nvPicPr>
        <p:blipFill>
          <a:blip r:embed="rId6" cstate="print"/>
          <a:srcRect/>
          <a:stretch>
            <a:fillRect/>
          </a:stretch>
        </p:blipFill>
        <p:spPr bwMode="auto">
          <a:xfrm>
            <a:off x="6661150" y="3287713"/>
            <a:ext cx="747713" cy="665162"/>
          </a:xfrm>
          <a:prstGeom prst="rect">
            <a:avLst/>
          </a:prstGeom>
          <a:noFill/>
        </p:spPr>
      </p:pic>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777320"/>
            <a:ext cx="8501122" cy="5906232"/>
          </a:xfrm>
          <a:prstGeom prst="rect">
            <a:avLst/>
          </a:prstGeom>
        </p:spPr>
        <p:txBody>
          <a:bodyPr wrap="square">
            <a:spAutoFit/>
          </a:bodyPr>
          <a:lstStyle/>
          <a:p>
            <a:pPr marL="342900" indent="-342900" algn="just">
              <a:spcBef>
                <a:spcPct val="20000"/>
              </a:spcBef>
              <a:spcAft>
                <a:spcPct val="40000"/>
              </a:spcAft>
              <a:buClr>
                <a:srgbClr val="E46C0A"/>
              </a:buClr>
            </a:pPr>
            <a:r>
              <a:rPr lang="es-MX" b="1" dirty="0" smtClean="0">
                <a:solidFill>
                  <a:schemeClr val="tx2">
                    <a:lumMod val="50000"/>
                  </a:schemeClr>
                </a:solidFill>
                <a:cs typeface="Century Gothic"/>
              </a:rPr>
              <a:t>Instrucciones</a:t>
            </a:r>
          </a:p>
          <a:p>
            <a:pPr marL="342900" indent="-342900" algn="just">
              <a:spcBef>
                <a:spcPct val="20000"/>
              </a:spcBef>
              <a:spcAft>
                <a:spcPct val="40000"/>
              </a:spcAft>
              <a:buClr>
                <a:srgbClr val="E46C0A"/>
              </a:buClr>
            </a:pPr>
            <a:r>
              <a:rPr lang="es-MX" dirty="0" smtClean="0">
                <a:solidFill>
                  <a:schemeClr val="tx2">
                    <a:lumMod val="50000"/>
                  </a:schemeClr>
                </a:solidFill>
                <a:cs typeface="Century Gothic"/>
              </a:rPr>
              <a:t>1</a:t>
            </a:r>
            <a:r>
              <a:rPr lang="es-MX" sz="1700" dirty="0" smtClean="0">
                <a:solidFill>
                  <a:schemeClr val="tx2">
                    <a:lumMod val="50000"/>
                  </a:schemeClr>
                </a:solidFill>
                <a:cs typeface="Century Gothic"/>
              </a:rPr>
              <a:t>. Identificar acciones de mejora aplicando el “1. Cuestionario para identificar acciones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2. Definir un proyecto y llenar la “2. Ficha de proyecto de mejora” (numerales 1 a 11)</a:t>
            </a:r>
          </a:p>
          <a:p>
            <a:pPr marL="342900" indent="-342900" algn="just">
              <a:spcBef>
                <a:spcPct val="20000"/>
              </a:spcBef>
              <a:spcAft>
                <a:spcPct val="40000"/>
              </a:spcAft>
              <a:buClr>
                <a:srgbClr val="E46C0A"/>
              </a:buClr>
            </a:pPr>
            <a:r>
              <a:rPr lang="es-MX" sz="1700" dirty="0" smtClean="0">
                <a:cs typeface="Century Gothic"/>
              </a:rPr>
              <a:t>3. Identificar el impacto del proyecto utilizando el “3. Cuestionario para definir el impacto del proyecto de mejora” .</a:t>
            </a:r>
          </a:p>
          <a:p>
            <a:pPr marL="342900" indent="-342900" algn="just">
              <a:spcBef>
                <a:spcPct val="20000"/>
              </a:spcBef>
              <a:spcAft>
                <a:spcPct val="40000"/>
              </a:spcAft>
              <a:buClr>
                <a:srgbClr val="E46C0A"/>
              </a:buClr>
            </a:pPr>
            <a:r>
              <a:rPr lang="es-MX" sz="2400" dirty="0" smtClean="0">
                <a:solidFill>
                  <a:srgbClr val="FF0000"/>
                </a:solidFill>
                <a:cs typeface="Century Gothic"/>
              </a:rPr>
              <a:t>4. Identificar la categoría de proyecto según la “4. Tabla para seleccionar la categoría de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5. Realizar la estimación de costos utilizando el “5. Formato para estimar el costo de</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inversión del proyecto de mejora” .</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6. Realizar el análisis de factibilidad, utilizando el “6. Cuestionario para definir la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factibilidad del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7. Clasificar el proyecto de mejora en la “7. Gráfica para clasificar proyectos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a:t>
            </a:r>
            <a:endParaRPr lang="es-MX" dirty="0" smtClean="0">
              <a:solidFill>
                <a:schemeClr val="tx2">
                  <a:lumMod val="50000"/>
                </a:schemeClr>
              </a:solidFill>
              <a:cs typeface="Century Gothic"/>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40" name="Picture 52"/>
          <p:cNvPicPr>
            <a:picLocks noChangeAspect="1" noChangeArrowheads="1"/>
          </p:cNvPicPr>
          <p:nvPr/>
        </p:nvPicPr>
        <p:blipFill>
          <a:blip r:embed="rId3" cstate="print"/>
          <a:srcRect/>
          <a:stretch>
            <a:fillRect/>
          </a:stretch>
        </p:blipFill>
        <p:spPr bwMode="auto">
          <a:xfrm>
            <a:off x="96838" y="6215082"/>
            <a:ext cx="5843587" cy="625456"/>
          </a:xfrm>
          <a:prstGeom prst="rect">
            <a:avLst/>
          </a:prstGeom>
          <a:noFill/>
          <a:ln w="9525">
            <a:noFill/>
            <a:miter lim="800000"/>
            <a:headEnd/>
            <a:tailEnd/>
          </a:ln>
          <a:effectLst/>
        </p:spPr>
      </p:pic>
      <p:sp>
        <p:nvSpPr>
          <p:cNvPr id="7" name="6 Estrella de 5 puntas"/>
          <p:cNvSpPr/>
          <p:nvPr/>
        </p:nvSpPr>
        <p:spPr>
          <a:xfrm>
            <a:off x="2498725" y="6210300"/>
            <a:ext cx="263525" cy="274638"/>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5543" name="2 Marcador de contenido"/>
          <p:cNvSpPr>
            <a:spLocks/>
          </p:cNvSpPr>
          <p:nvPr/>
        </p:nvSpPr>
        <p:spPr bwMode="auto">
          <a:xfrm>
            <a:off x="0" y="893763"/>
            <a:ext cx="8736013" cy="1681162"/>
          </a:xfrm>
          <a:prstGeom prst="rect">
            <a:avLst/>
          </a:prstGeom>
          <a:noFill/>
          <a:ln w="9525">
            <a:noFill/>
            <a:miter lim="800000"/>
            <a:headEnd/>
            <a:tailEnd/>
          </a:ln>
          <a:effectLst/>
        </p:spPr>
        <p:txBody>
          <a:bodyPr/>
          <a:lstStyle/>
          <a:p>
            <a:pPr marL="342900" indent="-342900">
              <a:spcBef>
                <a:spcPct val="25000"/>
              </a:spcBef>
              <a:spcAft>
                <a:spcPct val="25000"/>
              </a:spcAft>
              <a:buFontTx/>
              <a:buBlip>
                <a:blip r:embed="rId4"/>
              </a:buBlip>
            </a:pPr>
            <a:endParaRPr lang="es-MX" sz="1800"/>
          </a:p>
        </p:txBody>
      </p:sp>
      <p:sp>
        <p:nvSpPr>
          <p:cNvPr id="65544" name="Rectangle 8"/>
          <p:cNvSpPr>
            <a:spLocks noChangeArrowheads="1"/>
          </p:cNvSpPr>
          <p:nvPr/>
        </p:nvSpPr>
        <p:spPr bwMode="auto">
          <a:xfrm>
            <a:off x="0" y="969963"/>
            <a:ext cx="3544888" cy="3814762"/>
          </a:xfrm>
          <a:prstGeom prst="rect">
            <a:avLst/>
          </a:prstGeom>
          <a:solidFill>
            <a:schemeClr val="bg1"/>
          </a:solidFill>
          <a:ln w="9525">
            <a:noFill/>
            <a:miter lim="800000"/>
            <a:headEnd/>
            <a:tailEnd/>
          </a:ln>
          <a:effectLst/>
        </p:spPr>
        <p:txBody>
          <a:bodyPr/>
          <a:lstStyle/>
          <a:p>
            <a:pPr marL="381000" indent="-381000" eaLnBrk="0" hangingPunct="0">
              <a:spcBef>
                <a:spcPts val="100"/>
              </a:spcBef>
              <a:spcAft>
                <a:spcPts val="100"/>
              </a:spcAft>
              <a:buFontTx/>
              <a:buAutoNum type="arabicPeriod"/>
            </a:pPr>
            <a:r>
              <a:rPr lang="es-MX" sz="1500" dirty="0"/>
              <a:t>Análisis de situación</a:t>
            </a:r>
          </a:p>
          <a:p>
            <a:pPr marL="381000" indent="-381000" eaLnBrk="0" hangingPunct="0">
              <a:spcBef>
                <a:spcPts val="100"/>
              </a:spcBef>
              <a:spcAft>
                <a:spcPts val="100"/>
              </a:spcAft>
              <a:buFontTx/>
              <a:buAutoNum type="arabicPeriod"/>
            </a:pPr>
            <a:r>
              <a:rPr lang="es-MX" sz="1500" dirty="0"/>
              <a:t>Regulación base cero en normas</a:t>
            </a:r>
          </a:p>
          <a:p>
            <a:pPr marL="381000" indent="-381000" eaLnBrk="0" hangingPunct="0">
              <a:spcBef>
                <a:spcPts val="100"/>
              </a:spcBef>
              <a:spcAft>
                <a:spcPts val="100"/>
              </a:spcAft>
              <a:buFontTx/>
              <a:buAutoNum type="arabicPeriod"/>
            </a:pPr>
            <a:r>
              <a:rPr lang="es-MX" sz="1500" dirty="0"/>
              <a:t>Regulación base cero en trámites y servicios</a:t>
            </a:r>
          </a:p>
          <a:p>
            <a:pPr marL="381000" indent="-381000" eaLnBrk="0" hangingPunct="0">
              <a:spcBef>
                <a:spcPts val="100"/>
              </a:spcBef>
              <a:spcAft>
                <a:spcPts val="100"/>
              </a:spcAft>
              <a:buFontTx/>
              <a:buAutoNum type="arabicPeriod"/>
            </a:pPr>
            <a:r>
              <a:rPr lang="es-MX" sz="1500" dirty="0"/>
              <a:t>Mejora de procesos, trámites y servicios</a:t>
            </a:r>
          </a:p>
          <a:p>
            <a:pPr marL="381000" indent="-381000" eaLnBrk="0" hangingPunct="0">
              <a:spcBef>
                <a:spcPts val="100"/>
              </a:spcBef>
              <a:spcAft>
                <a:spcPts val="100"/>
              </a:spcAft>
              <a:buFontTx/>
              <a:buAutoNum type="arabicPeriod"/>
            </a:pPr>
            <a:r>
              <a:rPr lang="es-MX" sz="1500" dirty="0"/>
              <a:t>Incorporación de buenas prácticas y mejora de estándares</a:t>
            </a:r>
          </a:p>
          <a:p>
            <a:pPr marL="381000" indent="-381000" eaLnBrk="0" hangingPunct="0">
              <a:spcBef>
                <a:spcPts val="100"/>
              </a:spcBef>
              <a:spcAft>
                <a:spcPts val="100"/>
              </a:spcAft>
              <a:buFontTx/>
              <a:buAutoNum type="arabicPeriod"/>
            </a:pPr>
            <a:endParaRPr lang="es-MX" sz="1500" dirty="0"/>
          </a:p>
        </p:txBody>
      </p:sp>
      <p:pic>
        <p:nvPicPr>
          <p:cNvPr id="65546" name="Picture 10" descr="analisis-chartista"/>
          <p:cNvPicPr>
            <a:picLocks noChangeAspect="1" noChangeArrowheads="1"/>
          </p:cNvPicPr>
          <p:nvPr/>
        </p:nvPicPr>
        <p:blipFill>
          <a:blip r:embed="rId5" cstate="print"/>
          <a:srcRect/>
          <a:stretch>
            <a:fillRect/>
          </a:stretch>
        </p:blipFill>
        <p:spPr bwMode="auto">
          <a:xfrm>
            <a:off x="3516313" y="1031875"/>
            <a:ext cx="1268412" cy="846138"/>
          </a:xfrm>
          <a:prstGeom prst="rect">
            <a:avLst/>
          </a:prstGeom>
          <a:noFill/>
        </p:spPr>
      </p:pic>
      <p:pic>
        <p:nvPicPr>
          <p:cNvPr id="65549" name="Picture 13" descr="tic1"/>
          <p:cNvPicPr>
            <a:picLocks noChangeAspect="1" noChangeArrowheads="1"/>
          </p:cNvPicPr>
          <p:nvPr/>
        </p:nvPicPr>
        <p:blipFill>
          <a:blip r:embed="rId6" cstate="print"/>
          <a:srcRect/>
          <a:stretch>
            <a:fillRect/>
          </a:stretch>
        </p:blipFill>
        <p:spPr bwMode="auto">
          <a:xfrm>
            <a:off x="7986713" y="990600"/>
            <a:ext cx="998537" cy="925513"/>
          </a:xfrm>
          <a:prstGeom prst="rect">
            <a:avLst/>
          </a:prstGeom>
          <a:noFill/>
        </p:spPr>
      </p:pic>
      <p:pic>
        <p:nvPicPr>
          <p:cNvPr id="65550" name="Picture 14" descr="ventanilla"/>
          <p:cNvPicPr>
            <a:picLocks noChangeAspect="1" noChangeArrowheads="1"/>
          </p:cNvPicPr>
          <p:nvPr/>
        </p:nvPicPr>
        <p:blipFill>
          <a:blip r:embed="rId7" cstate="print"/>
          <a:srcRect/>
          <a:stretch>
            <a:fillRect/>
          </a:stretch>
        </p:blipFill>
        <p:spPr bwMode="auto">
          <a:xfrm>
            <a:off x="5613400" y="1055688"/>
            <a:ext cx="942975" cy="876300"/>
          </a:xfrm>
          <a:prstGeom prst="rect">
            <a:avLst/>
          </a:prstGeom>
          <a:noFill/>
        </p:spPr>
      </p:pic>
      <p:pic>
        <p:nvPicPr>
          <p:cNvPr id="65551" name="Picture 15"/>
          <p:cNvPicPr>
            <a:picLocks noChangeAspect="1" noChangeArrowheads="1"/>
          </p:cNvPicPr>
          <p:nvPr/>
        </p:nvPicPr>
        <p:blipFill>
          <a:blip r:embed="rId8" cstate="print"/>
          <a:srcRect/>
          <a:stretch>
            <a:fillRect/>
          </a:stretch>
        </p:blipFill>
        <p:spPr bwMode="auto">
          <a:xfrm>
            <a:off x="7608888" y="2149475"/>
            <a:ext cx="1370012" cy="887413"/>
          </a:xfrm>
          <a:prstGeom prst="rect">
            <a:avLst/>
          </a:prstGeom>
          <a:noFill/>
          <a:ln w="9525">
            <a:noFill/>
            <a:miter lim="800000"/>
            <a:headEnd/>
            <a:tailEnd/>
          </a:ln>
          <a:effectLst/>
        </p:spPr>
      </p:pic>
      <p:sp>
        <p:nvSpPr>
          <p:cNvPr id="65556" name="Rectangle 20"/>
          <p:cNvSpPr>
            <a:spLocks noChangeArrowheads="1"/>
          </p:cNvSpPr>
          <p:nvPr/>
        </p:nvSpPr>
        <p:spPr bwMode="auto">
          <a:xfrm>
            <a:off x="4960938" y="976313"/>
            <a:ext cx="3040062" cy="2332037"/>
          </a:xfrm>
          <a:prstGeom prst="rect">
            <a:avLst/>
          </a:prstGeom>
          <a:solidFill>
            <a:schemeClr val="bg1"/>
          </a:solidFill>
          <a:ln w="9525">
            <a:noFill/>
            <a:miter lim="800000"/>
            <a:headEnd/>
            <a:tailEnd/>
          </a:ln>
          <a:effectLst/>
        </p:spPr>
        <p:txBody>
          <a:bodyPr/>
          <a:lstStyle/>
          <a:p>
            <a:pPr marL="381000" indent="-381000" eaLnBrk="0" hangingPunct="0">
              <a:lnSpc>
                <a:spcPct val="90000"/>
              </a:lnSpc>
              <a:spcBef>
                <a:spcPct val="25000"/>
              </a:spcBef>
              <a:spcAft>
                <a:spcPct val="25000"/>
              </a:spcAft>
              <a:buFontTx/>
              <a:buAutoNum type="arabicPeriod" startAt="6"/>
            </a:pPr>
            <a:r>
              <a:rPr lang="es-MX" sz="1500"/>
              <a:t>Uso de herramientas TIC</a:t>
            </a:r>
          </a:p>
          <a:p>
            <a:pPr marL="381000" indent="-381000" eaLnBrk="0" hangingPunct="0">
              <a:lnSpc>
                <a:spcPct val="90000"/>
              </a:lnSpc>
              <a:spcBef>
                <a:spcPct val="25000"/>
              </a:spcBef>
              <a:spcAft>
                <a:spcPct val="25000"/>
              </a:spcAft>
              <a:buFontTx/>
              <a:buAutoNum type="arabicPeriod" startAt="6"/>
            </a:pPr>
            <a:r>
              <a:rPr lang="es-MX" sz="1500"/>
              <a:t>Atención ciudadana integral en una oficina</a:t>
            </a:r>
          </a:p>
          <a:p>
            <a:pPr marL="381000" indent="-381000" eaLnBrk="0" hangingPunct="0">
              <a:lnSpc>
                <a:spcPct val="90000"/>
              </a:lnSpc>
              <a:spcBef>
                <a:spcPct val="25000"/>
              </a:spcBef>
              <a:spcAft>
                <a:spcPct val="25000"/>
              </a:spcAft>
              <a:buFontTx/>
              <a:buAutoNum type="arabicPeriod" startAt="6"/>
            </a:pPr>
            <a:r>
              <a:rPr lang="es-MX" sz="1500"/>
              <a:t>Procesos y trámites 100% en línea</a:t>
            </a:r>
          </a:p>
          <a:p>
            <a:pPr marL="381000" indent="-381000" eaLnBrk="0" hangingPunct="0">
              <a:lnSpc>
                <a:spcPct val="90000"/>
              </a:lnSpc>
              <a:spcBef>
                <a:spcPct val="25000"/>
              </a:spcBef>
              <a:spcAft>
                <a:spcPct val="25000"/>
              </a:spcAft>
              <a:buFontTx/>
              <a:buAutoNum type="arabicPeriod" startAt="6"/>
            </a:pPr>
            <a:r>
              <a:rPr lang="es-MX" sz="1500"/>
              <a:t>Reingeniería</a:t>
            </a:r>
          </a:p>
          <a:p>
            <a:pPr marL="381000" indent="-381000" eaLnBrk="0" hangingPunct="0">
              <a:lnSpc>
                <a:spcPct val="90000"/>
              </a:lnSpc>
              <a:spcBef>
                <a:spcPct val="25000"/>
              </a:spcBef>
              <a:spcAft>
                <a:spcPct val="25000"/>
              </a:spcAft>
              <a:buFontTx/>
              <a:buAutoNum type="arabicPeriod" startAt="6"/>
            </a:pPr>
            <a:r>
              <a:rPr lang="es-MX" sz="1500"/>
              <a:t>Proyectos transversales</a:t>
            </a:r>
          </a:p>
        </p:txBody>
      </p:sp>
      <p:graphicFrame>
        <p:nvGraphicFramePr>
          <p:cNvPr id="17" name="16 Tabla"/>
          <p:cNvGraphicFramePr>
            <a:graphicFrameLocks noGrp="1"/>
          </p:cNvGraphicFramePr>
          <p:nvPr/>
        </p:nvGraphicFramePr>
        <p:xfrm>
          <a:off x="144769" y="3000372"/>
          <a:ext cx="5498801" cy="3277362"/>
        </p:xfrm>
        <a:graphic>
          <a:graphicData uri="http://schemas.openxmlformats.org/drawingml/2006/table">
            <a:tbl>
              <a:tblPr/>
              <a:tblGrid>
                <a:gridCol w="1359721"/>
                <a:gridCol w="4139080"/>
              </a:tblGrid>
              <a:tr h="332050">
                <a:tc gridSpan="2">
                  <a:txBody>
                    <a:bodyPr/>
                    <a:lstStyle/>
                    <a:p>
                      <a:pPr algn="just">
                        <a:lnSpc>
                          <a:spcPct val="115000"/>
                        </a:lnSpc>
                        <a:spcAft>
                          <a:spcPts val="0"/>
                        </a:spcAft>
                      </a:pPr>
                      <a:r>
                        <a:rPr lang="es-MX" sz="1100" b="1" dirty="0">
                          <a:solidFill>
                            <a:srgbClr val="FFFFFF"/>
                          </a:solidFill>
                          <a:latin typeface="Calibri"/>
                          <a:ea typeface="Times New Roman"/>
                          <a:cs typeface="Calibri"/>
                        </a:rPr>
                        <a:t>Formato 4. Definir la facilidad de ejecución</a:t>
                      </a:r>
                      <a:endParaRPr lang="es-MX" sz="1100" dirty="0">
                        <a:latin typeface="Calibri"/>
                        <a:ea typeface="Calibri"/>
                        <a:cs typeface="Times New Roman"/>
                      </a:endParaRPr>
                    </a:p>
                    <a:p>
                      <a:pPr algn="ctr">
                        <a:lnSpc>
                          <a:spcPct val="115000"/>
                        </a:lnSpc>
                        <a:spcAft>
                          <a:spcPts val="0"/>
                        </a:spcAft>
                      </a:pPr>
                      <a:r>
                        <a:rPr lang="es-MX" sz="1100" b="1" dirty="0">
                          <a:solidFill>
                            <a:srgbClr val="FFFFFF"/>
                          </a:solidFill>
                          <a:latin typeface="Calibri"/>
                          <a:ea typeface="Times New Roman"/>
                          <a:cs typeface="Calibri"/>
                        </a:rPr>
                        <a:t>Tabla para seleccionar la categoría de proyecto de mejora según su facilidad de ejecución</a:t>
                      </a: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hMerge="1">
                  <a:txBody>
                    <a:bodyPr/>
                    <a:lstStyle/>
                    <a:p>
                      <a:endParaRPr lang="es-MX"/>
                    </a:p>
                  </a:txBody>
                  <a:tcPr/>
                </a:tc>
              </a:tr>
              <a:tr h="503089">
                <a:tc>
                  <a:txBody>
                    <a:bodyPr/>
                    <a:lstStyle/>
                    <a:p>
                      <a:pPr algn="just">
                        <a:lnSpc>
                          <a:spcPct val="115000"/>
                        </a:lnSpc>
                        <a:spcAft>
                          <a:spcPts val="0"/>
                        </a:spcAft>
                      </a:pPr>
                      <a:r>
                        <a:rPr lang="es-MX" sz="1100" b="1">
                          <a:solidFill>
                            <a:srgbClr val="000000"/>
                          </a:solidFill>
                          <a:latin typeface="Calibri"/>
                          <a:ea typeface="Times New Roman"/>
                          <a:cs typeface="Calibri"/>
                        </a:rPr>
                        <a:t>Categoría de proyecto según su facilidad de ejecución</a:t>
                      </a:r>
                      <a:endParaRPr lang="es-MX"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s-MX" sz="1100" b="1">
                          <a:solidFill>
                            <a:srgbClr val="000000"/>
                          </a:solidFill>
                          <a:latin typeface="Calibri"/>
                          <a:ea typeface="Times New Roman"/>
                          <a:cs typeface="Calibri"/>
                        </a:rPr>
                        <a:t>Descripción</a:t>
                      </a:r>
                      <a:endParaRPr lang="es-MX"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45166">
                <a:tc>
                  <a:txBody>
                    <a:bodyPr/>
                    <a:lstStyle/>
                    <a:p>
                      <a:pPr algn="just">
                        <a:lnSpc>
                          <a:spcPct val="115000"/>
                        </a:lnSpc>
                        <a:spcAft>
                          <a:spcPts val="0"/>
                        </a:spcAft>
                      </a:pPr>
                      <a:r>
                        <a:rPr lang="es-MX" sz="1100">
                          <a:latin typeface="Calibri"/>
                          <a:ea typeface="Calibri"/>
                          <a:cs typeface="Calibri"/>
                        </a:rPr>
                        <a:t>1. Análisis de situación</a:t>
                      </a:r>
                      <a:endParaRPr lang="es-MX"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100" dirty="0">
                          <a:latin typeface="Calibri"/>
                          <a:ea typeface="Calibri"/>
                          <a:cs typeface="Calibri"/>
                        </a:rPr>
                        <a:t>Son proyectos que implican el diagnóstico de diferentes áreas de una institución, incluyendo procesos, trámites y servicios, marco normativo interno, tecnologías de información y comunicaciones, entre otras, con el objetivo de identificar problemáticas institucionales, definir líneas base y metas.</a:t>
                      </a: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4128">
                <a:tc>
                  <a:txBody>
                    <a:bodyPr/>
                    <a:lstStyle/>
                    <a:p>
                      <a:pPr algn="just">
                        <a:lnSpc>
                          <a:spcPct val="115000"/>
                        </a:lnSpc>
                        <a:spcAft>
                          <a:spcPts val="0"/>
                        </a:spcAft>
                      </a:pPr>
                      <a:r>
                        <a:rPr lang="es-MX" sz="1100">
                          <a:latin typeface="Calibri"/>
                          <a:ea typeface="Calibri"/>
                          <a:cs typeface="Calibri"/>
                        </a:rPr>
                        <a:t>2. Regulación base cero en normas</a:t>
                      </a:r>
                      <a:endParaRPr lang="es-MX"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100">
                          <a:latin typeface="Calibri"/>
                          <a:ea typeface="Calibri"/>
                          <a:cs typeface="Calibri"/>
                        </a:rPr>
                        <a:t>Son proyectos que implican la disminución y mejora del marco normativo interno de una institución, previo análisis y modificación normativa. Las normas deben suprimirse de los inventarios y portales institucionales.</a:t>
                      </a:r>
                      <a:endParaRPr lang="es-MX"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089">
                <a:tc>
                  <a:txBody>
                    <a:bodyPr/>
                    <a:lstStyle/>
                    <a:p>
                      <a:pPr algn="just">
                        <a:lnSpc>
                          <a:spcPct val="115000"/>
                        </a:lnSpc>
                        <a:spcAft>
                          <a:spcPts val="0"/>
                        </a:spcAft>
                      </a:pPr>
                      <a:r>
                        <a:rPr lang="es-MX" sz="1100">
                          <a:latin typeface="Calibri"/>
                          <a:ea typeface="Calibri"/>
                          <a:cs typeface="Calibri"/>
                        </a:rPr>
                        <a:t>3. Regulación base cero en trámites y servicios</a:t>
                      </a:r>
                      <a:endParaRPr lang="es-MX"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1100" dirty="0">
                          <a:latin typeface="Calibri"/>
                          <a:ea typeface="Calibri"/>
                          <a:cs typeface="Calibri"/>
                        </a:rPr>
                        <a:t>Son proyectos que implican la eliminación o fusión trámites y servicios de una institución, previo análisis y modificación normativa, asegurando su baja de inventarios y portales institucionales (RETE).</a:t>
                      </a: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8" name="17 Rectángulo"/>
          <p:cNvSpPr/>
          <p:nvPr/>
        </p:nvSpPr>
        <p:spPr>
          <a:xfrm>
            <a:off x="5572132" y="3929066"/>
            <a:ext cx="3357586" cy="1837426"/>
          </a:xfrm>
          <a:prstGeom prst="rect">
            <a:avLst/>
          </a:prstGeom>
        </p:spPr>
        <p:txBody>
          <a:bodyPr wrap="square">
            <a:spAutoFit/>
          </a:bodyPr>
          <a:lstStyle/>
          <a:p>
            <a:pPr marL="381000" indent="-381000" algn="just" eaLnBrk="0" hangingPunct="0">
              <a:lnSpc>
                <a:spcPct val="105000"/>
              </a:lnSpc>
              <a:spcBef>
                <a:spcPct val="20000"/>
              </a:spcBef>
              <a:spcAft>
                <a:spcPct val="35000"/>
              </a:spcAft>
              <a:buClr>
                <a:schemeClr val="accent6">
                  <a:lumMod val="75000"/>
                </a:schemeClr>
              </a:buClr>
              <a:buFont typeface="Calibri" pitchFamily="34" charset="0"/>
              <a:buChar char="→"/>
              <a:defRPr/>
            </a:pPr>
            <a:r>
              <a:rPr lang="es-MX" dirty="0" smtClean="0">
                <a:solidFill>
                  <a:schemeClr val="tx2"/>
                </a:solidFill>
                <a:latin typeface="Century Gothic"/>
                <a:ea typeface="ＭＳ Ｐゴシック" pitchFamily="-97" charset="-128"/>
                <a:cs typeface="Century Gothic"/>
              </a:rPr>
              <a:t>Cada categoría integra, además de las actividades propias, las actividades de las categorías anteriores que le apliquen.</a:t>
            </a:r>
            <a:endParaRPr lang="es-ES" dirty="0">
              <a:solidFill>
                <a:schemeClr val="tx2"/>
              </a:solidFill>
              <a:latin typeface="Century Gothic"/>
              <a:ea typeface="ＭＳ Ｐゴシック" pitchFamily="-97" charset="-128"/>
              <a:cs typeface="Century Gothic"/>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85720" y="1142984"/>
            <a:ext cx="6357982" cy="857256"/>
          </a:xfrm>
        </p:spPr>
        <p:txBody>
          <a:bodyPr/>
          <a:lstStyle/>
          <a:p>
            <a:r>
              <a:rPr lang="es-MX" b="1" dirty="0" smtClean="0"/>
              <a:t>Formas de modernizar</a:t>
            </a:r>
            <a:endParaRPr lang="es-MX" b="1" dirty="0"/>
          </a:p>
        </p:txBody>
      </p:sp>
      <p:graphicFrame>
        <p:nvGraphicFramePr>
          <p:cNvPr id="5" name="4 Diagrama"/>
          <p:cNvGraphicFramePr/>
          <p:nvPr/>
        </p:nvGraphicFramePr>
        <p:xfrm>
          <a:off x="285720" y="1928802"/>
          <a:ext cx="6400800" cy="3857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20" name="Picture 4" descr="http://www.granpyme.com/sites/default/files/comentario_16.jpg"/>
          <p:cNvPicPr>
            <a:picLocks noChangeAspect="1" noChangeArrowheads="1"/>
          </p:cNvPicPr>
          <p:nvPr/>
        </p:nvPicPr>
        <p:blipFill>
          <a:blip r:embed="rId6" cstate="print"/>
          <a:srcRect/>
          <a:stretch>
            <a:fillRect/>
          </a:stretch>
        </p:blipFill>
        <p:spPr bwMode="auto">
          <a:xfrm>
            <a:off x="6786579" y="2214554"/>
            <a:ext cx="2143140" cy="3214710"/>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777320"/>
            <a:ext cx="8501122" cy="5749266"/>
          </a:xfrm>
          <a:prstGeom prst="rect">
            <a:avLst/>
          </a:prstGeom>
        </p:spPr>
        <p:txBody>
          <a:bodyPr wrap="square">
            <a:spAutoFit/>
          </a:bodyPr>
          <a:lstStyle/>
          <a:p>
            <a:pPr marL="342900" indent="-342900" algn="just">
              <a:spcBef>
                <a:spcPct val="20000"/>
              </a:spcBef>
              <a:spcAft>
                <a:spcPct val="40000"/>
              </a:spcAft>
              <a:buClr>
                <a:srgbClr val="E46C0A"/>
              </a:buClr>
            </a:pPr>
            <a:r>
              <a:rPr lang="es-MX" b="1" dirty="0" smtClean="0">
                <a:solidFill>
                  <a:schemeClr val="tx2">
                    <a:lumMod val="50000"/>
                  </a:schemeClr>
                </a:solidFill>
                <a:cs typeface="Century Gothic"/>
              </a:rPr>
              <a:t>Instrucciones</a:t>
            </a:r>
          </a:p>
          <a:p>
            <a:pPr marL="342900" indent="-342900" algn="just">
              <a:spcBef>
                <a:spcPct val="20000"/>
              </a:spcBef>
              <a:spcAft>
                <a:spcPct val="40000"/>
              </a:spcAft>
              <a:buClr>
                <a:srgbClr val="E46C0A"/>
              </a:buClr>
            </a:pPr>
            <a:r>
              <a:rPr lang="es-MX" dirty="0" smtClean="0">
                <a:solidFill>
                  <a:schemeClr val="tx2">
                    <a:lumMod val="50000"/>
                  </a:schemeClr>
                </a:solidFill>
                <a:cs typeface="Century Gothic"/>
              </a:rPr>
              <a:t>1</a:t>
            </a:r>
            <a:r>
              <a:rPr lang="es-MX" sz="1700" dirty="0" smtClean="0">
                <a:solidFill>
                  <a:schemeClr val="tx2">
                    <a:lumMod val="50000"/>
                  </a:schemeClr>
                </a:solidFill>
                <a:cs typeface="Century Gothic"/>
              </a:rPr>
              <a:t>. Identificar acciones de mejora aplicando el “1. Cuestionario para identificar acciones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2. Definir un proyecto y llenar la “2. Ficha de proyecto de mejora” (numerales 1 a 11)</a:t>
            </a:r>
          </a:p>
          <a:p>
            <a:pPr marL="342900" indent="-342900" algn="just">
              <a:spcBef>
                <a:spcPct val="20000"/>
              </a:spcBef>
              <a:spcAft>
                <a:spcPct val="40000"/>
              </a:spcAft>
              <a:buClr>
                <a:srgbClr val="E46C0A"/>
              </a:buClr>
            </a:pPr>
            <a:r>
              <a:rPr lang="es-MX" sz="1700" dirty="0" smtClean="0">
                <a:cs typeface="Century Gothic"/>
              </a:rPr>
              <a:t>3. Identificar el impacto del proyecto utilizando el “3. Cuestionario para definir el impacto del proyecto de mejora” .</a:t>
            </a:r>
          </a:p>
          <a:p>
            <a:pPr marL="342900" indent="-342900" algn="just">
              <a:spcBef>
                <a:spcPct val="20000"/>
              </a:spcBef>
              <a:spcAft>
                <a:spcPct val="40000"/>
              </a:spcAft>
              <a:buClr>
                <a:srgbClr val="E46C0A"/>
              </a:buClr>
            </a:pPr>
            <a:r>
              <a:rPr lang="es-MX" sz="1700" dirty="0" smtClean="0">
                <a:cs typeface="Century Gothic"/>
              </a:rPr>
              <a:t>4. Identificar la categoría de proyecto según la “4. Tabla para seleccionar la categoría de proyecto de mejora”</a:t>
            </a:r>
          </a:p>
          <a:p>
            <a:pPr marL="342900" indent="-342900" algn="just">
              <a:spcBef>
                <a:spcPct val="20000"/>
              </a:spcBef>
              <a:spcAft>
                <a:spcPct val="40000"/>
              </a:spcAft>
              <a:buClr>
                <a:srgbClr val="E46C0A"/>
              </a:buClr>
            </a:pPr>
            <a:r>
              <a:rPr lang="es-MX" sz="2400" dirty="0" smtClean="0">
                <a:solidFill>
                  <a:srgbClr val="FF0000"/>
                </a:solidFill>
                <a:cs typeface="Century Gothic"/>
              </a:rPr>
              <a:t>5. Realizar la estimación de costos utilizando el “5. Formato para estimar el costo de inversión del proyecto de mejora” </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6. Realizar el análisis de factibilidad, utilizando el “6. Cuestionario para definir la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factibilidad del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7. Clasificar el proyecto de mejora en la “7. Gráfica para clasificar proyectos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a:t>
            </a:r>
            <a:endParaRPr lang="es-MX" dirty="0" smtClean="0">
              <a:solidFill>
                <a:schemeClr val="tx2">
                  <a:lumMod val="50000"/>
                </a:schemeClr>
              </a:solidFill>
              <a:cs typeface="Century Gothic"/>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2 Marcador de contenido"/>
          <p:cNvSpPr>
            <a:spLocks noGrp="1"/>
          </p:cNvSpPr>
          <p:nvPr>
            <p:ph idx="4294967295"/>
          </p:nvPr>
        </p:nvSpPr>
        <p:spPr>
          <a:xfrm>
            <a:off x="254000" y="977900"/>
            <a:ext cx="8610600" cy="5111750"/>
          </a:xfrm>
          <a:prstGeom prst="rect">
            <a:avLst/>
          </a:prstGeom>
        </p:spPr>
        <p:txBody>
          <a:bodyPr/>
          <a:lstStyle/>
          <a:p>
            <a:pPr eaLnBrk="1" hangingPunct="1"/>
            <a:r>
              <a:rPr lang="es-MX" sz="1800" smtClean="0"/>
              <a:t>La estimación del costo del proyecto de mejora, se plasma en el </a:t>
            </a:r>
            <a:r>
              <a:rPr lang="es-MX" sz="1800" i="1" smtClean="0"/>
              <a:t>Formato para estimar el costo de inversión del proyecto de mejora</a:t>
            </a:r>
          </a:p>
          <a:p>
            <a:pPr lvl="1" eaLnBrk="1" hangingPunct="1"/>
            <a:endParaRPr lang="es-MX" sz="1600" smtClean="0"/>
          </a:p>
          <a:p>
            <a:pPr eaLnBrk="1" hangingPunct="1">
              <a:buFontTx/>
              <a:buNone/>
            </a:pPr>
            <a:endParaRPr lang="es-ES" sz="1800" smtClean="0"/>
          </a:p>
        </p:txBody>
      </p:sp>
      <p:pic>
        <p:nvPicPr>
          <p:cNvPr id="36868" name="Picture 52"/>
          <p:cNvPicPr>
            <a:picLocks noChangeAspect="1" noChangeArrowheads="1"/>
          </p:cNvPicPr>
          <p:nvPr/>
        </p:nvPicPr>
        <p:blipFill>
          <a:blip r:embed="rId4" cstate="print"/>
          <a:srcRect/>
          <a:stretch>
            <a:fillRect/>
          </a:stretch>
        </p:blipFill>
        <p:spPr bwMode="auto">
          <a:xfrm>
            <a:off x="96838" y="6127750"/>
            <a:ext cx="5843587" cy="712788"/>
          </a:xfrm>
          <a:prstGeom prst="rect">
            <a:avLst/>
          </a:prstGeom>
          <a:noFill/>
          <a:ln w="9525">
            <a:noFill/>
            <a:miter lim="800000"/>
            <a:headEnd/>
            <a:tailEnd/>
          </a:ln>
          <a:effectLst/>
        </p:spPr>
      </p:pic>
      <p:sp>
        <p:nvSpPr>
          <p:cNvPr id="7" name="6 Estrella de 5 puntas"/>
          <p:cNvSpPr/>
          <p:nvPr/>
        </p:nvSpPr>
        <p:spPr>
          <a:xfrm>
            <a:off x="3325813" y="6210300"/>
            <a:ext cx="263525" cy="274638"/>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aphicFrame>
        <p:nvGraphicFramePr>
          <p:cNvPr id="36936" name="Object 72"/>
          <p:cNvGraphicFramePr>
            <a:graphicFrameLocks noChangeAspect="1"/>
          </p:cNvGraphicFramePr>
          <p:nvPr/>
        </p:nvGraphicFramePr>
        <p:xfrm>
          <a:off x="642938" y="2089150"/>
          <a:ext cx="7586662" cy="4029075"/>
        </p:xfrm>
        <a:graphic>
          <a:graphicData uri="http://schemas.openxmlformats.org/presentationml/2006/ole">
            <p:oleObj spid="_x0000_s571394" name="Document" r:id="rId5" imgW="6533591" imgH="3408721" progId="Word.Document.8">
              <p:embed/>
            </p:oleObj>
          </a:graphicData>
        </a:graphic>
      </p:graphicFrame>
      <p:pic>
        <p:nvPicPr>
          <p:cNvPr id="36937" name="Picture 73" descr="google-webmaster-tools4_d04b340814e98d0a401ab5f6dd32c546"/>
          <p:cNvPicPr>
            <a:picLocks noChangeAspect="1" noChangeArrowheads="1"/>
          </p:cNvPicPr>
          <p:nvPr/>
        </p:nvPicPr>
        <p:blipFill>
          <a:blip r:embed="rId6" cstate="print"/>
          <a:srcRect/>
          <a:stretch>
            <a:fillRect/>
          </a:stretch>
        </p:blipFill>
        <p:spPr bwMode="auto">
          <a:xfrm>
            <a:off x="7620000" y="2181225"/>
            <a:ext cx="563563" cy="563563"/>
          </a:xfrm>
          <a:prstGeom prst="rect">
            <a:avLst/>
          </a:prstGeom>
          <a:noFill/>
        </p:spPr>
      </p:pic>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777320"/>
            <a:ext cx="8501122" cy="6340197"/>
          </a:xfrm>
          <a:prstGeom prst="rect">
            <a:avLst/>
          </a:prstGeom>
        </p:spPr>
        <p:txBody>
          <a:bodyPr wrap="square">
            <a:spAutoFit/>
          </a:bodyPr>
          <a:lstStyle/>
          <a:p>
            <a:pPr marL="342900" indent="-342900" algn="just">
              <a:spcBef>
                <a:spcPct val="20000"/>
              </a:spcBef>
              <a:spcAft>
                <a:spcPct val="40000"/>
              </a:spcAft>
              <a:buClr>
                <a:srgbClr val="E46C0A"/>
              </a:buClr>
            </a:pPr>
            <a:r>
              <a:rPr lang="es-MX" b="1" dirty="0" smtClean="0">
                <a:solidFill>
                  <a:schemeClr val="tx2">
                    <a:lumMod val="50000"/>
                  </a:schemeClr>
                </a:solidFill>
                <a:cs typeface="Century Gothic"/>
              </a:rPr>
              <a:t>Instrucciones</a:t>
            </a:r>
          </a:p>
          <a:p>
            <a:pPr marL="342900" indent="-342900" algn="just">
              <a:spcBef>
                <a:spcPct val="20000"/>
              </a:spcBef>
              <a:spcAft>
                <a:spcPct val="40000"/>
              </a:spcAft>
              <a:buClr>
                <a:srgbClr val="E46C0A"/>
              </a:buClr>
            </a:pPr>
            <a:r>
              <a:rPr lang="es-MX" dirty="0" smtClean="0">
                <a:solidFill>
                  <a:schemeClr val="tx2">
                    <a:lumMod val="50000"/>
                  </a:schemeClr>
                </a:solidFill>
                <a:cs typeface="Century Gothic"/>
              </a:rPr>
              <a:t>1</a:t>
            </a:r>
            <a:r>
              <a:rPr lang="es-MX" sz="1700" dirty="0" smtClean="0">
                <a:solidFill>
                  <a:schemeClr val="tx2">
                    <a:lumMod val="50000"/>
                  </a:schemeClr>
                </a:solidFill>
                <a:cs typeface="Century Gothic"/>
              </a:rPr>
              <a:t>. Identificar acciones de mejora aplicando el “1. Cuestionario para identificar acciones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2. Definir un proyecto y llenar la “2. Ficha de proyecto de mejora” (numerales 1 a 11)</a:t>
            </a:r>
          </a:p>
          <a:p>
            <a:pPr marL="342900" indent="-342900" algn="just">
              <a:spcBef>
                <a:spcPct val="20000"/>
              </a:spcBef>
              <a:spcAft>
                <a:spcPct val="40000"/>
              </a:spcAft>
              <a:buClr>
                <a:srgbClr val="E46C0A"/>
              </a:buClr>
            </a:pPr>
            <a:r>
              <a:rPr lang="es-MX" sz="1700" dirty="0" smtClean="0">
                <a:cs typeface="Century Gothic"/>
              </a:rPr>
              <a:t>3. Identificar el impacto del proyecto utilizando el “3. Cuestionario para definir el impacto del proyecto de mejora” .</a:t>
            </a:r>
          </a:p>
          <a:p>
            <a:pPr marL="342900" indent="-342900" algn="just">
              <a:spcBef>
                <a:spcPct val="20000"/>
              </a:spcBef>
              <a:spcAft>
                <a:spcPct val="40000"/>
              </a:spcAft>
              <a:buClr>
                <a:srgbClr val="E46C0A"/>
              </a:buClr>
            </a:pPr>
            <a:r>
              <a:rPr lang="es-MX" sz="1700" dirty="0" smtClean="0">
                <a:cs typeface="Century Gothic"/>
              </a:rPr>
              <a:t>4. Identificar la categoría de proyecto según la “4. Tabla para seleccionar la categoría de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5. Realizar la estimación de costos utilizando el “5. Formato para estimar el costo de</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inversión del proyecto de mejora” .</a:t>
            </a:r>
          </a:p>
          <a:p>
            <a:pPr marL="342900" indent="-342900" algn="just">
              <a:spcBef>
                <a:spcPct val="20000"/>
              </a:spcBef>
              <a:spcAft>
                <a:spcPct val="40000"/>
              </a:spcAft>
              <a:buClr>
                <a:srgbClr val="E46C0A"/>
              </a:buClr>
            </a:pPr>
            <a:r>
              <a:rPr lang="es-MX" sz="2400" dirty="0" smtClean="0">
                <a:solidFill>
                  <a:srgbClr val="FF0000"/>
                </a:solidFill>
                <a:cs typeface="Century Gothic"/>
              </a:rPr>
              <a:t>6. Realizar el análisis de factibilidad, utilizando el “6. Cuestionario para definir la factibilidad del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7. Clasificar el proyecto de mejora en la “7. Gráfica para clasificar proyectos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a:t>
            </a:r>
            <a:endParaRPr lang="es-MX" dirty="0" smtClean="0">
              <a:solidFill>
                <a:schemeClr val="tx2">
                  <a:lumMod val="50000"/>
                </a:schemeClr>
              </a:solidFill>
              <a:cs typeface="Century Gothic"/>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0" name="Picture 52"/>
          <p:cNvPicPr>
            <a:picLocks noChangeAspect="1" noChangeArrowheads="1"/>
          </p:cNvPicPr>
          <p:nvPr/>
        </p:nvPicPr>
        <p:blipFill>
          <a:blip r:embed="rId3" cstate="print"/>
          <a:srcRect/>
          <a:stretch>
            <a:fillRect/>
          </a:stretch>
        </p:blipFill>
        <p:spPr bwMode="auto">
          <a:xfrm>
            <a:off x="96838" y="6127750"/>
            <a:ext cx="5843587" cy="712788"/>
          </a:xfrm>
          <a:prstGeom prst="rect">
            <a:avLst/>
          </a:prstGeom>
          <a:noFill/>
          <a:ln w="9525">
            <a:noFill/>
            <a:miter lim="800000"/>
            <a:headEnd/>
            <a:tailEnd/>
          </a:ln>
          <a:effectLst/>
        </p:spPr>
      </p:pic>
      <p:sp>
        <p:nvSpPr>
          <p:cNvPr id="7" name="6 Estrella de 5 puntas"/>
          <p:cNvSpPr/>
          <p:nvPr/>
        </p:nvSpPr>
        <p:spPr>
          <a:xfrm>
            <a:off x="4103688" y="6210300"/>
            <a:ext cx="263525" cy="274638"/>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 name="2 Marcador de contenido"/>
          <p:cNvSpPr>
            <a:spLocks/>
          </p:cNvSpPr>
          <p:nvPr/>
        </p:nvSpPr>
        <p:spPr bwMode="auto">
          <a:xfrm>
            <a:off x="0" y="981075"/>
            <a:ext cx="9144000" cy="5111750"/>
          </a:xfrm>
          <a:prstGeom prst="rect">
            <a:avLst/>
          </a:prstGeom>
          <a:noFill/>
          <a:ln w="9525">
            <a:noFill/>
            <a:miter lim="800000"/>
            <a:headEnd/>
            <a:tailEnd/>
          </a:ln>
          <a:effectLst/>
        </p:spPr>
        <p:txBody>
          <a:bodyPr/>
          <a:lstStyle/>
          <a:p>
            <a:pPr marL="342900" indent="-342900">
              <a:spcBef>
                <a:spcPts val="600"/>
              </a:spcBef>
              <a:spcAft>
                <a:spcPts val="600"/>
              </a:spcAft>
              <a:buFontTx/>
              <a:buBlip>
                <a:blip r:embed="rId4"/>
              </a:buBlip>
            </a:pPr>
            <a:r>
              <a:rPr lang="es-ES" sz="1800"/>
              <a:t>Cuestionario para definir la factibilidad del proyecto de mejora.</a:t>
            </a:r>
          </a:p>
          <a:p>
            <a:pPr marL="742950" lvl="1" indent="-285750">
              <a:spcBef>
                <a:spcPts val="600"/>
              </a:spcBef>
              <a:spcAft>
                <a:spcPts val="600"/>
              </a:spcAft>
              <a:buFontTx/>
              <a:buBlip>
                <a:blip r:embed="rId5"/>
              </a:buBlip>
            </a:pPr>
            <a:r>
              <a:rPr lang="es-MX" sz="1600"/>
              <a:t>Integra 10 preguntas de análisis, en cada una de las cuales se deben registrar acciones a desarrollar para asegurar el éxito del proyecto:</a:t>
            </a:r>
          </a:p>
        </p:txBody>
      </p:sp>
      <p:graphicFrame>
        <p:nvGraphicFramePr>
          <p:cNvPr id="45253" name="Group 197"/>
          <p:cNvGraphicFramePr>
            <a:graphicFrameLocks noGrp="1"/>
          </p:cNvGraphicFramePr>
          <p:nvPr/>
        </p:nvGraphicFramePr>
        <p:xfrm>
          <a:off x="754063" y="2056685"/>
          <a:ext cx="7967662" cy="3962400"/>
        </p:xfrm>
        <a:graphic>
          <a:graphicData uri="http://schemas.openxmlformats.org/drawingml/2006/table">
            <a:tbl>
              <a:tblPr/>
              <a:tblGrid>
                <a:gridCol w="392112"/>
                <a:gridCol w="7575550"/>
              </a:tblGrid>
              <a:tr h="19208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1" i="0" u="none" strike="noStrike" cap="none" normalizeH="0" baseline="0" dirty="0" smtClean="0">
                          <a:ln>
                            <a:noFill/>
                          </a:ln>
                          <a:solidFill>
                            <a:srgbClr val="000000"/>
                          </a:solidFill>
                          <a:effectLst/>
                          <a:latin typeface="Verdana" pitchFamily="34" charset="0"/>
                          <a:ea typeface="Times New Roman" pitchFamily="18" charset="0"/>
                          <a:cs typeface="Arial" charset="0"/>
                        </a:rPr>
                        <a:t>1</a:t>
                      </a:r>
                      <a:endParaRPr kumimoji="0" lang="es-MX"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361950" marR="0" lvl="1" indent="-361950" algn="l" defTabSz="914400" rtl="0" eaLnBrk="1" fontAlgn="base" latinLnBrk="0" hangingPunct="1">
                        <a:lnSpc>
                          <a:spcPct val="100000"/>
                        </a:lnSpc>
                        <a:spcBef>
                          <a:spcPts val="0"/>
                        </a:spcBef>
                        <a:spcAft>
                          <a:spcPts val="0"/>
                        </a:spcAft>
                        <a:buClr>
                          <a:srgbClr val="E46C0A"/>
                        </a:buClr>
                        <a:buSzTx/>
                        <a:buFont typeface="Calibri" pitchFamily="34" charset="0"/>
                        <a:buNone/>
                        <a:tabLst/>
                        <a:defRPr/>
                      </a:pPr>
                      <a:r>
                        <a:rPr lang="es-MX" sz="1200" b="1" kern="1200" dirty="0" smtClean="0">
                          <a:solidFill>
                            <a:schemeClr val="accent3">
                              <a:lumMod val="75000"/>
                            </a:schemeClr>
                          </a:solidFill>
                          <a:latin typeface="Century Gothic"/>
                          <a:ea typeface="ＭＳ Ｐゴシック" pitchFamily="-97" charset="-128"/>
                          <a:cs typeface="Century Gothic"/>
                        </a:rPr>
                        <a:t>Capacidad normativa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r>
              <a:tr h="2254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1.1</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000000"/>
                          </a:solidFill>
                          <a:effectLst/>
                          <a:latin typeface="Arial"/>
                          <a:cs typeface="Times New Roman" pitchFamily="18" charset="0"/>
                        </a:rPr>
                        <a:t>¿</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El </a:t>
                      </a: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marco normativo interno</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 vigente permite la operaci</a:t>
                      </a:r>
                      <a:r>
                        <a:rPr kumimoji="0" lang="es-MX" sz="1000" b="0" i="0" u="none" strike="noStrike" cap="none" normalizeH="0" baseline="0" smtClean="0">
                          <a:ln>
                            <a:noFill/>
                          </a:ln>
                          <a:solidFill>
                            <a:srgbClr val="000000"/>
                          </a:solidFill>
                          <a:effectLst/>
                          <a:latin typeface="Arial"/>
                          <a:ea typeface="Times New Roman" pitchFamily="18" charset="0"/>
                          <a:cs typeface="Arial" charset="0"/>
                        </a:rPr>
                        <a:t>ó</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n de la mejora que ser</a:t>
                      </a:r>
                      <a:r>
                        <a:rPr kumimoji="0" lang="es-MX" sz="1000" b="0" i="0" u="none" strike="noStrike" cap="none" normalizeH="0" baseline="0" smtClean="0">
                          <a:ln>
                            <a:noFill/>
                          </a:ln>
                          <a:solidFill>
                            <a:srgbClr val="000000"/>
                          </a:solidFill>
                          <a:effectLst/>
                          <a:latin typeface="Arial"/>
                          <a:ea typeface="Times New Roman" pitchFamily="18" charset="0"/>
                          <a:cs typeface="Arial" charset="0"/>
                        </a:rPr>
                        <a:t>á</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 desarrollada?</a:t>
                      </a:r>
                      <a:endParaRPr kumimoji="0" lang="es-MX" sz="2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9208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2</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361950" marR="0" lvl="1" indent="-361950" algn="l" defTabSz="914400" rtl="0" eaLnBrk="1" fontAlgn="base" latinLnBrk="0" hangingPunct="1">
                        <a:lnSpc>
                          <a:spcPct val="100000"/>
                        </a:lnSpc>
                        <a:spcBef>
                          <a:spcPts val="0"/>
                        </a:spcBef>
                        <a:spcAft>
                          <a:spcPts val="0"/>
                        </a:spcAft>
                        <a:buClr>
                          <a:srgbClr val="E46C0A"/>
                        </a:buClr>
                        <a:buSzTx/>
                        <a:buFont typeface="Calibri" pitchFamily="34" charset="0"/>
                        <a:buNone/>
                        <a:tabLst/>
                        <a:defRPr/>
                      </a:pPr>
                      <a:r>
                        <a:rPr lang="es-MX" sz="1200" b="1" kern="1200" dirty="0" smtClean="0">
                          <a:solidFill>
                            <a:schemeClr val="accent3">
                              <a:lumMod val="75000"/>
                            </a:schemeClr>
                          </a:solidFill>
                          <a:latin typeface="Century Gothic"/>
                          <a:ea typeface="ＭＳ Ｐゴシック" pitchFamily="-97" charset="-128"/>
                          <a:cs typeface="Century Gothic"/>
                        </a:rPr>
                        <a:t>Capacidad técnica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r>
              <a:tr h="2286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2.1</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000000"/>
                          </a:solidFill>
                          <a:effectLst/>
                          <a:latin typeface="Arial"/>
                          <a:ea typeface="Times New Roman" pitchFamily="18" charset="0"/>
                          <a:cs typeface="Arial" charset="0"/>
                        </a:rPr>
                        <a:t>¿</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La instituci</a:t>
                      </a:r>
                      <a:r>
                        <a:rPr kumimoji="0" lang="es-MX" sz="1000" b="0" i="0" u="none" strike="noStrike" cap="none" normalizeH="0" baseline="0" smtClean="0">
                          <a:ln>
                            <a:noFill/>
                          </a:ln>
                          <a:solidFill>
                            <a:srgbClr val="000000"/>
                          </a:solidFill>
                          <a:effectLst/>
                          <a:latin typeface="Arial"/>
                          <a:ea typeface="Times New Roman" pitchFamily="18" charset="0"/>
                          <a:cs typeface="Arial" charset="0"/>
                        </a:rPr>
                        <a:t>ó</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n cuenta con los </a:t>
                      </a: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recursos humanos y materiales </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que el proyecto de mejora requiere?</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2.2</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dirty="0" smtClean="0">
                          <a:ln>
                            <a:noFill/>
                          </a:ln>
                          <a:solidFill>
                            <a:srgbClr val="000000"/>
                          </a:solidFill>
                          <a:effectLst/>
                          <a:latin typeface="Arial"/>
                          <a:ea typeface="Times New Roman" pitchFamily="18" charset="0"/>
                          <a:cs typeface="Arial" charset="0"/>
                        </a:rPr>
                        <a:t>¿</a:t>
                      </a:r>
                      <a:r>
                        <a:rPr kumimoji="0" lang="es-MX" sz="1000" b="0" i="0" u="none" strike="noStrike" cap="none" normalizeH="0" baseline="0" dirty="0" smtClean="0">
                          <a:ln>
                            <a:noFill/>
                          </a:ln>
                          <a:solidFill>
                            <a:srgbClr val="000000"/>
                          </a:solidFill>
                          <a:effectLst/>
                          <a:latin typeface="Verdana" pitchFamily="34" charset="0"/>
                          <a:ea typeface="Times New Roman" pitchFamily="18" charset="0"/>
                          <a:cs typeface="Arial" charset="0"/>
                        </a:rPr>
                        <a:t>El equipo tiene la </a:t>
                      </a:r>
                      <a:r>
                        <a:rPr kumimoji="0" lang="es-MX" sz="1000" b="1" i="0" u="none" strike="noStrike" cap="none" normalizeH="0" baseline="0" dirty="0" smtClean="0">
                          <a:ln>
                            <a:noFill/>
                          </a:ln>
                          <a:solidFill>
                            <a:srgbClr val="000000"/>
                          </a:solidFill>
                          <a:effectLst/>
                          <a:latin typeface="Verdana" pitchFamily="34" charset="0"/>
                          <a:ea typeface="Times New Roman" pitchFamily="18" charset="0"/>
                          <a:cs typeface="Arial" charset="0"/>
                        </a:rPr>
                        <a:t>experiencia t</a:t>
                      </a:r>
                      <a:r>
                        <a:rPr kumimoji="0" lang="es-MX" sz="1000" b="1" i="0" u="none" strike="noStrike" cap="none" normalizeH="0" baseline="0" dirty="0" smtClean="0">
                          <a:ln>
                            <a:noFill/>
                          </a:ln>
                          <a:solidFill>
                            <a:srgbClr val="000000"/>
                          </a:solidFill>
                          <a:effectLst/>
                          <a:latin typeface="Arial"/>
                          <a:ea typeface="Times New Roman" pitchFamily="18" charset="0"/>
                          <a:cs typeface="Arial" charset="0"/>
                        </a:rPr>
                        <a:t>é</a:t>
                      </a:r>
                      <a:r>
                        <a:rPr kumimoji="0" lang="es-MX" sz="1000" b="1" i="0" u="none" strike="noStrike" cap="none" normalizeH="0" baseline="0" dirty="0" smtClean="0">
                          <a:ln>
                            <a:noFill/>
                          </a:ln>
                          <a:solidFill>
                            <a:srgbClr val="000000"/>
                          </a:solidFill>
                          <a:effectLst/>
                          <a:latin typeface="Verdana" pitchFamily="34" charset="0"/>
                          <a:ea typeface="Times New Roman" pitchFamily="18" charset="0"/>
                          <a:cs typeface="Arial" charset="0"/>
                        </a:rPr>
                        <a:t>cnica</a:t>
                      </a:r>
                      <a:r>
                        <a:rPr kumimoji="0" lang="es-MX" sz="1000" b="0" i="0" u="none" strike="noStrike" cap="none" normalizeH="0" baseline="0" dirty="0" smtClean="0">
                          <a:ln>
                            <a:noFill/>
                          </a:ln>
                          <a:solidFill>
                            <a:srgbClr val="000000"/>
                          </a:solidFill>
                          <a:effectLst/>
                          <a:latin typeface="Verdana" pitchFamily="34" charset="0"/>
                          <a:ea typeface="Times New Roman" pitchFamily="18" charset="0"/>
                          <a:cs typeface="Arial" charset="0"/>
                        </a:rPr>
                        <a:t> necesaria para realizar el proyecto de mejora?</a:t>
                      </a:r>
                      <a:endParaRPr kumimoji="0" lang="es-MX"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2.3</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000000"/>
                          </a:solidFill>
                          <a:effectLst/>
                          <a:latin typeface="Arial"/>
                          <a:ea typeface="Times New Roman" pitchFamily="18" charset="0"/>
                          <a:cs typeface="Arial" charset="0"/>
                        </a:rPr>
                        <a:t>¿</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La instituci</a:t>
                      </a:r>
                      <a:r>
                        <a:rPr kumimoji="0" lang="es-MX" sz="1000" b="0" i="0" u="none" strike="noStrike" cap="none" normalizeH="0" baseline="0" smtClean="0">
                          <a:ln>
                            <a:noFill/>
                          </a:ln>
                          <a:solidFill>
                            <a:srgbClr val="000000"/>
                          </a:solidFill>
                          <a:effectLst/>
                          <a:latin typeface="Arial"/>
                          <a:ea typeface="Times New Roman" pitchFamily="18" charset="0"/>
                          <a:cs typeface="Arial" charset="0"/>
                        </a:rPr>
                        <a:t>ó</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n cuenta con la </a:t>
                      </a: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infraestructura tecnol</a:t>
                      </a:r>
                      <a:r>
                        <a:rPr kumimoji="0" lang="es-MX" sz="1000" b="1" i="0" u="none" strike="noStrike" cap="none" normalizeH="0" baseline="0" smtClean="0">
                          <a:ln>
                            <a:noFill/>
                          </a:ln>
                          <a:solidFill>
                            <a:srgbClr val="000000"/>
                          </a:solidFill>
                          <a:effectLst/>
                          <a:latin typeface="Arial"/>
                          <a:ea typeface="Times New Roman" pitchFamily="18" charset="0"/>
                          <a:cs typeface="Arial" charset="0"/>
                        </a:rPr>
                        <a:t>ó</a:t>
                      </a: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gica</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 que el proyecto de mejora requiere?</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2.4</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Arial"/>
                          <a:ea typeface="Times New Roman" pitchFamily="18" charset="0"/>
                          <a:cs typeface="Arial" charset="0"/>
                        </a:rPr>
                        <a:t>¿</a:t>
                      </a: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La instituci</a:t>
                      </a:r>
                      <a:r>
                        <a:rPr kumimoji="0" lang="es-MX" sz="1000" b="0" i="0" u="none" strike="noStrike" cap="none" normalizeH="0" baseline="0" smtClean="0">
                          <a:ln>
                            <a:noFill/>
                          </a:ln>
                          <a:solidFill>
                            <a:schemeClr val="tx1"/>
                          </a:solidFill>
                          <a:effectLst/>
                          <a:latin typeface="Arial"/>
                          <a:ea typeface="Times New Roman" pitchFamily="18" charset="0"/>
                          <a:cs typeface="Arial" charset="0"/>
                        </a:rPr>
                        <a:t>ó</a:t>
                      </a: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n cuenta con una estrategia para la </a:t>
                      </a:r>
                      <a:r>
                        <a:rPr kumimoji="0" lang="es-MX" sz="1000" b="1" i="0" u="none" strike="noStrike" cap="none" normalizeH="0" baseline="0" smtClean="0">
                          <a:ln>
                            <a:noFill/>
                          </a:ln>
                          <a:solidFill>
                            <a:schemeClr val="tx1"/>
                          </a:solidFill>
                          <a:effectLst/>
                          <a:latin typeface="Verdana" pitchFamily="34" charset="0"/>
                          <a:ea typeface="Times New Roman" pitchFamily="18" charset="0"/>
                          <a:cs typeface="Arial" charset="0"/>
                        </a:rPr>
                        <a:t>administraci</a:t>
                      </a:r>
                      <a:r>
                        <a:rPr kumimoji="0" lang="es-MX" sz="1000" b="1" i="0" u="none" strike="noStrike" cap="none" normalizeH="0" baseline="0" smtClean="0">
                          <a:ln>
                            <a:noFill/>
                          </a:ln>
                          <a:solidFill>
                            <a:schemeClr val="tx1"/>
                          </a:solidFill>
                          <a:effectLst/>
                          <a:latin typeface="Arial"/>
                          <a:ea typeface="Times New Roman" pitchFamily="18" charset="0"/>
                          <a:cs typeface="Arial" charset="0"/>
                        </a:rPr>
                        <a:t>ó</a:t>
                      </a:r>
                      <a:r>
                        <a:rPr kumimoji="0" lang="es-MX" sz="1000" b="1" i="0" u="none" strike="noStrike" cap="none" normalizeH="0" baseline="0" smtClean="0">
                          <a:ln>
                            <a:noFill/>
                          </a:ln>
                          <a:solidFill>
                            <a:schemeClr val="tx1"/>
                          </a:solidFill>
                          <a:effectLst/>
                          <a:latin typeface="Verdana" pitchFamily="34" charset="0"/>
                          <a:ea typeface="Times New Roman" pitchFamily="18" charset="0"/>
                          <a:cs typeface="Arial" charset="0"/>
                        </a:rPr>
                        <a:t>n del cambio</a:t>
                      </a: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 para asegurar entre los servidores p</a:t>
                      </a:r>
                      <a:r>
                        <a:rPr kumimoji="0" lang="es-MX" sz="1000" b="0" i="0" u="none" strike="noStrike" cap="none" normalizeH="0" baseline="0" smtClean="0">
                          <a:ln>
                            <a:noFill/>
                          </a:ln>
                          <a:solidFill>
                            <a:schemeClr val="tx1"/>
                          </a:solidFill>
                          <a:effectLst/>
                          <a:latin typeface="Arial"/>
                          <a:ea typeface="Times New Roman" pitchFamily="18" charset="0"/>
                          <a:cs typeface="Arial" charset="0"/>
                        </a:rPr>
                        <a:t>ú</a:t>
                      </a: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blicos el </a:t>
                      </a:r>
                      <a:r>
                        <a:rPr kumimoji="0" lang="es-MX" sz="1000" b="0" i="0" u="none" strike="noStrike" cap="none" normalizeH="0" baseline="0" smtClean="0">
                          <a:ln>
                            <a:noFill/>
                          </a:ln>
                          <a:solidFill>
                            <a:schemeClr val="tx1"/>
                          </a:solidFill>
                          <a:effectLst/>
                          <a:latin typeface="Arial"/>
                          <a:ea typeface="Times New Roman" pitchFamily="18" charset="0"/>
                          <a:cs typeface="Arial" charset="0"/>
                        </a:rPr>
                        <a:t>é</a:t>
                      </a: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xito de la mejora?</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00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3</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361950" marR="0" lvl="1" indent="-361950" algn="l" defTabSz="914400" rtl="0" eaLnBrk="1" fontAlgn="base" latinLnBrk="0" hangingPunct="1">
                        <a:lnSpc>
                          <a:spcPct val="100000"/>
                        </a:lnSpc>
                        <a:spcBef>
                          <a:spcPts val="0"/>
                        </a:spcBef>
                        <a:spcAft>
                          <a:spcPts val="0"/>
                        </a:spcAft>
                        <a:buClr>
                          <a:srgbClr val="E46C0A"/>
                        </a:buClr>
                        <a:buSzTx/>
                        <a:buFont typeface="Calibri" pitchFamily="34" charset="0"/>
                        <a:buNone/>
                        <a:tabLst/>
                        <a:defRPr/>
                      </a:pPr>
                      <a:r>
                        <a:rPr lang="es-MX" sz="1200" b="1" kern="1200" dirty="0" smtClean="0">
                          <a:solidFill>
                            <a:schemeClr val="accent3">
                              <a:lumMod val="75000"/>
                            </a:schemeClr>
                          </a:solidFill>
                          <a:latin typeface="Century Gothic"/>
                          <a:ea typeface="ＭＳ Ｐゴシック" pitchFamily="-97" charset="-128"/>
                          <a:cs typeface="Century Gothic"/>
                        </a:rPr>
                        <a:t>Capacidad financiera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r>
              <a:tr h="2190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3.1</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000000"/>
                          </a:solidFill>
                          <a:effectLst/>
                          <a:latin typeface="Arial"/>
                          <a:ea typeface="Times New Roman" pitchFamily="18" charset="0"/>
                          <a:cs typeface="Arial" charset="0"/>
                        </a:rPr>
                        <a:t>¿</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La instituci</a:t>
                      </a:r>
                      <a:r>
                        <a:rPr kumimoji="0" lang="es-MX" sz="1000" b="0" i="0" u="none" strike="noStrike" cap="none" normalizeH="0" baseline="0" smtClean="0">
                          <a:ln>
                            <a:noFill/>
                          </a:ln>
                          <a:solidFill>
                            <a:srgbClr val="000000"/>
                          </a:solidFill>
                          <a:effectLst/>
                          <a:latin typeface="Arial"/>
                          <a:ea typeface="Times New Roman" pitchFamily="18" charset="0"/>
                          <a:cs typeface="Arial" charset="0"/>
                        </a:rPr>
                        <a:t>ó</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n cuenta con los </a:t>
                      </a: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recursos econ</a:t>
                      </a:r>
                      <a:r>
                        <a:rPr kumimoji="0" lang="es-MX" sz="1000" b="1" i="0" u="none" strike="noStrike" cap="none" normalizeH="0" baseline="0" smtClean="0">
                          <a:ln>
                            <a:noFill/>
                          </a:ln>
                          <a:solidFill>
                            <a:srgbClr val="000000"/>
                          </a:solidFill>
                          <a:effectLst/>
                          <a:latin typeface="Arial"/>
                          <a:ea typeface="Times New Roman" pitchFamily="18" charset="0"/>
                          <a:cs typeface="Arial" charset="0"/>
                        </a:rPr>
                        <a:t>ó</a:t>
                      </a: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micos</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 que el proyecto de mejora  requiere?</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3.2</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000000"/>
                          </a:solidFill>
                          <a:effectLst/>
                          <a:latin typeface="Arial"/>
                          <a:ea typeface="Times New Roman" pitchFamily="18" charset="0"/>
                          <a:cs typeface="Arial" charset="0"/>
                        </a:rPr>
                        <a:t>¿</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Se cuenta con el plazo de </a:t>
                      </a: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tiempo</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 suficiente para la realizaci</a:t>
                      </a:r>
                      <a:r>
                        <a:rPr kumimoji="0" lang="es-MX" sz="1000" b="0" i="0" u="none" strike="noStrike" cap="none" normalizeH="0" baseline="0" smtClean="0">
                          <a:ln>
                            <a:noFill/>
                          </a:ln>
                          <a:solidFill>
                            <a:srgbClr val="000000"/>
                          </a:solidFill>
                          <a:effectLst/>
                          <a:latin typeface="Arial"/>
                          <a:ea typeface="Times New Roman" pitchFamily="18" charset="0"/>
                          <a:cs typeface="Arial" charset="0"/>
                        </a:rPr>
                        <a:t>ó</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n del proyecto de mejora?</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30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1" i="0" u="none" strike="noStrike" cap="none" normalizeH="0" baseline="0" smtClean="0">
                          <a:ln>
                            <a:noFill/>
                          </a:ln>
                          <a:solidFill>
                            <a:schemeClr val="tx1"/>
                          </a:solidFill>
                          <a:effectLst/>
                          <a:latin typeface="Verdana" pitchFamily="34" charset="0"/>
                          <a:ea typeface="Times New Roman" pitchFamily="18" charset="0"/>
                          <a:cs typeface="Arial" charset="0"/>
                        </a:rPr>
                        <a:t>4</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361950" marR="0" lvl="1" indent="-361950" algn="l" defTabSz="914400" rtl="0" eaLnBrk="1" fontAlgn="base" latinLnBrk="0" hangingPunct="1">
                        <a:lnSpc>
                          <a:spcPct val="100000"/>
                        </a:lnSpc>
                        <a:spcBef>
                          <a:spcPts val="0"/>
                        </a:spcBef>
                        <a:spcAft>
                          <a:spcPts val="0"/>
                        </a:spcAft>
                        <a:buClr>
                          <a:srgbClr val="E46C0A"/>
                        </a:buClr>
                        <a:buSzTx/>
                        <a:buFont typeface="Calibri" pitchFamily="34" charset="0"/>
                        <a:buNone/>
                        <a:tabLst/>
                        <a:defRPr/>
                      </a:pPr>
                      <a:r>
                        <a:rPr lang="pt-BR" sz="1200" b="1" kern="1200" dirty="0" smtClean="0">
                          <a:solidFill>
                            <a:schemeClr val="accent3">
                              <a:lumMod val="75000"/>
                            </a:schemeClr>
                          </a:solidFill>
                          <a:latin typeface="Century Gothic"/>
                          <a:ea typeface="ＭＳ Ｐゴシック" pitchFamily="-97" charset="-128"/>
                          <a:cs typeface="Century Gothic"/>
                        </a:rPr>
                        <a:t>Capacidad de gestión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r>
              <a:tr h="2190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4.1</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000000"/>
                          </a:solidFill>
                          <a:effectLst/>
                          <a:latin typeface="Arial"/>
                          <a:ea typeface="Times New Roman" pitchFamily="18" charset="0"/>
                          <a:cs typeface="Arial" charset="0"/>
                        </a:rPr>
                        <a:t>¿</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La instituci</a:t>
                      </a:r>
                      <a:r>
                        <a:rPr kumimoji="0" lang="es-MX" sz="1000" b="0" i="0" u="none" strike="noStrike" cap="none" normalizeH="0" baseline="0" smtClean="0">
                          <a:ln>
                            <a:noFill/>
                          </a:ln>
                          <a:solidFill>
                            <a:srgbClr val="000000"/>
                          </a:solidFill>
                          <a:effectLst/>
                          <a:latin typeface="Arial"/>
                          <a:ea typeface="Times New Roman" pitchFamily="18" charset="0"/>
                          <a:cs typeface="Arial" charset="0"/>
                        </a:rPr>
                        <a:t>ó</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n cuenta con la capacidad para </a:t>
                      </a: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administrar</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 el proyecto de mejora?</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4.2</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000000"/>
                          </a:solidFill>
                          <a:effectLst/>
                          <a:latin typeface="Arial"/>
                          <a:ea typeface="Times New Roman" pitchFamily="18" charset="0"/>
                          <a:cs typeface="Arial" charset="0"/>
                        </a:rPr>
                        <a:t>¿</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El proyecto de mejora cuenta con un </a:t>
                      </a:r>
                      <a:r>
                        <a:rPr kumimoji="0" lang="es-MX" sz="1000" b="1" i="0" u="none" strike="noStrike" cap="none" normalizeH="0" baseline="0" smtClean="0">
                          <a:ln>
                            <a:noFill/>
                          </a:ln>
                          <a:solidFill>
                            <a:srgbClr val="000000"/>
                          </a:solidFill>
                          <a:effectLst/>
                          <a:latin typeface="Verdana" pitchFamily="34" charset="0"/>
                          <a:ea typeface="Times New Roman" pitchFamily="18" charset="0"/>
                          <a:cs typeface="Arial" charset="0"/>
                        </a:rPr>
                        <a:t>patrocinador del proyecto</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 para respaldar su ejecuci</a:t>
                      </a:r>
                      <a:r>
                        <a:rPr kumimoji="0" lang="es-MX" sz="1000" b="0" i="0" u="none" strike="noStrike" cap="none" normalizeH="0" baseline="0" smtClean="0">
                          <a:ln>
                            <a:noFill/>
                          </a:ln>
                          <a:solidFill>
                            <a:srgbClr val="000000"/>
                          </a:solidFill>
                          <a:effectLst/>
                          <a:latin typeface="Arial"/>
                          <a:ea typeface="Times New Roman" pitchFamily="18" charset="0"/>
                          <a:cs typeface="Arial" charset="0"/>
                        </a:rPr>
                        <a:t>ó</a:t>
                      </a:r>
                      <a:r>
                        <a:rPr kumimoji="0" lang="es-MX" sz="1000" b="0" i="0" u="none" strike="noStrike" cap="none" normalizeH="0" baseline="0" smtClean="0">
                          <a:ln>
                            <a:noFill/>
                          </a:ln>
                          <a:solidFill>
                            <a:srgbClr val="000000"/>
                          </a:solidFill>
                          <a:effectLst/>
                          <a:latin typeface="Verdana" pitchFamily="34" charset="0"/>
                          <a:ea typeface="Times New Roman" pitchFamily="18" charset="0"/>
                          <a:cs typeface="Arial" charset="0"/>
                        </a:rPr>
                        <a:t>n?</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30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1" i="0" u="none" strike="noStrike" cap="none" normalizeH="0" baseline="0" smtClean="0">
                          <a:ln>
                            <a:noFill/>
                          </a:ln>
                          <a:solidFill>
                            <a:schemeClr val="tx1"/>
                          </a:solidFill>
                          <a:effectLst/>
                          <a:latin typeface="Verdana" pitchFamily="34" charset="0"/>
                          <a:ea typeface="Times New Roman" pitchFamily="18" charset="0"/>
                          <a:cs typeface="Arial" charset="0"/>
                        </a:rPr>
                        <a:t>5</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361950" marR="0" lvl="1" indent="-361950" algn="l" defTabSz="914400" rtl="0" eaLnBrk="1" fontAlgn="base" latinLnBrk="0" hangingPunct="1">
                        <a:lnSpc>
                          <a:spcPct val="100000"/>
                        </a:lnSpc>
                        <a:spcBef>
                          <a:spcPts val="0"/>
                        </a:spcBef>
                        <a:spcAft>
                          <a:spcPts val="0"/>
                        </a:spcAft>
                        <a:buClr>
                          <a:srgbClr val="E46C0A"/>
                        </a:buClr>
                        <a:buSzTx/>
                        <a:buFont typeface="Calibri" pitchFamily="34" charset="0"/>
                        <a:buNone/>
                        <a:tabLst/>
                        <a:defRPr/>
                      </a:pPr>
                      <a:r>
                        <a:rPr lang="es-MX" sz="1200" b="1" kern="1200" dirty="0" smtClean="0">
                          <a:solidFill>
                            <a:schemeClr val="accent3">
                              <a:lumMod val="75000"/>
                            </a:schemeClr>
                          </a:solidFill>
                          <a:latin typeface="Century Gothic"/>
                          <a:ea typeface="ＭＳ Ｐゴシック" pitchFamily="-97" charset="-128"/>
                          <a:cs typeface="Century Gothic"/>
                        </a:rPr>
                        <a:t>Colaboración interinstitucional</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r>
              <a:tr h="2286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chemeClr val="tx1"/>
                          </a:solidFill>
                          <a:effectLst/>
                          <a:latin typeface="Verdana" pitchFamily="34" charset="0"/>
                          <a:ea typeface="Times New Roman" pitchFamily="18" charset="0"/>
                          <a:cs typeface="Arial" charset="0"/>
                        </a:rPr>
                        <a:t>5.1</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dirty="0" smtClean="0">
                          <a:ln>
                            <a:noFill/>
                          </a:ln>
                          <a:solidFill>
                            <a:srgbClr val="000000"/>
                          </a:solidFill>
                          <a:effectLst/>
                          <a:latin typeface="Verdana" pitchFamily="34" charset="0"/>
                          <a:ea typeface="Times New Roman" pitchFamily="18" charset="0"/>
                          <a:cs typeface="Arial" charset="0"/>
                        </a:rPr>
                        <a:t>En caso de un proyecto de mejora </a:t>
                      </a:r>
                      <a:r>
                        <a:rPr kumimoji="0" lang="es-MX" sz="1000" b="1" i="0" u="none" strike="noStrike" cap="none" normalizeH="0" baseline="0" dirty="0" smtClean="0">
                          <a:ln>
                            <a:noFill/>
                          </a:ln>
                          <a:solidFill>
                            <a:srgbClr val="000000"/>
                          </a:solidFill>
                          <a:effectLst/>
                          <a:latin typeface="Verdana" pitchFamily="34" charset="0"/>
                          <a:ea typeface="Times New Roman" pitchFamily="18" charset="0"/>
                          <a:cs typeface="Arial" charset="0"/>
                        </a:rPr>
                        <a:t>interinstitucional</a:t>
                      </a:r>
                      <a:r>
                        <a:rPr kumimoji="0" lang="es-MX" sz="1000" b="0" i="0" u="none" strike="noStrike" cap="none" normalizeH="0" baseline="0" dirty="0" smtClean="0">
                          <a:ln>
                            <a:noFill/>
                          </a:ln>
                          <a:solidFill>
                            <a:srgbClr val="000000"/>
                          </a:solidFill>
                          <a:effectLst/>
                          <a:latin typeface="Verdana" pitchFamily="34" charset="0"/>
                          <a:ea typeface="Times New Roman" pitchFamily="18" charset="0"/>
                          <a:cs typeface="Arial" charset="0"/>
                        </a:rPr>
                        <a:t> </a:t>
                      </a:r>
                      <a:r>
                        <a:rPr kumimoji="0" lang="es-MX" sz="1000" b="0" i="0" u="none" strike="noStrike" cap="none" normalizeH="0" baseline="0" dirty="0" smtClean="0">
                          <a:ln>
                            <a:noFill/>
                          </a:ln>
                          <a:solidFill>
                            <a:srgbClr val="000000"/>
                          </a:solidFill>
                          <a:effectLst/>
                          <a:latin typeface="Arial"/>
                          <a:ea typeface="Times New Roman" pitchFamily="18" charset="0"/>
                          <a:cs typeface="Arial" charset="0"/>
                        </a:rPr>
                        <a:t>¿</a:t>
                      </a:r>
                      <a:r>
                        <a:rPr kumimoji="0" lang="es-MX" sz="1000" b="0" i="0" u="none" strike="noStrike" cap="none" normalizeH="0" baseline="0" dirty="0" smtClean="0">
                          <a:ln>
                            <a:noFill/>
                          </a:ln>
                          <a:solidFill>
                            <a:srgbClr val="000000"/>
                          </a:solidFill>
                          <a:effectLst/>
                          <a:latin typeface="Verdana" pitchFamily="34" charset="0"/>
                          <a:ea typeface="Times New Roman" pitchFamily="18" charset="0"/>
                          <a:cs typeface="Arial" charset="0"/>
                        </a:rPr>
                        <a:t>existe apoyo de las instituciones participantes?</a:t>
                      </a:r>
                      <a:endParaRPr kumimoji="0" lang="es-MX"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45254" name="Picture 198" descr="google-webmaster-tools4_d04b340814e98d0a401ab5f6dd32c546"/>
          <p:cNvPicPr>
            <a:picLocks noChangeAspect="1" noChangeArrowheads="1"/>
          </p:cNvPicPr>
          <p:nvPr/>
        </p:nvPicPr>
        <p:blipFill>
          <a:blip r:embed="rId6" cstate="print"/>
          <a:srcRect/>
          <a:stretch>
            <a:fillRect/>
          </a:stretch>
        </p:blipFill>
        <p:spPr bwMode="auto">
          <a:xfrm>
            <a:off x="8047038" y="2125663"/>
            <a:ext cx="665162" cy="665162"/>
          </a:xfrm>
          <a:prstGeom prst="rect">
            <a:avLst/>
          </a:prstGeom>
          <a:noFill/>
        </p:spPr>
      </p:pic>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777320"/>
            <a:ext cx="8501122" cy="5906232"/>
          </a:xfrm>
          <a:prstGeom prst="rect">
            <a:avLst/>
          </a:prstGeom>
        </p:spPr>
        <p:txBody>
          <a:bodyPr wrap="square">
            <a:spAutoFit/>
          </a:bodyPr>
          <a:lstStyle/>
          <a:p>
            <a:pPr marL="342900" indent="-342900" algn="just">
              <a:spcBef>
                <a:spcPct val="20000"/>
              </a:spcBef>
              <a:spcAft>
                <a:spcPct val="40000"/>
              </a:spcAft>
              <a:buClr>
                <a:srgbClr val="E46C0A"/>
              </a:buClr>
            </a:pPr>
            <a:r>
              <a:rPr lang="es-MX" b="1" dirty="0" smtClean="0">
                <a:solidFill>
                  <a:schemeClr val="tx2">
                    <a:lumMod val="50000"/>
                  </a:schemeClr>
                </a:solidFill>
                <a:cs typeface="Century Gothic"/>
              </a:rPr>
              <a:t>Instrucciones</a:t>
            </a:r>
          </a:p>
          <a:p>
            <a:pPr marL="342900" indent="-342900" algn="just">
              <a:spcBef>
                <a:spcPct val="20000"/>
              </a:spcBef>
              <a:spcAft>
                <a:spcPct val="40000"/>
              </a:spcAft>
              <a:buClr>
                <a:srgbClr val="E46C0A"/>
              </a:buClr>
            </a:pPr>
            <a:r>
              <a:rPr lang="es-MX" dirty="0" smtClean="0">
                <a:solidFill>
                  <a:schemeClr val="tx2">
                    <a:lumMod val="50000"/>
                  </a:schemeClr>
                </a:solidFill>
                <a:cs typeface="Century Gothic"/>
              </a:rPr>
              <a:t>1</a:t>
            </a:r>
            <a:r>
              <a:rPr lang="es-MX" sz="1700" dirty="0" smtClean="0">
                <a:solidFill>
                  <a:schemeClr val="tx2">
                    <a:lumMod val="50000"/>
                  </a:schemeClr>
                </a:solidFill>
                <a:cs typeface="Century Gothic"/>
              </a:rPr>
              <a:t>. Identificar acciones de mejora aplicando el “1. Cuestionario para identificar acciones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2. Definir un proyecto y llenar la “2. Ficha de proyecto de mejora” (numerales 1 a 11)</a:t>
            </a:r>
          </a:p>
          <a:p>
            <a:pPr marL="342900" indent="-342900" algn="just">
              <a:spcBef>
                <a:spcPct val="20000"/>
              </a:spcBef>
              <a:spcAft>
                <a:spcPct val="40000"/>
              </a:spcAft>
              <a:buClr>
                <a:srgbClr val="E46C0A"/>
              </a:buClr>
            </a:pPr>
            <a:r>
              <a:rPr lang="es-MX" sz="1700" dirty="0" smtClean="0">
                <a:cs typeface="Century Gothic"/>
              </a:rPr>
              <a:t>3. Identificar el impacto del proyecto utilizando el “3. Cuestionario para definir el impacto del proyecto de mejora” .</a:t>
            </a:r>
          </a:p>
          <a:p>
            <a:pPr marL="342900" indent="-342900" algn="just">
              <a:spcBef>
                <a:spcPct val="20000"/>
              </a:spcBef>
              <a:spcAft>
                <a:spcPct val="40000"/>
              </a:spcAft>
              <a:buClr>
                <a:srgbClr val="E46C0A"/>
              </a:buClr>
            </a:pPr>
            <a:r>
              <a:rPr lang="es-MX" sz="1700" dirty="0" smtClean="0">
                <a:cs typeface="Century Gothic"/>
              </a:rPr>
              <a:t>4. Identificar la categoría de proyecto según la “4. Tabla para seleccionar la categoría de proyecto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5. Realizar la estimación de costos utilizando el “5. Formato para estimar el costo de</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inversión del proyecto de mejora” .</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6. Realizar el análisis de factibilidad, utilizando el “6. Cuestionario para definir la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factibilidad del proyecto de mejora”</a:t>
            </a:r>
          </a:p>
          <a:p>
            <a:pPr marL="342900" indent="-342900" algn="just">
              <a:spcBef>
                <a:spcPct val="20000"/>
              </a:spcBef>
              <a:spcAft>
                <a:spcPct val="40000"/>
              </a:spcAft>
              <a:buClr>
                <a:srgbClr val="E46C0A"/>
              </a:buClr>
            </a:pPr>
            <a:r>
              <a:rPr lang="es-MX" sz="2400" dirty="0" smtClean="0">
                <a:solidFill>
                  <a:srgbClr val="FF0000"/>
                </a:solidFill>
                <a:cs typeface="Century Gothic"/>
              </a:rPr>
              <a:t>7. Clasificar el proyecto de mejora en la “7. Gráfica para clasificar proyectos de mejora”</a:t>
            </a:r>
          </a:p>
          <a:p>
            <a:pPr marL="342900" indent="-342900" algn="just">
              <a:spcBef>
                <a:spcPct val="20000"/>
              </a:spcBef>
              <a:spcAft>
                <a:spcPct val="40000"/>
              </a:spcAft>
              <a:buClr>
                <a:srgbClr val="E46C0A"/>
              </a:buClr>
            </a:pPr>
            <a:r>
              <a:rPr lang="es-MX" sz="1700" dirty="0" smtClean="0">
                <a:solidFill>
                  <a:schemeClr val="tx2">
                    <a:lumMod val="50000"/>
                  </a:schemeClr>
                </a:solidFill>
                <a:cs typeface="Century Gothic"/>
              </a:rPr>
              <a:t>	</a:t>
            </a:r>
            <a:endParaRPr lang="es-MX" dirty="0" smtClean="0">
              <a:solidFill>
                <a:schemeClr val="tx2">
                  <a:lumMod val="50000"/>
                </a:schemeClr>
              </a:solidFill>
              <a:cs typeface="Century Gothic"/>
            </a:endParaRP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3" name="Picture 52"/>
          <p:cNvPicPr>
            <a:picLocks noChangeAspect="1" noChangeArrowheads="1"/>
          </p:cNvPicPr>
          <p:nvPr/>
        </p:nvPicPr>
        <p:blipFill>
          <a:blip r:embed="rId3" cstate="print"/>
          <a:srcRect/>
          <a:stretch>
            <a:fillRect/>
          </a:stretch>
        </p:blipFill>
        <p:spPr bwMode="auto">
          <a:xfrm>
            <a:off x="96838" y="6127750"/>
            <a:ext cx="5843587" cy="712788"/>
          </a:xfrm>
          <a:prstGeom prst="rect">
            <a:avLst/>
          </a:prstGeom>
          <a:noFill/>
          <a:ln w="9525">
            <a:noFill/>
            <a:miter lim="800000"/>
            <a:headEnd/>
            <a:tailEnd/>
          </a:ln>
          <a:effectLst/>
        </p:spPr>
      </p:pic>
      <p:sp>
        <p:nvSpPr>
          <p:cNvPr id="7" name="6 Estrella de 5 puntas"/>
          <p:cNvSpPr/>
          <p:nvPr/>
        </p:nvSpPr>
        <p:spPr>
          <a:xfrm>
            <a:off x="4956175" y="6210300"/>
            <a:ext cx="263525" cy="274638"/>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3" name="2 Marcador de contenido"/>
          <p:cNvSpPr>
            <a:spLocks/>
          </p:cNvSpPr>
          <p:nvPr/>
        </p:nvSpPr>
        <p:spPr bwMode="auto">
          <a:xfrm>
            <a:off x="0" y="981075"/>
            <a:ext cx="5684838" cy="4691063"/>
          </a:xfrm>
          <a:prstGeom prst="rect">
            <a:avLst/>
          </a:prstGeom>
          <a:noFill/>
          <a:ln w="9525">
            <a:noFill/>
            <a:miter lim="800000"/>
            <a:headEnd/>
            <a:tailEnd/>
          </a:ln>
          <a:effectLst/>
        </p:spPr>
        <p:txBody>
          <a:bodyPr/>
          <a:lstStyle/>
          <a:p>
            <a:pPr marL="342900" indent="-342900">
              <a:spcBef>
                <a:spcPts val="600"/>
              </a:spcBef>
              <a:spcAft>
                <a:spcPts val="600"/>
              </a:spcAft>
              <a:buFontTx/>
              <a:buBlip>
                <a:blip r:embed="rId4"/>
              </a:buBlip>
            </a:pPr>
            <a:r>
              <a:rPr lang="es-MX" sz="1800" dirty="0"/>
              <a:t>Cuadrantes</a:t>
            </a:r>
          </a:p>
          <a:p>
            <a:pPr marL="742950" lvl="1" indent="-285750">
              <a:spcBef>
                <a:spcPts val="600"/>
              </a:spcBef>
              <a:spcAft>
                <a:spcPts val="600"/>
              </a:spcAft>
            </a:pPr>
            <a:endParaRPr lang="es-MX" sz="1600" dirty="0"/>
          </a:p>
          <a:p>
            <a:pPr marL="1257300" lvl="2" indent="-342900">
              <a:spcBef>
                <a:spcPts val="600"/>
              </a:spcBef>
              <a:spcAft>
                <a:spcPts val="600"/>
              </a:spcAft>
              <a:buFontTx/>
              <a:buBlip>
                <a:blip r:embed="rId5"/>
              </a:buBlip>
            </a:pPr>
            <a:r>
              <a:rPr lang="es-MX" sz="1600" dirty="0"/>
              <a:t>Cuadrante 1: Proyectos de mejora de </a:t>
            </a:r>
            <a:r>
              <a:rPr lang="es-MX" sz="1600" b="1" dirty="0"/>
              <a:t>alto impacto</a:t>
            </a:r>
            <a:r>
              <a:rPr lang="es-MX" sz="1600" dirty="0"/>
              <a:t> que requieren </a:t>
            </a:r>
            <a:r>
              <a:rPr lang="es-MX" sz="1600" b="1" dirty="0"/>
              <a:t>menor esfuerzo</a:t>
            </a:r>
            <a:r>
              <a:rPr lang="es-MX" sz="1600" dirty="0"/>
              <a:t> de ejecución.</a:t>
            </a:r>
          </a:p>
          <a:p>
            <a:pPr marL="1257300" lvl="2" indent="-342900">
              <a:spcBef>
                <a:spcPts val="600"/>
              </a:spcBef>
              <a:spcAft>
                <a:spcPts val="600"/>
              </a:spcAft>
              <a:buFontTx/>
              <a:buBlip>
                <a:blip r:embed="rId5"/>
              </a:buBlip>
            </a:pPr>
            <a:r>
              <a:rPr lang="es-MX" sz="1600" dirty="0"/>
              <a:t>Cuadrante 2: Proyectos de mejora de </a:t>
            </a:r>
            <a:r>
              <a:rPr lang="es-MX" sz="1600" b="1" dirty="0"/>
              <a:t>alto impacto</a:t>
            </a:r>
            <a:r>
              <a:rPr lang="es-MX" sz="1600" dirty="0"/>
              <a:t> que requieren </a:t>
            </a:r>
            <a:r>
              <a:rPr lang="es-MX" sz="1600" b="1" dirty="0"/>
              <a:t>mayor esfuerzo</a:t>
            </a:r>
            <a:r>
              <a:rPr lang="es-MX" sz="1600" dirty="0"/>
              <a:t> de ejecución. </a:t>
            </a:r>
          </a:p>
          <a:p>
            <a:pPr marL="1257300" lvl="2" indent="-342900">
              <a:spcBef>
                <a:spcPts val="600"/>
              </a:spcBef>
              <a:spcAft>
                <a:spcPts val="600"/>
              </a:spcAft>
              <a:buFontTx/>
              <a:buBlip>
                <a:blip r:embed="rId5"/>
              </a:buBlip>
            </a:pPr>
            <a:r>
              <a:rPr lang="es-MX" sz="1600" dirty="0"/>
              <a:t>Cuadrante 3: Proyectos de mejora de </a:t>
            </a:r>
            <a:r>
              <a:rPr lang="es-MX" sz="1600" b="1" dirty="0"/>
              <a:t>bajo impacto</a:t>
            </a:r>
            <a:r>
              <a:rPr lang="es-MX" sz="1600" dirty="0"/>
              <a:t> que requieren </a:t>
            </a:r>
            <a:r>
              <a:rPr lang="es-MX" sz="1600" b="1" dirty="0"/>
              <a:t>menor esfuerzo</a:t>
            </a:r>
            <a:r>
              <a:rPr lang="es-MX" sz="1600" dirty="0"/>
              <a:t> de ejecución.</a:t>
            </a:r>
          </a:p>
          <a:p>
            <a:pPr marL="1257300" lvl="2" indent="-342900">
              <a:spcBef>
                <a:spcPts val="600"/>
              </a:spcBef>
              <a:spcAft>
                <a:spcPts val="600"/>
              </a:spcAft>
              <a:buFontTx/>
              <a:buBlip>
                <a:blip r:embed="rId5"/>
              </a:buBlip>
            </a:pPr>
            <a:r>
              <a:rPr lang="es-MX" sz="1600" dirty="0"/>
              <a:t>Cuadrante 4: Proyectos de mejora de </a:t>
            </a:r>
            <a:r>
              <a:rPr lang="es-MX" sz="1600" b="1" dirty="0"/>
              <a:t>bajo impacto</a:t>
            </a:r>
            <a:r>
              <a:rPr lang="es-MX" sz="1600" dirty="0"/>
              <a:t> que requieren </a:t>
            </a:r>
            <a:r>
              <a:rPr lang="es-MX" sz="1600" b="1" dirty="0"/>
              <a:t>mayor esfuerzo</a:t>
            </a:r>
            <a:r>
              <a:rPr lang="es-MX" sz="1600" dirty="0"/>
              <a:t> de ejecución.</a:t>
            </a:r>
          </a:p>
          <a:p>
            <a:pPr marL="342900" indent="-342900">
              <a:spcBef>
                <a:spcPts val="600"/>
              </a:spcBef>
              <a:spcAft>
                <a:spcPts val="600"/>
              </a:spcAft>
            </a:pPr>
            <a:endParaRPr lang="es-MX" sz="1600" dirty="0"/>
          </a:p>
        </p:txBody>
      </p:sp>
      <p:sp>
        <p:nvSpPr>
          <p:cNvPr id="51207" name="Line 7"/>
          <p:cNvSpPr>
            <a:spLocks noChangeShapeType="1"/>
          </p:cNvSpPr>
          <p:nvPr/>
        </p:nvSpPr>
        <p:spPr bwMode="auto">
          <a:xfrm flipV="1">
            <a:off x="6450013" y="2295525"/>
            <a:ext cx="0" cy="2459038"/>
          </a:xfrm>
          <a:prstGeom prst="line">
            <a:avLst/>
          </a:prstGeom>
          <a:noFill/>
          <a:ln w="9525">
            <a:solidFill>
              <a:schemeClr val="tx1"/>
            </a:solidFill>
            <a:round/>
            <a:headEnd/>
            <a:tailEnd type="triangle" w="med" len="med"/>
          </a:ln>
          <a:effectLst/>
        </p:spPr>
        <p:txBody>
          <a:bodyPr/>
          <a:lstStyle/>
          <a:p>
            <a:endParaRPr lang="es-MX"/>
          </a:p>
        </p:txBody>
      </p:sp>
      <p:sp>
        <p:nvSpPr>
          <p:cNvPr id="51208" name="Line 8"/>
          <p:cNvSpPr>
            <a:spLocks noChangeShapeType="1"/>
          </p:cNvSpPr>
          <p:nvPr/>
        </p:nvSpPr>
        <p:spPr bwMode="auto">
          <a:xfrm rot="5400000" flipV="1">
            <a:off x="7511257" y="3409156"/>
            <a:ext cx="0" cy="2459037"/>
          </a:xfrm>
          <a:prstGeom prst="line">
            <a:avLst/>
          </a:prstGeom>
          <a:noFill/>
          <a:ln w="9525">
            <a:solidFill>
              <a:schemeClr val="tx1"/>
            </a:solidFill>
            <a:round/>
            <a:headEnd/>
            <a:tailEnd type="triangle" w="med" len="med"/>
          </a:ln>
          <a:effectLst/>
        </p:spPr>
        <p:txBody>
          <a:bodyPr/>
          <a:lstStyle/>
          <a:p>
            <a:endParaRPr lang="es-MX"/>
          </a:p>
        </p:txBody>
      </p:sp>
      <p:sp>
        <p:nvSpPr>
          <p:cNvPr id="51209" name="Text Box 9"/>
          <p:cNvSpPr txBox="1">
            <a:spLocks noChangeArrowheads="1"/>
          </p:cNvSpPr>
          <p:nvPr/>
        </p:nvSpPr>
        <p:spPr bwMode="auto">
          <a:xfrm>
            <a:off x="6557963" y="4976813"/>
            <a:ext cx="2054225" cy="304800"/>
          </a:xfrm>
          <a:prstGeom prst="rect">
            <a:avLst/>
          </a:prstGeom>
          <a:noFill/>
          <a:ln w="9525">
            <a:noFill/>
            <a:miter lim="800000"/>
            <a:headEnd/>
            <a:tailEnd/>
          </a:ln>
          <a:effectLst/>
        </p:spPr>
        <p:txBody>
          <a:bodyPr wrap="none">
            <a:spAutoFit/>
          </a:bodyPr>
          <a:lstStyle/>
          <a:p>
            <a:r>
              <a:rPr lang="es-MX" sz="1400" b="1"/>
              <a:t>Categoría de proyecto</a:t>
            </a:r>
            <a:endParaRPr lang="es-ES" sz="1400" b="1"/>
          </a:p>
        </p:txBody>
      </p:sp>
      <p:sp>
        <p:nvSpPr>
          <p:cNvPr id="51210" name="Text Box 10"/>
          <p:cNvSpPr txBox="1">
            <a:spLocks noChangeArrowheads="1"/>
          </p:cNvSpPr>
          <p:nvPr/>
        </p:nvSpPr>
        <p:spPr bwMode="auto">
          <a:xfrm rot="16200000">
            <a:off x="5465763" y="3251200"/>
            <a:ext cx="863600" cy="304800"/>
          </a:xfrm>
          <a:prstGeom prst="rect">
            <a:avLst/>
          </a:prstGeom>
          <a:noFill/>
          <a:ln w="9525">
            <a:noFill/>
            <a:miter lim="800000"/>
            <a:headEnd/>
            <a:tailEnd/>
          </a:ln>
          <a:effectLst/>
        </p:spPr>
        <p:txBody>
          <a:bodyPr wrap="none">
            <a:spAutoFit/>
          </a:bodyPr>
          <a:lstStyle/>
          <a:p>
            <a:r>
              <a:rPr lang="es-MX" sz="1400" b="1"/>
              <a:t>Impacto</a:t>
            </a:r>
            <a:endParaRPr lang="es-ES" sz="1400" b="1"/>
          </a:p>
        </p:txBody>
      </p:sp>
      <p:sp>
        <p:nvSpPr>
          <p:cNvPr id="51211" name="Line 11"/>
          <p:cNvSpPr>
            <a:spLocks noChangeShapeType="1"/>
          </p:cNvSpPr>
          <p:nvPr/>
        </p:nvSpPr>
        <p:spPr bwMode="auto">
          <a:xfrm flipV="1">
            <a:off x="7551738" y="2371725"/>
            <a:ext cx="0" cy="2228850"/>
          </a:xfrm>
          <a:prstGeom prst="line">
            <a:avLst/>
          </a:prstGeom>
          <a:noFill/>
          <a:ln w="9525">
            <a:solidFill>
              <a:schemeClr val="tx1"/>
            </a:solidFill>
            <a:prstDash val="dash"/>
            <a:round/>
            <a:headEnd/>
            <a:tailEnd/>
          </a:ln>
          <a:effectLst/>
        </p:spPr>
        <p:txBody>
          <a:bodyPr/>
          <a:lstStyle/>
          <a:p>
            <a:endParaRPr lang="es-MX"/>
          </a:p>
        </p:txBody>
      </p:sp>
      <p:sp>
        <p:nvSpPr>
          <p:cNvPr id="51212" name="Line 12"/>
          <p:cNvSpPr>
            <a:spLocks noChangeShapeType="1"/>
          </p:cNvSpPr>
          <p:nvPr/>
        </p:nvSpPr>
        <p:spPr bwMode="auto">
          <a:xfrm rot="5400000" flipV="1">
            <a:off x="7573963" y="2371725"/>
            <a:ext cx="0" cy="2228850"/>
          </a:xfrm>
          <a:prstGeom prst="line">
            <a:avLst/>
          </a:prstGeom>
          <a:noFill/>
          <a:ln w="9525">
            <a:solidFill>
              <a:schemeClr val="tx1"/>
            </a:solidFill>
            <a:prstDash val="dash"/>
            <a:round/>
            <a:headEnd/>
            <a:tailEnd/>
          </a:ln>
          <a:effectLst/>
        </p:spPr>
        <p:txBody>
          <a:bodyPr/>
          <a:lstStyle/>
          <a:p>
            <a:endParaRPr lang="es-MX"/>
          </a:p>
        </p:txBody>
      </p:sp>
      <p:sp>
        <p:nvSpPr>
          <p:cNvPr id="51216" name="Text Box 16"/>
          <p:cNvSpPr txBox="1">
            <a:spLocks noChangeArrowheads="1"/>
          </p:cNvSpPr>
          <p:nvPr/>
        </p:nvSpPr>
        <p:spPr bwMode="auto">
          <a:xfrm>
            <a:off x="7977188" y="2606675"/>
            <a:ext cx="325437" cy="396875"/>
          </a:xfrm>
          <a:prstGeom prst="rect">
            <a:avLst/>
          </a:prstGeom>
          <a:solidFill>
            <a:srgbClr val="CCFF99"/>
          </a:solidFill>
          <a:ln w="9525">
            <a:noFill/>
            <a:miter lim="800000"/>
            <a:headEnd/>
            <a:tailEnd/>
          </a:ln>
          <a:effectLst/>
        </p:spPr>
        <p:txBody>
          <a:bodyPr wrap="none">
            <a:spAutoFit/>
          </a:bodyPr>
          <a:lstStyle/>
          <a:p>
            <a:r>
              <a:rPr lang="es-MX"/>
              <a:t>1</a:t>
            </a:r>
            <a:endParaRPr lang="es-ES"/>
          </a:p>
        </p:txBody>
      </p:sp>
      <p:sp>
        <p:nvSpPr>
          <p:cNvPr id="51217" name="Text Box 17"/>
          <p:cNvSpPr txBox="1">
            <a:spLocks noChangeArrowheads="1"/>
          </p:cNvSpPr>
          <p:nvPr/>
        </p:nvSpPr>
        <p:spPr bwMode="auto">
          <a:xfrm>
            <a:off x="6840538" y="2644775"/>
            <a:ext cx="325437" cy="396875"/>
          </a:xfrm>
          <a:prstGeom prst="rect">
            <a:avLst/>
          </a:prstGeom>
          <a:solidFill>
            <a:srgbClr val="FFFF99"/>
          </a:solidFill>
          <a:ln w="9525">
            <a:noFill/>
            <a:miter lim="800000"/>
            <a:headEnd/>
            <a:tailEnd/>
          </a:ln>
          <a:effectLst/>
        </p:spPr>
        <p:txBody>
          <a:bodyPr wrap="none">
            <a:spAutoFit/>
          </a:bodyPr>
          <a:lstStyle/>
          <a:p>
            <a:r>
              <a:rPr lang="es-MX"/>
              <a:t>2</a:t>
            </a:r>
            <a:endParaRPr lang="es-ES"/>
          </a:p>
        </p:txBody>
      </p:sp>
      <p:sp>
        <p:nvSpPr>
          <p:cNvPr id="51218" name="Text Box 18"/>
          <p:cNvSpPr txBox="1">
            <a:spLocks noChangeArrowheads="1"/>
          </p:cNvSpPr>
          <p:nvPr/>
        </p:nvSpPr>
        <p:spPr bwMode="auto">
          <a:xfrm>
            <a:off x="7977188" y="3756025"/>
            <a:ext cx="325437" cy="396875"/>
          </a:xfrm>
          <a:prstGeom prst="rect">
            <a:avLst/>
          </a:prstGeom>
          <a:solidFill>
            <a:srgbClr val="FF6600">
              <a:alpha val="35001"/>
            </a:srgbClr>
          </a:solidFill>
          <a:ln w="9525">
            <a:noFill/>
            <a:miter lim="800000"/>
            <a:headEnd/>
            <a:tailEnd/>
          </a:ln>
          <a:effectLst/>
        </p:spPr>
        <p:txBody>
          <a:bodyPr wrap="none">
            <a:spAutoFit/>
          </a:bodyPr>
          <a:lstStyle/>
          <a:p>
            <a:r>
              <a:rPr lang="es-MX"/>
              <a:t>3</a:t>
            </a:r>
            <a:endParaRPr lang="es-ES"/>
          </a:p>
        </p:txBody>
      </p:sp>
      <p:sp>
        <p:nvSpPr>
          <p:cNvPr id="51219" name="Text Box 19"/>
          <p:cNvSpPr txBox="1">
            <a:spLocks noChangeArrowheads="1"/>
          </p:cNvSpPr>
          <p:nvPr/>
        </p:nvSpPr>
        <p:spPr bwMode="auto">
          <a:xfrm>
            <a:off x="6840538" y="3756025"/>
            <a:ext cx="325437" cy="396875"/>
          </a:xfrm>
          <a:prstGeom prst="rect">
            <a:avLst/>
          </a:prstGeom>
          <a:solidFill>
            <a:srgbClr val="FF0000">
              <a:alpha val="32001"/>
            </a:srgbClr>
          </a:solidFill>
          <a:ln w="9525">
            <a:noFill/>
            <a:miter lim="800000"/>
            <a:headEnd/>
            <a:tailEnd/>
          </a:ln>
          <a:effectLst/>
        </p:spPr>
        <p:txBody>
          <a:bodyPr wrap="none">
            <a:spAutoFit/>
          </a:bodyPr>
          <a:lstStyle/>
          <a:p>
            <a:r>
              <a:rPr lang="es-MX"/>
              <a:t>4</a:t>
            </a:r>
            <a:endParaRPr lang="es-ES"/>
          </a:p>
        </p:txBody>
      </p:sp>
      <p:sp>
        <p:nvSpPr>
          <p:cNvPr id="51220" name="Text Box 20"/>
          <p:cNvSpPr txBox="1">
            <a:spLocks noChangeArrowheads="1"/>
          </p:cNvSpPr>
          <p:nvPr/>
        </p:nvSpPr>
        <p:spPr bwMode="auto">
          <a:xfrm>
            <a:off x="6161088" y="4375150"/>
            <a:ext cx="268287" cy="274638"/>
          </a:xfrm>
          <a:prstGeom prst="rect">
            <a:avLst/>
          </a:prstGeom>
          <a:noFill/>
          <a:ln w="9525">
            <a:noFill/>
            <a:miter lim="800000"/>
            <a:headEnd/>
            <a:tailEnd/>
          </a:ln>
          <a:effectLst/>
        </p:spPr>
        <p:txBody>
          <a:bodyPr wrap="none">
            <a:spAutoFit/>
          </a:bodyPr>
          <a:lstStyle/>
          <a:p>
            <a:r>
              <a:rPr lang="es-MX" sz="1200" b="1">
                <a:solidFill>
                  <a:srgbClr val="F0300A"/>
                </a:solidFill>
              </a:rPr>
              <a:t>1</a:t>
            </a:r>
            <a:endParaRPr lang="es-ES" sz="1200" b="1">
              <a:solidFill>
                <a:srgbClr val="F0300A"/>
              </a:solidFill>
            </a:endParaRPr>
          </a:p>
        </p:txBody>
      </p:sp>
      <p:sp>
        <p:nvSpPr>
          <p:cNvPr id="51221" name="Text Box 21"/>
          <p:cNvSpPr txBox="1">
            <a:spLocks noChangeArrowheads="1"/>
          </p:cNvSpPr>
          <p:nvPr/>
        </p:nvSpPr>
        <p:spPr bwMode="auto">
          <a:xfrm>
            <a:off x="6161088" y="3473450"/>
            <a:ext cx="268287" cy="274638"/>
          </a:xfrm>
          <a:prstGeom prst="rect">
            <a:avLst/>
          </a:prstGeom>
          <a:noFill/>
          <a:ln w="9525">
            <a:noFill/>
            <a:miter lim="800000"/>
            <a:headEnd/>
            <a:tailEnd/>
          </a:ln>
          <a:effectLst/>
        </p:spPr>
        <p:txBody>
          <a:bodyPr wrap="none">
            <a:spAutoFit/>
          </a:bodyPr>
          <a:lstStyle/>
          <a:p>
            <a:r>
              <a:rPr lang="es-MX" sz="1200" b="1">
                <a:solidFill>
                  <a:srgbClr val="F0300A"/>
                </a:solidFill>
              </a:rPr>
              <a:t>5</a:t>
            </a:r>
            <a:endParaRPr lang="es-ES" sz="1200" b="1">
              <a:solidFill>
                <a:srgbClr val="F0300A"/>
              </a:solidFill>
            </a:endParaRPr>
          </a:p>
        </p:txBody>
      </p:sp>
      <p:sp>
        <p:nvSpPr>
          <p:cNvPr id="51222" name="Text Box 22"/>
          <p:cNvSpPr txBox="1">
            <a:spLocks noChangeArrowheads="1"/>
          </p:cNvSpPr>
          <p:nvPr/>
        </p:nvSpPr>
        <p:spPr bwMode="auto">
          <a:xfrm>
            <a:off x="6161088" y="3151188"/>
            <a:ext cx="268287" cy="274637"/>
          </a:xfrm>
          <a:prstGeom prst="rect">
            <a:avLst/>
          </a:prstGeom>
          <a:noFill/>
          <a:ln w="9525">
            <a:noFill/>
            <a:miter lim="800000"/>
            <a:headEnd/>
            <a:tailEnd/>
          </a:ln>
          <a:effectLst/>
        </p:spPr>
        <p:txBody>
          <a:bodyPr wrap="none">
            <a:spAutoFit/>
          </a:bodyPr>
          <a:lstStyle/>
          <a:p>
            <a:r>
              <a:rPr lang="es-MX" sz="1200" b="1">
                <a:solidFill>
                  <a:srgbClr val="F0300A"/>
                </a:solidFill>
              </a:rPr>
              <a:t>6</a:t>
            </a:r>
            <a:endParaRPr lang="es-ES" sz="1200" b="1">
              <a:solidFill>
                <a:srgbClr val="F0300A"/>
              </a:solidFill>
            </a:endParaRPr>
          </a:p>
        </p:txBody>
      </p:sp>
      <p:sp>
        <p:nvSpPr>
          <p:cNvPr id="51223" name="Text Box 23"/>
          <p:cNvSpPr txBox="1">
            <a:spLocks noChangeArrowheads="1"/>
          </p:cNvSpPr>
          <p:nvPr/>
        </p:nvSpPr>
        <p:spPr bwMode="auto">
          <a:xfrm>
            <a:off x="6161088" y="2397125"/>
            <a:ext cx="354584" cy="276999"/>
          </a:xfrm>
          <a:prstGeom prst="rect">
            <a:avLst/>
          </a:prstGeom>
          <a:noFill/>
          <a:ln w="9525">
            <a:noFill/>
            <a:miter lim="800000"/>
            <a:headEnd/>
            <a:tailEnd/>
          </a:ln>
          <a:effectLst/>
        </p:spPr>
        <p:txBody>
          <a:bodyPr wrap="none">
            <a:spAutoFit/>
          </a:bodyPr>
          <a:lstStyle/>
          <a:p>
            <a:r>
              <a:rPr lang="es-MX" sz="1200" b="1" dirty="0" smtClean="0">
                <a:solidFill>
                  <a:srgbClr val="F0300A"/>
                </a:solidFill>
              </a:rPr>
              <a:t>37</a:t>
            </a:r>
            <a:endParaRPr lang="es-ES" sz="1200" b="1" dirty="0">
              <a:solidFill>
                <a:srgbClr val="F0300A"/>
              </a:solidFill>
            </a:endParaRPr>
          </a:p>
        </p:txBody>
      </p:sp>
      <p:sp>
        <p:nvSpPr>
          <p:cNvPr id="51224" name="Text Box 24"/>
          <p:cNvSpPr txBox="1">
            <a:spLocks noChangeArrowheads="1"/>
          </p:cNvSpPr>
          <p:nvPr/>
        </p:nvSpPr>
        <p:spPr bwMode="auto">
          <a:xfrm>
            <a:off x="6469063" y="4695825"/>
            <a:ext cx="352425" cy="274638"/>
          </a:xfrm>
          <a:prstGeom prst="rect">
            <a:avLst/>
          </a:prstGeom>
          <a:noFill/>
          <a:ln w="9525">
            <a:noFill/>
            <a:miter lim="800000"/>
            <a:headEnd/>
            <a:tailEnd/>
          </a:ln>
          <a:effectLst/>
        </p:spPr>
        <p:txBody>
          <a:bodyPr wrap="none">
            <a:spAutoFit/>
          </a:bodyPr>
          <a:lstStyle/>
          <a:p>
            <a:r>
              <a:rPr lang="es-MX" sz="1200" b="1">
                <a:solidFill>
                  <a:srgbClr val="F0300A"/>
                </a:solidFill>
              </a:rPr>
              <a:t>10</a:t>
            </a:r>
            <a:endParaRPr lang="es-ES" sz="1200" b="1">
              <a:solidFill>
                <a:srgbClr val="F0300A"/>
              </a:solidFill>
            </a:endParaRPr>
          </a:p>
        </p:txBody>
      </p:sp>
      <p:sp>
        <p:nvSpPr>
          <p:cNvPr id="51225" name="Text Box 25"/>
          <p:cNvSpPr txBox="1">
            <a:spLocks noChangeArrowheads="1"/>
          </p:cNvSpPr>
          <p:nvPr/>
        </p:nvSpPr>
        <p:spPr bwMode="auto">
          <a:xfrm>
            <a:off x="7312025" y="4695825"/>
            <a:ext cx="268288" cy="274638"/>
          </a:xfrm>
          <a:prstGeom prst="rect">
            <a:avLst/>
          </a:prstGeom>
          <a:noFill/>
          <a:ln w="9525">
            <a:noFill/>
            <a:miter lim="800000"/>
            <a:headEnd/>
            <a:tailEnd/>
          </a:ln>
          <a:effectLst/>
        </p:spPr>
        <p:txBody>
          <a:bodyPr wrap="none">
            <a:spAutoFit/>
          </a:bodyPr>
          <a:lstStyle/>
          <a:p>
            <a:r>
              <a:rPr lang="es-MX" sz="1200" b="1">
                <a:solidFill>
                  <a:srgbClr val="F0300A"/>
                </a:solidFill>
              </a:rPr>
              <a:t>6</a:t>
            </a:r>
            <a:endParaRPr lang="es-ES" sz="1200" b="1">
              <a:solidFill>
                <a:srgbClr val="F0300A"/>
              </a:solidFill>
            </a:endParaRPr>
          </a:p>
        </p:txBody>
      </p:sp>
      <p:sp>
        <p:nvSpPr>
          <p:cNvPr id="51226" name="Text Box 26"/>
          <p:cNvSpPr txBox="1">
            <a:spLocks noChangeArrowheads="1"/>
          </p:cNvSpPr>
          <p:nvPr/>
        </p:nvSpPr>
        <p:spPr bwMode="auto">
          <a:xfrm>
            <a:off x="7567613" y="4695825"/>
            <a:ext cx="268287" cy="274638"/>
          </a:xfrm>
          <a:prstGeom prst="rect">
            <a:avLst/>
          </a:prstGeom>
          <a:noFill/>
          <a:ln w="9525">
            <a:noFill/>
            <a:miter lim="800000"/>
            <a:headEnd/>
            <a:tailEnd/>
          </a:ln>
          <a:effectLst/>
        </p:spPr>
        <p:txBody>
          <a:bodyPr wrap="none">
            <a:spAutoFit/>
          </a:bodyPr>
          <a:lstStyle/>
          <a:p>
            <a:r>
              <a:rPr lang="es-MX" sz="1200" b="1">
                <a:solidFill>
                  <a:srgbClr val="F0300A"/>
                </a:solidFill>
              </a:rPr>
              <a:t>5</a:t>
            </a:r>
            <a:endParaRPr lang="es-ES" sz="1200" b="1">
              <a:solidFill>
                <a:srgbClr val="F0300A"/>
              </a:solidFill>
            </a:endParaRPr>
          </a:p>
        </p:txBody>
      </p:sp>
      <p:sp>
        <p:nvSpPr>
          <p:cNvPr id="51227" name="Text Box 27"/>
          <p:cNvSpPr txBox="1">
            <a:spLocks noChangeArrowheads="1"/>
          </p:cNvSpPr>
          <p:nvPr/>
        </p:nvSpPr>
        <p:spPr bwMode="auto">
          <a:xfrm>
            <a:off x="8408988" y="4695825"/>
            <a:ext cx="268287" cy="274638"/>
          </a:xfrm>
          <a:prstGeom prst="rect">
            <a:avLst/>
          </a:prstGeom>
          <a:noFill/>
          <a:ln w="9525">
            <a:noFill/>
            <a:miter lim="800000"/>
            <a:headEnd/>
            <a:tailEnd/>
          </a:ln>
          <a:effectLst/>
        </p:spPr>
        <p:txBody>
          <a:bodyPr wrap="none">
            <a:spAutoFit/>
          </a:bodyPr>
          <a:lstStyle/>
          <a:p>
            <a:r>
              <a:rPr lang="es-MX" sz="1200" b="1">
                <a:solidFill>
                  <a:srgbClr val="F0300A"/>
                </a:solidFill>
              </a:rPr>
              <a:t>1</a:t>
            </a:r>
            <a:endParaRPr lang="es-ES" sz="1200" b="1">
              <a:solidFill>
                <a:srgbClr val="F0300A"/>
              </a:solidFill>
            </a:endParaRPr>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1161620"/>
            <a:ext cx="8501122" cy="338554"/>
          </a:xfrm>
          <a:prstGeom prst="rect">
            <a:avLst/>
          </a:prstGeom>
        </p:spPr>
        <p:txBody>
          <a:bodyPr wrap="square">
            <a:spAutoFit/>
          </a:bodyPr>
          <a:lstStyle/>
          <a:p>
            <a:pPr marL="342900" indent="-342900" algn="just">
              <a:spcBef>
                <a:spcPct val="20000"/>
              </a:spcBef>
              <a:spcAft>
                <a:spcPct val="40000"/>
              </a:spcAft>
              <a:buClr>
                <a:srgbClr val="E46C0A"/>
              </a:buClr>
            </a:pPr>
            <a:r>
              <a:rPr lang="es-MX" sz="1600" b="1" dirty="0" smtClean="0">
                <a:solidFill>
                  <a:schemeClr val="tx2"/>
                </a:solidFill>
                <a:latin typeface="Century Gothic" pitchFamily="34" charset="0"/>
                <a:cs typeface="Century Gothic"/>
              </a:rPr>
              <a:t>Clasificación del proyecto de mejora</a:t>
            </a:r>
          </a:p>
        </p:txBody>
      </p:sp>
      <p:pic>
        <p:nvPicPr>
          <p:cNvPr id="54274" name="Picture 2"/>
          <p:cNvPicPr>
            <a:picLocks noChangeAspect="1" noChangeArrowheads="1"/>
          </p:cNvPicPr>
          <p:nvPr/>
        </p:nvPicPr>
        <p:blipFill>
          <a:blip r:embed="rId2" cstate="print"/>
          <a:srcRect/>
          <a:stretch>
            <a:fillRect/>
          </a:stretch>
        </p:blipFill>
        <p:spPr bwMode="auto">
          <a:xfrm>
            <a:off x="1228725" y="1747838"/>
            <a:ext cx="6686550" cy="3362325"/>
          </a:xfrm>
          <a:prstGeom prst="rect">
            <a:avLst/>
          </a:prstGeom>
          <a:noFill/>
          <a:ln w="9525">
            <a:noFill/>
            <a:miter lim="800000"/>
            <a:headEnd/>
            <a:tailEnd/>
          </a:ln>
          <a:effectLst/>
        </p:spPr>
      </p:pic>
      <p:sp>
        <p:nvSpPr>
          <p:cNvPr id="4" name="3 Triángulo isósceles"/>
          <p:cNvSpPr/>
          <p:nvPr/>
        </p:nvSpPr>
        <p:spPr>
          <a:xfrm>
            <a:off x="4857752" y="3429000"/>
            <a:ext cx="214314" cy="214314"/>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1285852" y="5429264"/>
            <a:ext cx="5929354" cy="338554"/>
          </a:xfrm>
          <a:prstGeom prst="rect">
            <a:avLst/>
          </a:prstGeom>
          <a:noFill/>
        </p:spPr>
        <p:txBody>
          <a:bodyPr wrap="square" rtlCol="0">
            <a:spAutoFit/>
          </a:bodyPr>
          <a:lstStyle/>
          <a:p>
            <a:pPr marL="342900" indent="-342900" algn="just">
              <a:spcBef>
                <a:spcPct val="20000"/>
              </a:spcBef>
              <a:spcAft>
                <a:spcPct val="40000"/>
              </a:spcAft>
              <a:buClr>
                <a:srgbClr val="E46C0A"/>
              </a:buClr>
            </a:pPr>
            <a:r>
              <a:rPr lang="es-MX" sz="1600" dirty="0" smtClean="0">
                <a:solidFill>
                  <a:schemeClr val="tx2"/>
                </a:solidFill>
                <a:latin typeface="Century Gothic" pitchFamily="34" charset="0"/>
                <a:cs typeface="Century Gothic"/>
              </a:rPr>
              <a:t>Costo del proyecto: 101,000,000.00</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1188611"/>
            <a:ext cx="8501122" cy="4031873"/>
          </a:xfrm>
          <a:prstGeom prst="rect">
            <a:avLst/>
          </a:prstGeom>
        </p:spPr>
        <p:txBody>
          <a:bodyPr wrap="square">
            <a:spAutoFit/>
          </a:bodyPr>
          <a:lstStyle/>
          <a:p>
            <a:pPr marL="342900" indent="-342900">
              <a:spcBef>
                <a:spcPct val="20000"/>
              </a:spcBef>
              <a:spcAft>
                <a:spcPct val="40000"/>
              </a:spcAft>
              <a:buClr>
                <a:srgbClr val="E46C0A"/>
              </a:buClr>
            </a:pPr>
            <a:r>
              <a:rPr lang="es-MX" sz="3200" b="1" u="sng" dirty="0" smtClean="0">
                <a:solidFill>
                  <a:schemeClr val="tx2"/>
                </a:solidFill>
                <a:latin typeface="Century Gothic" pitchFamily="34" charset="0"/>
                <a:cs typeface="Century Gothic"/>
              </a:rPr>
              <a:t>Instrucciones:</a:t>
            </a:r>
          </a:p>
          <a:p>
            <a:pPr marL="342900" indent="-342900" algn="just">
              <a:spcBef>
                <a:spcPct val="20000"/>
              </a:spcBef>
              <a:spcAft>
                <a:spcPct val="40000"/>
              </a:spcAft>
              <a:buClr>
                <a:srgbClr val="E46C0A"/>
              </a:buClr>
            </a:pPr>
            <a:endParaRPr lang="es-MX" sz="1600" b="1" dirty="0" smtClean="0">
              <a:solidFill>
                <a:schemeClr val="tx2"/>
              </a:solidFill>
              <a:latin typeface="Century Gothic" pitchFamily="34" charset="0"/>
              <a:cs typeface="Century Gothic"/>
            </a:endParaRPr>
          </a:p>
          <a:p>
            <a:pPr algn="just">
              <a:spcBef>
                <a:spcPct val="20000"/>
              </a:spcBef>
              <a:spcAft>
                <a:spcPct val="40000"/>
              </a:spcAft>
              <a:buClr>
                <a:srgbClr val="E46C0A"/>
              </a:buClr>
            </a:pPr>
            <a:r>
              <a:rPr lang="es-MX" sz="3200" dirty="0" smtClean="0">
                <a:solidFill>
                  <a:schemeClr val="tx2"/>
                </a:solidFill>
                <a:latin typeface="Century Gothic" pitchFamily="34" charset="0"/>
                <a:cs typeface="Century Gothic"/>
              </a:rPr>
              <a:t>De acuerdo a la categoría de proyecto elaborar plan de trabajo </a:t>
            </a:r>
          </a:p>
          <a:p>
            <a:pPr algn="just">
              <a:spcBef>
                <a:spcPct val="20000"/>
              </a:spcBef>
              <a:spcAft>
                <a:spcPct val="40000"/>
              </a:spcAft>
              <a:buClr>
                <a:srgbClr val="E46C0A"/>
              </a:buClr>
            </a:pPr>
            <a:r>
              <a:rPr lang="es-MX" sz="3200" dirty="0" smtClean="0">
                <a:solidFill>
                  <a:schemeClr val="tx2"/>
                </a:solidFill>
                <a:latin typeface="Century Gothic" pitchFamily="34" charset="0"/>
                <a:cs typeface="Century Gothic"/>
              </a:rPr>
              <a:t>(usar formato de la guía para elaborar proyectos de mejora)</a:t>
            </a:r>
          </a:p>
          <a:p>
            <a:pPr marL="342900" indent="-342900" algn="just">
              <a:spcBef>
                <a:spcPct val="20000"/>
              </a:spcBef>
              <a:spcAft>
                <a:spcPct val="40000"/>
              </a:spcAft>
              <a:buClr>
                <a:srgbClr val="E46C0A"/>
              </a:buClr>
            </a:pPr>
            <a:endParaRPr lang="es-MX" sz="1600" dirty="0" smtClean="0">
              <a:solidFill>
                <a:schemeClr val="tx2"/>
              </a:solidFill>
              <a:latin typeface="Century Gothic" pitchFamily="34" charset="0"/>
              <a:cs typeface="Century Gothic"/>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1188611"/>
            <a:ext cx="8501122" cy="4622804"/>
          </a:xfrm>
          <a:prstGeom prst="rect">
            <a:avLst/>
          </a:prstGeom>
        </p:spPr>
        <p:txBody>
          <a:bodyPr wrap="square">
            <a:spAutoFit/>
          </a:bodyPr>
          <a:lstStyle/>
          <a:p>
            <a:pPr marL="342900" indent="-342900" algn="ctr">
              <a:spcBef>
                <a:spcPct val="20000"/>
              </a:spcBef>
              <a:spcAft>
                <a:spcPct val="40000"/>
              </a:spcAft>
              <a:buClr>
                <a:srgbClr val="E46C0A"/>
              </a:buClr>
            </a:pPr>
            <a:r>
              <a:rPr lang="es-MX" sz="3200" b="1" u="sng" dirty="0" smtClean="0">
                <a:solidFill>
                  <a:schemeClr val="tx2"/>
                </a:solidFill>
                <a:latin typeface="Century Gothic" pitchFamily="34" charset="0"/>
                <a:cs typeface="Century Gothic"/>
              </a:rPr>
              <a:t>Entregables:</a:t>
            </a:r>
          </a:p>
          <a:p>
            <a:pPr marL="342900" indent="-342900" algn="just">
              <a:spcBef>
                <a:spcPct val="20000"/>
              </a:spcBef>
              <a:spcAft>
                <a:spcPct val="40000"/>
              </a:spcAft>
              <a:buClr>
                <a:srgbClr val="E46C0A"/>
              </a:buClr>
            </a:pPr>
            <a:endParaRPr lang="es-MX" sz="1600" b="1" dirty="0" smtClean="0">
              <a:solidFill>
                <a:schemeClr val="tx2"/>
              </a:solidFill>
              <a:latin typeface="Century Gothic" pitchFamily="34" charset="0"/>
              <a:cs typeface="Century Gothic"/>
            </a:endParaRPr>
          </a:p>
          <a:p>
            <a:pPr marL="342900" indent="-342900" algn="just">
              <a:spcBef>
                <a:spcPct val="20000"/>
              </a:spcBef>
              <a:spcAft>
                <a:spcPct val="40000"/>
              </a:spcAft>
              <a:buClr>
                <a:srgbClr val="E46C0A"/>
              </a:buClr>
              <a:buFont typeface="Wingdings" pitchFamily="2" charset="2"/>
              <a:buChar char="v"/>
            </a:pPr>
            <a:r>
              <a:rPr lang="es-MX" sz="3200" dirty="0" smtClean="0">
                <a:solidFill>
                  <a:schemeClr val="tx2"/>
                </a:solidFill>
                <a:latin typeface="Century Gothic" pitchFamily="34" charset="0"/>
                <a:cs typeface="Century Gothic"/>
              </a:rPr>
              <a:t>Ficha de Proyecto (cuestionario 2)</a:t>
            </a:r>
          </a:p>
          <a:p>
            <a:pPr marL="342900" indent="-342900" algn="just">
              <a:spcBef>
                <a:spcPct val="20000"/>
              </a:spcBef>
              <a:spcAft>
                <a:spcPct val="40000"/>
              </a:spcAft>
              <a:buClr>
                <a:srgbClr val="E46C0A"/>
              </a:buClr>
              <a:buFont typeface="Wingdings" pitchFamily="2" charset="2"/>
              <a:buChar char="v"/>
            </a:pPr>
            <a:r>
              <a:rPr lang="es-MX" sz="3200" dirty="0" smtClean="0">
                <a:solidFill>
                  <a:schemeClr val="tx2"/>
                </a:solidFill>
                <a:latin typeface="Century Gothic" pitchFamily="34" charset="0"/>
                <a:cs typeface="Century Gothic"/>
              </a:rPr>
              <a:t>Factibilidad (cuestionario 6)</a:t>
            </a:r>
          </a:p>
          <a:p>
            <a:pPr marL="342900" indent="-342900" algn="just">
              <a:spcBef>
                <a:spcPct val="20000"/>
              </a:spcBef>
              <a:spcAft>
                <a:spcPct val="40000"/>
              </a:spcAft>
              <a:buClr>
                <a:srgbClr val="E46C0A"/>
              </a:buClr>
              <a:buFont typeface="Wingdings" pitchFamily="2" charset="2"/>
              <a:buChar char="v"/>
            </a:pPr>
            <a:r>
              <a:rPr lang="es-MX" sz="3200" dirty="0" smtClean="0">
                <a:solidFill>
                  <a:schemeClr val="tx2"/>
                </a:solidFill>
                <a:latin typeface="Century Gothic" pitchFamily="34" charset="0"/>
                <a:cs typeface="Century Gothic"/>
              </a:rPr>
              <a:t>Grafico (paso 7)</a:t>
            </a:r>
          </a:p>
          <a:p>
            <a:pPr marL="342900" indent="-342900" algn="just">
              <a:spcBef>
                <a:spcPct val="20000"/>
              </a:spcBef>
              <a:spcAft>
                <a:spcPct val="40000"/>
              </a:spcAft>
              <a:buClr>
                <a:srgbClr val="E46C0A"/>
              </a:buClr>
              <a:buFont typeface="Wingdings" pitchFamily="2" charset="2"/>
              <a:buChar char="v"/>
            </a:pPr>
            <a:r>
              <a:rPr lang="es-MX" sz="3200" dirty="0" smtClean="0">
                <a:solidFill>
                  <a:schemeClr val="tx2"/>
                </a:solidFill>
                <a:latin typeface="Century Gothic" pitchFamily="34" charset="0"/>
                <a:cs typeface="Century Gothic"/>
              </a:rPr>
              <a:t>Plan de trabajo</a:t>
            </a:r>
          </a:p>
          <a:p>
            <a:pPr marL="342900" indent="-342900" algn="just">
              <a:spcBef>
                <a:spcPct val="20000"/>
              </a:spcBef>
              <a:spcAft>
                <a:spcPct val="40000"/>
              </a:spcAft>
              <a:buClr>
                <a:srgbClr val="E46C0A"/>
              </a:buClr>
            </a:pPr>
            <a:endParaRPr lang="es-MX" sz="1600" dirty="0" smtClean="0">
              <a:solidFill>
                <a:schemeClr val="tx2"/>
              </a:solidFill>
              <a:latin typeface="Century Gothic" pitchFamily="34" charset="0"/>
              <a:cs typeface="Century Gothic"/>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857364"/>
            <a:ext cx="7772400" cy="1470025"/>
          </a:xfrm>
        </p:spPr>
        <p:txBody>
          <a:bodyPr/>
          <a:lstStyle/>
          <a:p>
            <a:r>
              <a:rPr lang="es-MX" dirty="0" smtClean="0"/>
              <a:t>3. La organización gubernamental en la Era del Conocimiento</a:t>
            </a:r>
            <a:endParaRPr lang="es-ES" dirty="0"/>
          </a:p>
        </p:txBody>
      </p:sp>
      <p:sp>
        <p:nvSpPr>
          <p:cNvPr id="3" name="2 Subtítulo"/>
          <p:cNvSpPr>
            <a:spLocks noGrp="1"/>
          </p:cNvSpPr>
          <p:nvPr>
            <p:ph type="subTitle" idx="1"/>
          </p:nvPr>
        </p:nvSpPr>
        <p:spPr/>
        <p:txBody>
          <a:bodyPr/>
          <a:lstStyle/>
          <a:p>
            <a:r>
              <a:rPr lang="es-MX" dirty="0" smtClean="0"/>
              <a:t>3.1 Conclusión</a:t>
            </a:r>
            <a:endParaRPr lang="es-ES" dirty="0"/>
          </a:p>
        </p:txBody>
      </p:sp>
    </p:spTree>
  </p:cSld>
  <p:clrMapOvr>
    <a:masterClrMapping/>
  </p:clrMapOvr>
  <p:transition spd="slow">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785786" y="1428736"/>
          <a:ext cx="7772400" cy="1470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100" name="Picture 4" descr="http://www.gestion.org/wp-content/uploads/2011/04/gestion082.gif"/>
          <p:cNvPicPr>
            <a:picLocks noChangeAspect="1" noChangeArrowheads="1"/>
          </p:cNvPicPr>
          <p:nvPr/>
        </p:nvPicPr>
        <p:blipFill>
          <a:blip r:embed="rId6" cstate="print"/>
          <a:srcRect/>
          <a:stretch>
            <a:fillRect/>
          </a:stretch>
        </p:blipFill>
        <p:spPr bwMode="auto">
          <a:xfrm>
            <a:off x="2571736" y="3286124"/>
            <a:ext cx="4214842" cy="2837518"/>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740568" y="908720"/>
            <a:ext cx="7474770" cy="1448710"/>
          </a:xfrm>
        </p:spPr>
        <p:txBody>
          <a:bodyPr>
            <a:noAutofit/>
          </a:bodyPr>
          <a:lstStyle/>
          <a:p>
            <a:pPr algn="ctr"/>
            <a:r>
              <a:rPr lang="es-MX" sz="4800" b="1" dirty="0" smtClean="0">
                <a:latin typeface="Century Gothic" pitchFamily="34" charset="0"/>
                <a:ea typeface="ＭＳ Ｐゴシック" pitchFamily="34" charset="-128"/>
              </a:rPr>
              <a:t>La Organización en la Era del Conocimiento</a:t>
            </a:r>
          </a:p>
        </p:txBody>
      </p:sp>
      <p:sp>
        <p:nvSpPr>
          <p:cNvPr id="3" name="1 Título"/>
          <p:cNvSpPr txBox="1">
            <a:spLocks/>
          </p:cNvSpPr>
          <p:nvPr/>
        </p:nvSpPr>
        <p:spPr>
          <a:xfrm>
            <a:off x="571472" y="5157192"/>
            <a:ext cx="7344816" cy="917856"/>
          </a:xfrm>
          <a:prstGeom prst="rect">
            <a:avLst/>
          </a:prstGeom>
        </p:spPr>
        <p:txBody>
          <a:bodyPr>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1000" b="1" i="0" u="none" strike="noStrike" kern="1200" cap="none" spc="0" normalizeH="0" baseline="0" noProof="0" dirty="0" smtClean="0">
              <a:ln>
                <a:noFill/>
              </a:ln>
              <a:solidFill>
                <a:schemeClr val="tx1"/>
              </a:solidFill>
              <a:effectLst/>
              <a:uLnTx/>
              <a:uFillTx/>
              <a:latin typeface="Century Gothic" pitchFamily="34" charset="0"/>
              <a:ea typeface="ＭＳ Ｐゴシック" pitchFamily="34" charset="-128"/>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lang="es-MX" sz="1000" b="1" dirty="0" smtClean="0">
              <a:latin typeface="Century Gothic" pitchFamily="34" charset="0"/>
              <a:ea typeface="ＭＳ Ｐゴシック" pitchFamily="34" charset="-128"/>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1000" b="1" i="0" u="none" strike="noStrike" kern="1200" cap="none" spc="0" normalizeH="0" baseline="0" noProof="0" dirty="0" smtClean="0">
              <a:ln>
                <a:noFill/>
              </a:ln>
              <a:solidFill>
                <a:schemeClr val="tx1"/>
              </a:solidFill>
              <a:effectLst/>
              <a:uLnTx/>
              <a:uFillTx/>
              <a:latin typeface="Century Gothic" pitchFamily="34" charset="0"/>
              <a:ea typeface="ＭＳ Ｐゴシック" pitchFamily="34" charset="-128"/>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lang="es-MX" sz="1200" b="1" dirty="0" smtClean="0">
              <a:latin typeface="Century Gothic" pitchFamily="34" charset="0"/>
              <a:ea typeface="ＭＳ Ｐゴシック" pitchFamily="34" charset="-128"/>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1" i="0" u="none" strike="noStrike" kern="1200" cap="none" spc="0" normalizeH="0" baseline="0" noProof="0" dirty="0" smtClean="0">
                <a:ln>
                  <a:noFill/>
                </a:ln>
                <a:solidFill>
                  <a:schemeClr val="tx1"/>
                </a:solidFill>
                <a:effectLst/>
                <a:uLnTx/>
                <a:uFillTx/>
                <a:latin typeface="Century Gothic" pitchFamily="34" charset="0"/>
                <a:ea typeface="ＭＳ Ｐゴシック" pitchFamily="34" charset="-128"/>
                <a:cs typeface="+mj-cs"/>
              </a:rPr>
              <a:t>Información</a:t>
            </a:r>
            <a:r>
              <a:rPr kumimoji="0" lang="es-MX" sz="1200" b="1" i="0" u="none" strike="noStrike" kern="1200" cap="none" spc="0" normalizeH="0" noProof="0" dirty="0" smtClean="0">
                <a:ln>
                  <a:noFill/>
                </a:ln>
                <a:solidFill>
                  <a:schemeClr val="tx1"/>
                </a:solidFill>
                <a:effectLst/>
                <a:uLnTx/>
                <a:uFillTx/>
                <a:latin typeface="Century Gothic" pitchFamily="34" charset="0"/>
                <a:ea typeface="ＭＳ Ｐゴシック" pitchFamily="34" charset="-128"/>
                <a:cs typeface="+mj-cs"/>
              </a:rPr>
              <a:t> tomada del libro:  Sistema Empresa Inteligente, Autor: Aníbal Basurto </a:t>
            </a:r>
            <a:r>
              <a:rPr kumimoji="0" lang="es-MX" sz="1200" b="1" i="0" u="none" strike="noStrike" kern="1200" cap="none" spc="0" normalizeH="0" noProof="0" dirty="0" err="1" smtClean="0">
                <a:ln>
                  <a:noFill/>
                </a:ln>
                <a:solidFill>
                  <a:schemeClr val="tx1"/>
                </a:solidFill>
                <a:effectLst/>
                <a:uLnTx/>
                <a:uFillTx/>
                <a:latin typeface="Century Gothic" pitchFamily="34" charset="0"/>
                <a:ea typeface="ＭＳ Ｐゴシック" pitchFamily="34" charset="-128"/>
                <a:cs typeface="+mj-cs"/>
              </a:rPr>
              <a:t>Amparano</a:t>
            </a:r>
            <a:r>
              <a:rPr kumimoji="0" lang="es-MX" sz="1000" b="1" i="0" u="none" strike="noStrike" kern="1200" cap="none" spc="0" normalizeH="0" noProof="0" dirty="0" smtClean="0">
                <a:ln>
                  <a:noFill/>
                </a:ln>
                <a:solidFill>
                  <a:schemeClr val="tx1"/>
                </a:solidFill>
                <a:effectLst/>
                <a:uLnTx/>
                <a:uFillTx/>
                <a:latin typeface="Century Gothic" pitchFamily="34" charset="0"/>
                <a:ea typeface="ＭＳ Ｐゴシック" pitchFamily="34" charset="-128"/>
                <a:cs typeface="+mj-cs"/>
              </a:rPr>
              <a:t> </a:t>
            </a:r>
            <a:endParaRPr kumimoji="0" lang="es-MX" sz="1000" b="1" i="0" u="none" strike="noStrike" kern="1200" cap="none" spc="0" normalizeH="0" baseline="0" noProof="0" dirty="0" smtClean="0">
              <a:ln>
                <a:noFill/>
              </a:ln>
              <a:solidFill>
                <a:schemeClr val="tx1"/>
              </a:solidFill>
              <a:effectLst/>
              <a:uLnTx/>
              <a:uFillTx/>
              <a:latin typeface="Century Gothic" pitchFamily="34" charset="0"/>
              <a:ea typeface="ＭＳ Ｐゴシック" pitchFamily="34" charset="-128"/>
              <a:cs typeface="+mj-cs"/>
            </a:endParaRPr>
          </a:p>
        </p:txBody>
      </p:sp>
      <p:pic>
        <p:nvPicPr>
          <p:cNvPr id="4" name="3 Imagen" descr="isei books.jpe"/>
          <p:cNvPicPr>
            <a:picLocks noChangeAspect="1"/>
          </p:cNvPicPr>
          <p:nvPr/>
        </p:nvPicPr>
        <p:blipFill>
          <a:blip r:embed="rId3" cstate="print"/>
          <a:stretch>
            <a:fillRect/>
          </a:stretch>
        </p:blipFill>
        <p:spPr>
          <a:xfrm rot="19671138">
            <a:off x="6188793" y="2788342"/>
            <a:ext cx="2033058" cy="2366607"/>
          </a:xfrm>
          <a:prstGeom prst="rect">
            <a:avLst/>
          </a:prstGeom>
        </p:spPr>
      </p:pic>
      <p:sp>
        <p:nvSpPr>
          <p:cNvPr id="5" name="4 CuadroTexto"/>
          <p:cNvSpPr txBox="1"/>
          <p:nvPr/>
        </p:nvSpPr>
        <p:spPr>
          <a:xfrm>
            <a:off x="971600" y="3655172"/>
            <a:ext cx="4680520" cy="1631216"/>
          </a:xfrm>
          <a:prstGeom prst="rect">
            <a:avLst/>
          </a:prstGeom>
          <a:noFill/>
        </p:spPr>
        <p:txBody>
          <a:bodyPr wrap="square" rtlCol="0">
            <a:spAutoFit/>
          </a:bodyPr>
          <a:lstStyle/>
          <a:p>
            <a:pPr>
              <a:buFont typeface="Arial" pitchFamily="34" charset="0"/>
              <a:buChar char="•"/>
            </a:pPr>
            <a:r>
              <a:rPr lang="es-MX" sz="2000" b="1" dirty="0" smtClean="0">
                <a:solidFill>
                  <a:schemeClr val="tx2"/>
                </a:solidFill>
                <a:latin typeface="Century Gothic" pitchFamily="34" charset="0"/>
                <a:cs typeface="Century Gothic"/>
              </a:rPr>
              <a:t>Las eras históricas</a:t>
            </a:r>
          </a:p>
          <a:p>
            <a:pPr>
              <a:buFont typeface="Arial" pitchFamily="34" charset="0"/>
              <a:buChar char="•"/>
            </a:pPr>
            <a:endParaRPr lang="es-MX" sz="2000" b="1" dirty="0" smtClean="0">
              <a:solidFill>
                <a:schemeClr val="tx2"/>
              </a:solidFill>
              <a:latin typeface="Century Gothic" pitchFamily="34" charset="0"/>
              <a:cs typeface="Century Gothic"/>
            </a:endParaRPr>
          </a:p>
          <a:p>
            <a:pPr>
              <a:buFont typeface="Arial" pitchFamily="34" charset="0"/>
              <a:buChar char="•"/>
            </a:pPr>
            <a:r>
              <a:rPr lang="es-MX" sz="2000" b="1" dirty="0" smtClean="0">
                <a:solidFill>
                  <a:schemeClr val="tx2"/>
                </a:solidFill>
                <a:latin typeface="Century Gothic" pitchFamily="34" charset="0"/>
                <a:cs typeface="Century Gothic"/>
              </a:rPr>
              <a:t>El ciudadano del siglo XXI</a:t>
            </a:r>
          </a:p>
          <a:p>
            <a:pPr>
              <a:buFont typeface="Arial" pitchFamily="34" charset="0"/>
              <a:buChar char="•"/>
            </a:pPr>
            <a:endParaRPr lang="es-MX" sz="2000" b="1" dirty="0" smtClean="0">
              <a:solidFill>
                <a:schemeClr val="tx2"/>
              </a:solidFill>
              <a:latin typeface="Century Gothic" pitchFamily="34" charset="0"/>
              <a:cs typeface="Century Gothic"/>
            </a:endParaRPr>
          </a:p>
          <a:p>
            <a:pPr>
              <a:buFont typeface="Arial" pitchFamily="34" charset="0"/>
              <a:buChar char="•"/>
            </a:pPr>
            <a:r>
              <a:rPr lang="es-MX" sz="2000" b="1" dirty="0" smtClean="0">
                <a:solidFill>
                  <a:schemeClr val="tx2"/>
                </a:solidFill>
                <a:latin typeface="Century Gothic" pitchFamily="34" charset="0"/>
                <a:cs typeface="Century Gothic"/>
              </a:rPr>
              <a:t>La Organización Pública  del futuro</a:t>
            </a:r>
          </a:p>
        </p:txBody>
      </p:sp>
    </p:spTree>
  </p:cSld>
  <p:clrMapOvr>
    <a:masterClrMapping/>
  </p:clrMapOvr>
  <p:transition advClick="0"/>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1259632" y="2420888"/>
            <a:ext cx="6572296" cy="1143000"/>
          </a:xfrm>
        </p:spPr>
        <p:txBody>
          <a:bodyPr>
            <a:noAutofit/>
          </a:bodyPr>
          <a:lstStyle/>
          <a:p>
            <a:pPr algn="ctr"/>
            <a:r>
              <a:rPr lang="es-MX" sz="4800" b="1" dirty="0" smtClean="0">
                <a:latin typeface="Century Gothic" pitchFamily="34" charset="0"/>
                <a:ea typeface="ＭＳ Ｐゴシック" pitchFamily="34" charset="-128"/>
              </a:rPr>
              <a:t>LAS ERAS HISTORICAS</a:t>
            </a:r>
          </a:p>
        </p:txBody>
      </p:sp>
      <p:sp>
        <p:nvSpPr>
          <p:cNvPr id="3" name="1 Título"/>
          <p:cNvSpPr txBox="1">
            <a:spLocks/>
          </p:cNvSpPr>
          <p:nvPr/>
        </p:nvSpPr>
        <p:spPr>
          <a:xfrm>
            <a:off x="1285852" y="4572008"/>
            <a:ext cx="6572296" cy="1143000"/>
          </a:xfrm>
          <a:prstGeom prst="rect">
            <a:avLst/>
          </a:prstGeom>
        </p:spPr>
        <p:txBody>
          <a:bodyPr>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1000" b="1" i="0" u="none" strike="noStrike" kern="1200" cap="none" spc="0" normalizeH="0" baseline="0" noProof="0" dirty="0" smtClean="0">
              <a:ln>
                <a:noFill/>
              </a:ln>
              <a:solidFill>
                <a:schemeClr val="tx1"/>
              </a:solidFill>
              <a:effectLst/>
              <a:uLnTx/>
              <a:uFillTx/>
              <a:latin typeface="Century Gothic" pitchFamily="34" charset="0"/>
              <a:ea typeface="ＭＳ Ｐゴシック" pitchFamily="34" charset="-128"/>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lang="es-MX" sz="1000" b="1" dirty="0" smtClean="0">
              <a:latin typeface="Century Gothic" pitchFamily="34" charset="0"/>
              <a:ea typeface="ＭＳ Ｐゴシック" pitchFamily="34" charset="-128"/>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1000" b="1" i="0" u="none" strike="noStrike" kern="1200" cap="none" spc="0" normalizeH="0" baseline="0" noProof="0" dirty="0" smtClean="0">
              <a:ln>
                <a:noFill/>
              </a:ln>
              <a:solidFill>
                <a:schemeClr val="tx1"/>
              </a:solidFill>
              <a:effectLst/>
              <a:uLnTx/>
              <a:uFillTx/>
              <a:latin typeface="Century Gothic" pitchFamily="34" charset="0"/>
              <a:ea typeface="ＭＳ Ｐゴシック" pitchFamily="34" charset="-128"/>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lang="es-MX" sz="1000" b="1" dirty="0" smtClean="0">
              <a:latin typeface="Century Gothic" pitchFamily="34" charset="0"/>
              <a:ea typeface="ＭＳ Ｐゴシック" pitchFamily="34" charset="-128"/>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000" b="1" i="0" u="none" strike="noStrike" kern="1200" cap="none" spc="0" normalizeH="0" baseline="0" noProof="0" dirty="0" smtClean="0">
                <a:ln>
                  <a:noFill/>
                </a:ln>
                <a:solidFill>
                  <a:schemeClr val="tx1"/>
                </a:solidFill>
                <a:effectLst/>
                <a:uLnTx/>
                <a:uFillTx/>
                <a:latin typeface="Century Gothic" pitchFamily="34" charset="0"/>
                <a:ea typeface="ＭＳ Ｐゴシック" pitchFamily="34" charset="-128"/>
                <a:cs typeface="+mj-cs"/>
              </a:rPr>
              <a:t>Información</a:t>
            </a:r>
            <a:r>
              <a:rPr kumimoji="0" lang="es-MX" sz="1000" b="1" i="0" u="none" strike="noStrike" kern="1200" cap="none" spc="0" normalizeH="0" noProof="0" dirty="0" smtClean="0">
                <a:ln>
                  <a:noFill/>
                </a:ln>
                <a:solidFill>
                  <a:schemeClr val="tx1"/>
                </a:solidFill>
                <a:effectLst/>
                <a:uLnTx/>
                <a:uFillTx/>
                <a:latin typeface="Century Gothic" pitchFamily="34" charset="0"/>
                <a:ea typeface="ＭＳ Ｐゴシック" pitchFamily="34" charset="-128"/>
                <a:cs typeface="+mj-cs"/>
              </a:rPr>
              <a:t> tomada del libro:  Sistema Empresa Inteligente, Autor: Aníbal Basurto </a:t>
            </a:r>
            <a:r>
              <a:rPr kumimoji="0" lang="es-MX" sz="1000" b="1" i="0" u="none" strike="noStrike" kern="1200" cap="none" spc="0" normalizeH="0" noProof="0" dirty="0" err="1" smtClean="0">
                <a:ln>
                  <a:noFill/>
                </a:ln>
                <a:solidFill>
                  <a:schemeClr val="tx1"/>
                </a:solidFill>
                <a:effectLst/>
                <a:uLnTx/>
                <a:uFillTx/>
                <a:latin typeface="Century Gothic" pitchFamily="34" charset="0"/>
                <a:ea typeface="ＭＳ Ｐゴシック" pitchFamily="34" charset="-128"/>
                <a:cs typeface="+mj-cs"/>
              </a:rPr>
              <a:t>Amparano</a:t>
            </a:r>
            <a:r>
              <a:rPr kumimoji="0" lang="es-MX" sz="1000" b="1" i="0" u="none" strike="noStrike" kern="1200" cap="none" spc="0" normalizeH="0" noProof="0" dirty="0" smtClean="0">
                <a:ln>
                  <a:noFill/>
                </a:ln>
                <a:solidFill>
                  <a:schemeClr val="tx1"/>
                </a:solidFill>
                <a:effectLst/>
                <a:uLnTx/>
                <a:uFillTx/>
                <a:latin typeface="Century Gothic" pitchFamily="34" charset="0"/>
                <a:ea typeface="ＭＳ Ｐゴシック" pitchFamily="34" charset="-128"/>
                <a:cs typeface="+mj-cs"/>
              </a:rPr>
              <a:t> </a:t>
            </a:r>
            <a:endParaRPr kumimoji="0" lang="es-MX" sz="1000" b="1" i="0" u="none" strike="noStrike" kern="1200" cap="none" spc="0" normalizeH="0" baseline="0" noProof="0" dirty="0" smtClean="0">
              <a:ln>
                <a:noFill/>
              </a:ln>
              <a:solidFill>
                <a:schemeClr val="tx1"/>
              </a:solidFill>
              <a:effectLst/>
              <a:uLnTx/>
              <a:uFillTx/>
              <a:latin typeface="Century Gothic" pitchFamily="34" charset="0"/>
              <a:ea typeface="ＭＳ Ｐゴシック" pitchFamily="34" charset="-128"/>
              <a:cs typeface="+mj-cs"/>
            </a:endParaRPr>
          </a:p>
        </p:txBody>
      </p:sp>
    </p:spTree>
  </p:cSld>
  <p:clrMapOvr>
    <a:masterClrMapping/>
  </p:clrMapOvr>
  <p:transition advClick="0"/>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15 Grupo"/>
          <p:cNvGrpSpPr/>
          <p:nvPr/>
        </p:nvGrpSpPr>
        <p:grpSpPr>
          <a:xfrm>
            <a:off x="71406" y="-71462"/>
            <a:ext cx="8358246" cy="6357982"/>
            <a:chOff x="214282" y="1"/>
            <a:chExt cx="8643998" cy="6478697"/>
          </a:xfrm>
        </p:grpSpPr>
        <p:sp>
          <p:nvSpPr>
            <p:cNvPr id="17" name="Text Box 3"/>
            <p:cNvSpPr txBox="1">
              <a:spLocks noChangeArrowheads="1"/>
            </p:cNvSpPr>
            <p:nvPr/>
          </p:nvSpPr>
          <p:spPr bwMode="auto">
            <a:xfrm>
              <a:off x="214282" y="1"/>
              <a:ext cx="8643998" cy="6478697"/>
            </a:xfrm>
            <a:prstGeom prst="rect">
              <a:avLst/>
            </a:prstGeom>
            <a:noFill/>
            <a:ln w="9525">
              <a:noFill/>
              <a:miter lim="800000"/>
              <a:headEnd/>
              <a:tailEnd/>
            </a:ln>
          </p:spPr>
          <p:txBody>
            <a:bodyPr wrap="square">
              <a:prstTxWarp prst="textNoShape">
                <a:avLst/>
              </a:prstTxWarp>
              <a:spAutoFit/>
            </a:bodyPr>
            <a:lstStyle/>
            <a:p>
              <a:endParaRPr/>
            </a:p>
            <a:p>
              <a:endParaRPr lang="es-ES_tradnl" dirty="0">
                <a:latin typeface="Century Gothic" pitchFamily="-106" charset="0"/>
              </a:endParaRPr>
            </a:p>
            <a:p>
              <a:endParaRPr lang="es-MX" sz="2000" dirty="0">
                <a:latin typeface="Century Gothic" pitchFamily="-106" charset="0"/>
              </a:endParaRPr>
            </a:p>
            <a:p>
              <a:endParaRPr lang="es-ES_tradnl" sz="2000" dirty="0">
                <a:latin typeface="Century Gothic" pitchFamily="-106" charset="0"/>
              </a:endParaRPr>
            </a:p>
            <a:p>
              <a:r>
                <a:rPr lang="es-ES_tradnl" sz="1700" dirty="0">
                  <a:latin typeface="Century Gothic" pitchFamily="-106" charset="0"/>
                </a:rPr>
                <a:t>Sector</a:t>
              </a:r>
            </a:p>
            <a:p>
              <a:r>
                <a:rPr lang="es-ES_tradnl" sz="1700" dirty="0">
                  <a:latin typeface="Century Gothic" pitchFamily="-106" charset="0"/>
                </a:rPr>
                <a:t>Terciario</a:t>
              </a:r>
            </a:p>
            <a:p>
              <a:endParaRPr lang="es-ES_tradnl" sz="2000" dirty="0">
                <a:latin typeface="Century Gothic" pitchFamily="-106" charset="0"/>
              </a:endParaRPr>
            </a:p>
            <a:p>
              <a:endParaRPr lang="es-ES_tradnl" sz="2000" dirty="0">
                <a:latin typeface="Century Gothic" pitchFamily="-106" charset="0"/>
              </a:endParaRPr>
            </a:p>
            <a:p>
              <a:endParaRPr lang="es-ES_tradnl" sz="2000" dirty="0">
                <a:latin typeface="Century Gothic" pitchFamily="-106" charset="0"/>
              </a:endParaRPr>
            </a:p>
            <a:p>
              <a:r>
                <a:rPr lang="es-ES_tradnl" sz="1700" dirty="0">
                  <a:latin typeface="Century Gothic" pitchFamily="-106" charset="0"/>
                </a:rPr>
                <a:t>Sector</a:t>
              </a:r>
            </a:p>
            <a:p>
              <a:r>
                <a:rPr lang="es-ES_tradnl" sz="1700" dirty="0">
                  <a:latin typeface="Century Gothic" pitchFamily="-106" charset="0"/>
                </a:rPr>
                <a:t>Secundario</a:t>
              </a:r>
            </a:p>
            <a:p>
              <a:endParaRPr lang="es-ES_tradnl" sz="2000" dirty="0">
                <a:latin typeface="Century Gothic" pitchFamily="-106" charset="0"/>
              </a:endParaRPr>
            </a:p>
            <a:p>
              <a:endParaRPr lang="es-ES_tradnl" sz="2000" dirty="0">
                <a:latin typeface="Century Gothic" pitchFamily="-106" charset="0"/>
              </a:endParaRPr>
            </a:p>
            <a:p>
              <a:endParaRPr lang="es-MX" sz="2000" dirty="0">
                <a:latin typeface="Century Gothic" pitchFamily="-106" charset="0"/>
              </a:endParaRPr>
            </a:p>
            <a:p>
              <a:endParaRPr lang="es-ES_tradnl" sz="2000" dirty="0">
                <a:latin typeface="Century Gothic" pitchFamily="-106" charset="0"/>
              </a:endParaRPr>
            </a:p>
            <a:p>
              <a:r>
                <a:rPr lang="es-ES_tradnl" sz="1700" dirty="0">
                  <a:latin typeface="Century Gothic" pitchFamily="-106" charset="0"/>
                </a:rPr>
                <a:t> Sector</a:t>
              </a:r>
            </a:p>
            <a:p>
              <a:r>
                <a:rPr lang="es-ES_tradnl" sz="1700" dirty="0">
                  <a:latin typeface="Century Gothic" pitchFamily="-106" charset="0"/>
                </a:rPr>
                <a:t> Primario</a:t>
              </a:r>
            </a:p>
            <a:p>
              <a:endParaRPr lang="es-ES_tradnl" sz="2000" dirty="0">
                <a:latin typeface="Century Gothic" pitchFamily="-106" charset="0"/>
              </a:endParaRPr>
            </a:p>
            <a:p>
              <a:endParaRPr lang="es-ES_tradnl" sz="2000" dirty="0">
                <a:latin typeface="Century Gothic" pitchFamily="-106" charset="0"/>
              </a:endParaRPr>
            </a:p>
            <a:p>
              <a:r>
                <a:rPr lang="es-ES_tradnl" sz="2000" dirty="0">
                  <a:latin typeface="Century Gothic" pitchFamily="-106" charset="0"/>
                </a:rPr>
                <a:t>	           </a:t>
              </a:r>
              <a:r>
                <a:rPr lang="es-ES_tradnl" sz="1700" dirty="0">
                  <a:latin typeface="Century Gothic" pitchFamily="-106" charset="0"/>
                </a:rPr>
                <a:t>Era de la           </a:t>
              </a:r>
              <a:r>
                <a:rPr lang="es-ES_tradnl" sz="1700" dirty="0" smtClean="0">
                  <a:latin typeface="Century Gothic" pitchFamily="-106" charset="0"/>
                </a:rPr>
                <a:t> Era </a:t>
              </a:r>
              <a:r>
                <a:rPr lang="es-ES_tradnl" sz="1700" dirty="0">
                  <a:latin typeface="Century Gothic" pitchFamily="-106" charset="0"/>
                </a:rPr>
                <a:t>de la         </a:t>
              </a:r>
              <a:r>
                <a:rPr lang="es-ES_tradnl" sz="1700" dirty="0" smtClean="0">
                  <a:latin typeface="Century Gothic" pitchFamily="-106" charset="0"/>
                </a:rPr>
                <a:t>  Era </a:t>
              </a:r>
              <a:r>
                <a:rPr lang="es-ES_tradnl" sz="1700" dirty="0">
                  <a:latin typeface="Century Gothic" pitchFamily="-106" charset="0"/>
                </a:rPr>
                <a:t>de la         </a:t>
              </a:r>
              <a:r>
                <a:rPr lang="es-ES_tradnl" sz="1700" dirty="0" smtClean="0">
                  <a:latin typeface="Century Gothic" pitchFamily="-106" charset="0"/>
                </a:rPr>
                <a:t>    Era </a:t>
              </a:r>
              <a:r>
                <a:rPr lang="es-ES_tradnl" sz="1700" dirty="0">
                  <a:latin typeface="Century Gothic" pitchFamily="-106" charset="0"/>
                </a:rPr>
                <a:t>del           </a:t>
              </a:r>
            </a:p>
            <a:p>
              <a:r>
                <a:rPr lang="es-ES_tradnl" sz="1700" dirty="0">
                  <a:latin typeface="Century Gothic" pitchFamily="-106" charset="0"/>
                </a:rPr>
                <a:t>	       </a:t>
              </a:r>
              <a:r>
                <a:rPr lang="es-ES_tradnl" sz="1700" dirty="0" smtClean="0">
                  <a:latin typeface="Century Gothic" pitchFamily="-106" charset="0"/>
                </a:rPr>
                <a:t>    Agricultura           Industria         Información    Conocimiento </a:t>
              </a:r>
              <a:endParaRPr lang="es-ES_tradnl" sz="1700" dirty="0">
                <a:latin typeface="Century Gothic" pitchFamily="-106" charset="0"/>
              </a:endParaRPr>
            </a:p>
            <a:p>
              <a:pPr algn="ctr"/>
              <a:r>
                <a:rPr lang="es-ES_tradnl" sz="1400" dirty="0" smtClean="0">
                  <a:solidFill>
                    <a:schemeClr val="tx1">
                      <a:lumMod val="65000"/>
                      <a:lumOff val="35000"/>
                    </a:schemeClr>
                  </a:solidFill>
                  <a:latin typeface="Century Gothic" pitchFamily="-106" charset="0"/>
                </a:rPr>
                <a:t>               12,000 </a:t>
              </a:r>
              <a:r>
                <a:rPr lang="es-ES_tradnl" sz="1400" dirty="0">
                  <a:solidFill>
                    <a:schemeClr val="tx1">
                      <a:lumMod val="65000"/>
                      <a:lumOff val="35000"/>
                    </a:schemeClr>
                  </a:solidFill>
                  <a:latin typeface="Century Gothic" pitchFamily="-106" charset="0"/>
                </a:rPr>
                <a:t>años          </a:t>
              </a:r>
              <a:r>
                <a:rPr lang="es-ES_tradnl" sz="1400" dirty="0" smtClean="0">
                  <a:solidFill>
                    <a:schemeClr val="tx1">
                      <a:lumMod val="65000"/>
                      <a:lumOff val="35000"/>
                    </a:schemeClr>
                  </a:solidFill>
                  <a:latin typeface="Century Gothic" pitchFamily="-106" charset="0"/>
                </a:rPr>
                <a:t>     250 </a:t>
              </a:r>
              <a:r>
                <a:rPr lang="es-ES_tradnl" sz="1400" dirty="0">
                  <a:solidFill>
                    <a:schemeClr val="tx1">
                      <a:lumMod val="65000"/>
                      <a:lumOff val="35000"/>
                    </a:schemeClr>
                  </a:solidFill>
                  <a:latin typeface="Century Gothic" pitchFamily="-106" charset="0"/>
                </a:rPr>
                <a:t>años         </a:t>
              </a:r>
              <a:r>
                <a:rPr lang="es-ES_tradnl" sz="1400" dirty="0" smtClean="0">
                  <a:solidFill>
                    <a:schemeClr val="tx1">
                      <a:lumMod val="65000"/>
                      <a:lumOff val="35000"/>
                    </a:schemeClr>
                  </a:solidFill>
                  <a:latin typeface="Century Gothic" pitchFamily="-106" charset="0"/>
                </a:rPr>
                <a:t>        50 años                      20 </a:t>
              </a:r>
              <a:r>
                <a:rPr lang="es-ES_tradnl" sz="1400" dirty="0">
                  <a:solidFill>
                    <a:schemeClr val="tx1">
                      <a:lumMod val="65000"/>
                      <a:lumOff val="35000"/>
                    </a:schemeClr>
                  </a:solidFill>
                  <a:latin typeface="Century Gothic" pitchFamily="-106" charset="0"/>
                </a:rPr>
                <a:t>años</a:t>
              </a:r>
              <a:endParaRPr lang="es-MX" sz="1400" dirty="0">
                <a:solidFill>
                  <a:schemeClr val="tx1">
                    <a:lumMod val="65000"/>
                    <a:lumOff val="35000"/>
                  </a:schemeClr>
                </a:solidFill>
                <a:latin typeface="Century Gothic" pitchFamily="-106" charset="0"/>
              </a:endParaRPr>
            </a:p>
          </p:txBody>
        </p:sp>
        <p:pic>
          <p:nvPicPr>
            <p:cNvPr id="18" name="Picture 4" descr="agricultura"/>
            <p:cNvPicPr>
              <a:picLocks noChangeAspect="1" noChangeArrowheads="1"/>
            </p:cNvPicPr>
            <p:nvPr/>
          </p:nvPicPr>
          <p:blipFill>
            <a:blip r:embed="rId2" cstate="print"/>
            <a:srcRect/>
            <a:stretch>
              <a:fillRect/>
            </a:stretch>
          </p:blipFill>
          <p:spPr bwMode="auto">
            <a:xfrm>
              <a:off x="1785918" y="4071942"/>
              <a:ext cx="1377733" cy="1428760"/>
            </a:xfrm>
            <a:prstGeom prst="rect">
              <a:avLst/>
            </a:prstGeom>
            <a:noFill/>
            <a:ln w="9525">
              <a:solidFill>
                <a:schemeClr val="tx1"/>
              </a:solidFill>
              <a:miter lim="800000"/>
              <a:headEnd/>
              <a:tailEnd/>
            </a:ln>
          </p:spPr>
        </p:pic>
        <p:pic>
          <p:nvPicPr>
            <p:cNvPr id="19" name="Picture 5" descr="neo_18"/>
            <p:cNvPicPr>
              <a:picLocks noChangeAspect="1" noChangeArrowheads="1"/>
            </p:cNvPicPr>
            <p:nvPr/>
          </p:nvPicPr>
          <p:blipFill>
            <a:blip r:embed="rId3" cstate="print"/>
            <a:srcRect/>
            <a:stretch>
              <a:fillRect/>
            </a:stretch>
          </p:blipFill>
          <p:spPr bwMode="auto">
            <a:xfrm>
              <a:off x="1785919" y="2428867"/>
              <a:ext cx="1418720" cy="1428761"/>
            </a:xfrm>
            <a:prstGeom prst="rect">
              <a:avLst/>
            </a:prstGeom>
            <a:noFill/>
            <a:ln w="9525">
              <a:noFill/>
              <a:miter lim="800000"/>
              <a:headEnd/>
              <a:tailEnd/>
            </a:ln>
          </p:spPr>
        </p:pic>
        <p:pic>
          <p:nvPicPr>
            <p:cNvPr id="20" name="Picture 6" descr="viking_drakkar_2_B028">
              <a:hlinkClick r:id="rId4"/>
            </p:cNvPr>
            <p:cNvPicPr>
              <a:picLocks noChangeAspect="1" noChangeArrowheads="1"/>
            </p:cNvPicPr>
            <p:nvPr/>
          </p:nvPicPr>
          <p:blipFill>
            <a:blip r:embed="rId5" cstate="print"/>
            <a:srcRect/>
            <a:stretch>
              <a:fillRect/>
            </a:stretch>
          </p:blipFill>
          <p:spPr bwMode="auto">
            <a:xfrm>
              <a:off x="1785918" y="928670"/>
              <a:ext cx="1428760" cy="1379646"/>
            </a:xfrm>
            <a:prstGeom prst="rect">
              <a:avLst/>
            </a:prstGeom>
            <a:noFill/>
            <a:ln w="9525">
              <a:solidFill>
                <a:schemeClr val="tx1"/>
              </a:solidFill>
              <a:miter lim="800000"/>
              <a:headEnd/>
              <a:tailEnd/>
            </a:ln>
          </p:spPr>
        </p:pic>
        <p:pic>
          <p:nvPicPr>
            <p:cNvPr id="21" name="Picture 7" descr="Tractor%20usado-baja"/>
            <p:cNvPicPr>
              <a:picLocks noChangeAspect="1" noChangeArrowheads="1"/>
            </p:cNvPicPr>
            <p:nvPr/>
          </p:nvPicPr>
          <p:blipFill>
            <a:blip r:embed="rId6" cstate="print"/>
            <a:srcRect l="27608" t="21336" r="21501" b="21335"/>
            <a:stretch>
              <a:fillRect/>
            </a:stretch>
          </p:blipFill>
          <p:spPr bwMode="auto">
            <a:xfrm>
              <a:off x="3357555" y="4071942"/>
              <a:ext cx="1428759" cy="1423998"/>
            </a:xfrm>
            <a:prstGeom prst="rect">
              <a:avLst/>
            </a:prstGeom>
            <a:noFill/>
            <a:ln w="9525">
              <a:solidFill>
                <a:schemeClr val="tx1"/>
              </a:solidFill>
              <a:miter lim="800000"/>
              <a:headEnd/>
              <a:tailEnd/>
            </a:ln>
          </p:spPr>
        </p:pic>
        <p:pic>
          <p:nvPicPr>
            <p:cNvPr id="22" name="Picture 8" descr="000195522"/>
            <p:cNvPicPr>
              <a:picLocks noChangeAspect="1" noChangeArrowheads="1"/>
            </p:cNvPicPr>
            <p:nvPr/>
          </p:nvPicPr>
          <p:blipFill>
            <a:blip r:embed="rId7" cstate="print"/>
            <a:srcRect/>
            <a:stretch>
              <a:fillRect/>
            </a:stretch>
          </p:blipFill>
          <p:spPr bwMode="auto">
            <a:xfrm>
              <a:off x="3357554" y="2428868"/>
              <a:ext cx="1428760" cy="1428760"/>
            </a:xfrm>
            <a:prstGeom prst="rect">
              <a:avLst/>
            </a:prstGeom>
            <a:noFill/>
            <a:ln w="9525">
              <a:solidFill>
                <a:schemeClr val="tx1"/>
              </a:solidFill>
              <a:miter lim="800000"/>
              <a:headEnd/>
              <a:tailEnd/>
            </a:ln>
          </p:spPr>
        </p:pic>
        <p:pic>
          <p:nvPicPr>
            <p:cNvPr id="23" name="Picture 9" descr="042107_HOM-01"/>
            <p:cNvPicPr>
              <a:picLocks noChangeAspect="1" noChangeArrowheads="1"/>
            </p:cNvPicPr>
            <p:nvPr/>
          </p:nvPicPr>
          <p:blipFill>
            <a:blip r:embed="rId8" cstate="print"/>
            <a:srcRect/>
            <a:stretch>
              <a:fillRect/>
            </a:stretch>
          </p:blipFill>
          <p:spPr bwMode="auto">
            <a:xfrm>
              <a:off x="3357554" y="928670"/>
              <a:ext cx="1428760" cy="1369746"/>
            </a:xfrm>
            <a:prstGeom prst="rect">
              <a:avLst/>
            </a:prstGeom>
            <a:noFill/>
            <a:ln w="9525">
              <a:solidFill>
                <a:schemeClr val="tx1"/>
              </a:solidFill>
              <a:miter lim="800000"/>
              <a:headEnd/>
              <a:tailEnd/>
            </a:ln>
          </p:spPr>
        </p:pic>
        <p:pic>
          <p:nvPicPr>
            <p:cNvPr id="24" name="Picture 10" descr="greenh"/>
            <p:cNvPicPr>
              <a:picLocks noChangeAspect="1" noChangeArrowheads="1"/>
            </p:cNvPicPr>
            <p:nvPr/>
          </p:nvPicPr>
          <p:blipFill>
            <a:blip r:embed="rId9" cstate="print"/>
            <a:srcRect l="24001" t="18433" r="20000"/>
            <a:stretch>
              <a:fillRect/>
            </a:stretch>
          </p:blipFill>
          <p:spPr bwMode="auto">
            <a:xfrm>
              <a:off x="5072066" y="4071942"/>
              <a:ext cx="1361126" cy="1437690"/>
            </a:xfrm>
            <a:prstGeom prst="rect">
              <a:avLst/>
            </a:prstGeom>
            <a:noFill/>
            <a:ln w="9525">
              <a:solidFill>
                <a:schemeClr val="tx1"/>
              </a:solidFill>
              <a:miter lim="800000"/>
              <a:headEnd/>
              <a:tailEnd/>
            </a:ln>
          </p:spPr>
        </p:pic>
        <p:pic>
          <p:nvPicPr>
            <p:cNvPr id="25" name="Picture 11" descr="ordenadores"/>
            <p:cNvPicPr>
              <a:picLocks noChangeAspect="1" noChangeArrowheads="1"/>
            </p:cNvPicPr>
            <p:nvPr/>
          </p:nvPicPr>
          <p:blipFill>
            <a:blip r:embed="rId10" cstate="print"/>
            <a:srcRect/>
            <a:stretch>
              <a:fillRect/>
            </a:stretch>
          </p:blipFill>
          <p:spPr bwMode="auto">
            <a:xfrm>
              <a:off x="5072066" y="2428868"/>
              <a:ext cx="1357322" cy="1428760"/>
            </a:xfrm>
            <a:prstGeom prst="rect">
              <a:avLst/>
            </a:prstGeom>
            <a:noFill/>
            <a:ln w="9525">
              <a:solidFill>
                <a:schemeClr val="tx1"/>
              </a:solidFill>
              <a:miter lim="800000"/>
              <a:headEnd/>
              <a:tailEnd/>
            </a:ln>
          </p:spPr>
        </p:pic>
        <p:pic>
          <p:nvPicPr>
            <p:cNvPr id="26" name="Picture 12" descr="FOTO1ovejaDolly"/>
            <p:cNvPicPr>
              <a:picLocks noChangeAspect="1" noChangeArrowheads="1"/>
            </p:cNvPicPr>
            <p:nvPr/>
          </p:nvPicPr>
          <p:blipFill>
            <a:blip r:embed="rId11" cstate="print"/>
            <a:srcRect/>
            <a:stretch>
              <a:fillRect/>
            </a:stretch>
          </p:blipFill>
          <p:spPr bwMode="auto">
            <a:xfrm>
              <a:off x="6715140" y="4074360"/>
              <a:ext cx="1379647" cy="1426342"/>
            </a:xfrm>
            <a:prstGeom prst="rect">
              <a:avLst/>
            </a:prstGeom>
            <a:noFill/>
            <a:ln w="9525">
              <a:solidFill>
                <a:schemeClr val="tx1"/>
              </a:solidFill>
              <a:miter lim="800000"/>
              <a:headEnd/>
              <a:tailEnd/>
            </a:ln>
          </p:spPr>
        </p:pic>
        <p:pic>
          <p:nvPicPr>
            <p:cNvPr id="27" name="Picture 13" descr="nanotecnologia-moleculas-trabajadoras"/>
            <p:cNvPicPr>
              <a:picLocks noChangeAspect="1" noChangeArrowheads="1"/>
            </p:cNvPicPr>
            <p:nvPr/>
          </p:nvPicPr>
          <p:blipFill>
            <a:blip r:embed="rId12" cstate="print"/>
            <a:srcRect/>
            <a:stretch>
              <a:fillRect/>
            </a:stretch>
          </p:blipFill>
          <p:spPr bwMode="auto">
            <a:xfrm>
              <a:off x="6715140" y="2428868"/>
              <a:ext cx="1428760" cy="1428760"/>
            </a:xfrm>
            <a:prstGeom prst="rect">
              <a:avLst/>
            </a:prstGeom>
            <a:noFill/>
            <a:ln w="9525">
              <a:noFill/>
              <a:miter lim="800000"/>
              <a:headEnd/>
              <a:tailEnd/>
            </a:ln>
          </p:spPr>
        </p:pic>
        <p:pic>
          <p:nvPicPr>
            <p:cNvPr id="28" name="Picture 14" descr="papel"/>
            <p:cNvPicPr>
              <a:picLocks noChangeAspect="1" noChangeArrowheads="1"/>
            </p:cNvPicPr>
            <p:nvPr/>
          </p:nvPicPr>
          <p:blipFill>
            <a:blip r:embed="rId13" cstate="print">
              <a:lum bright="12000"/>
            </a:blip>
            <a:srcRect l="23000" t="51581" r="47000" b="16798"/>
            <a:stretch>
              <a:fillRect/>
            </a:stretch>
          </p:blipFill>
          <p:spPr bwMode="auto">
            <a:xfrm>
              <a:off x="6781800" y="1000108"/>
              <a:ext cx="1219224" cy="523890"/>
            </a:xfrm>
            <a:prstGeom prst="rect">
              <a:avLst/>
            </a:prstGeom>
            <a:noFill/>
            <a:ln w="9525">
              <a:noFill/>
              <a:miter lim="800000"/>
              <a:headEnd/>
              <a:tailEnd/>
            </a:ln>
          </p:spPr>
        </p:pic>
        <p:pic>
          <p:nvPicPr>
            <p:cNvPr id="29" name="Picture 15" descr="cuil-buscador"/>
            <p:cNvPicPr>
              <a:picLocks noChangeAspect="1" noChangeArrowheads="1"/>
            </p:cNvPicPr>
            <p:nvPr/>
          </p:nvPicPr>
          <p:blipFill>
            <a:blip r:embed="rId14" cstate="print"/>
            <a:srcRect l="36842" r="5263" b="25000"/>
            <a:stretch>
              <a:fillRect/>
            </a:stretch>
          </p:blipFill>
          <p:spPr bwMode="auto">
            <a:xfrm>
              <a:off x="6715140" y="928670"/>
              <a:ext cx="1428760" cy="1357322"/>
            </a:xfrm>
            <a:prstGeom prst="rect">
              <a:avLst/>
            </a:prstGeom>
            <a:noFill/>
            <a:ln w="9525">
              <a:solidFill>
                <a:schemeClr val="tx1"/>
              </a:solidFill>
              <a:miter lim="800000"/>
              <a:headEnd/>
              <a:tailEnd/>
            </a:ln>
          </p:spPr>
        </p:pic>
        <p:pic>
          <p:nvPicPr>
            <p:cNvPr id="30" name="Picture 16" descr="sat13"/>
            <p:cNvPicPr>
              <a:picLocks noChangeAspect="1" noChangeArrowheads="1"/>
            </p:cNvPicPr>
            <p:nvPr/>
          </p:nvPicPr>
          <p:blipFill>
            <a:blip r:embed="rId15" cstate="print"/>
            <a:srcRect/>
            <a:stretch>
              <a:fillRect/>
            </a:stretch>
          </p:blipFill>
          <p:spPr bwMode="auto">
            <a:xfrm>
              <a:off x="5072066" y="928670"/>
              <a:ext cx="1357322" cy="1360894"/>
            </a:xfrm>
            <a:prstGeom prst="rect">
              <a:avLst/>
            </a:prstGeom>
            <a:noFill/>
            <a:ln w="9525">
              <a:solidFill>
                <a:schemeClr val="tx1"/>
              </a:solidFill>
              <a:miter lim="800000"/>
              <a:headEnd/>
              <a:tailEnd/>
            </a:ln>
          </p:spPr>
        </p:pic>
      </p:grpSp>
    </p:spTree>
  </p:cSld>
  <p:clrMapOvr>
    <a:masterClrMapping/>
  </p:clrMapOvr>
  <p:transition advClick="0"/>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lipse"/>
          <p:cNvSpPr>
            <a:spLocks noChangeArrowheads="1"/>
          </p:cNvSpPr>
          <p:nvPr/>
        </p:nvSpPr>
        <p:spPr bwMode="auto">
          <a:xfrm>
            <a:off x="428596" y="1785926"/>
            <a:ext cx="2357466" cy="928676"/>
          </a:xfrm>
          <a:prstGeom prst="ellipse">
            <a:avLst/>
          </a:prstGeom>
          <a:solidFill>
            <a:schemeClr val="bg1">
              <a:lumMod val="65000"/>
            </a:schemeClr>
          </a:solidFill>
          <a:ln w="9525">
            <a:solidFill>
              <a:schemeClr val="bg1"/>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600" dirty="0">
                <a:latin typeface="Century Gothic" pitchFamily="-106" charset="0"/>
              </a:rPr>
              <a:t>ERA  PRIMITIVA</a:t>
            </a:r>
          </a:p>
        </p:txBody>
      </p:sp>
      <p:sp>
        <p:nvSpPr>
          <p:cNvPr id="8" name="7 Elipse"/>
          <p:cNvSpPr>
            <a:spLocks noChangeArrowheads="1"/>
          </p:cNvSpPr>
          <p:nvPr/>
        </p:nvSpPr>
        <p:spPr bwMode="auto">
          <a:xfrm>
            <a:off x="3428992" y="1785926"/>
            <a:ext cx="2428883" cy="928676"/>
          </a:xfrm>
          <a:prstGeom prst="ellipse">
            <a:avLst/>
          </a:prstGeom>
          <a:solidFill>
            <a:schemeClr val="bg1">
              <a:lumMod val="65000"/>
            </a:schemeClr>
          </a:solidFill>
          <a:ln w="9525">
            <a:solidFill>
              <a:schemeClr val="bg1"/>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600" dirty="0">
                <a:latin typeface="Century Gothic" pitchFamily="-106" charset="0"/>
              </a:rPr>
              <a:t>SOCIEDAD PRIMITIVA</a:t>
            </a:r>
          </a:p>
        </p:txBody>
      </p:sp>
      <p:sp>
        <p:nvSpPr>
          <p:cNvPr id="9" name="8 Elipse"/>
          <p:cNvSpPr>
            <a:spLocks noChangeArrowheads="1"/>
          </p:cNvSpPr>
          <p:nvPr/>
        </p:nvSpPr>
        <p:spPr bwMode="auto">
          <a:xfrm>
            <a:off x="6357950" y="1785926"/>
            <a:ext cx="2571768" cy="928694"/>
          </a:xfrm>
          <a:prstGeom prst="ellipse">
            <a:avLst/>
          </a:prstGeom>
          <a:solidFill>
            <a:schemeClr val="bg1">
              <a:lumMod val="65000"/>
            </a:schemeClr>
          </a:solidFill>
          <a:ln w="9525">
            <a:solidFill>
              <a:schemeClr val="bg1"/>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600" dirty="0">
                <a:latin typeface="Century Gothic" pitchFamily="-106" charset="0"/>
              </a:rPr>
              <a:t>ORGANIZACIÓN PRIMITIVA</a:t>
            </a:r>
          </a:p>
        </p:txBody>
      </p:sp>
      <p:sp>
        <p:nvSpPr>
          <p:cNvPr id="10" name="9 Flecha derecha"/>
          <p:cNvSpPr/>
          <p:nvPr/>
        </p:nvSpPr>
        <p:spPr>
          <a:xfrm>
            <a:off x="2857488" y="2214554"/>
            <a:ext cx="357190" cy="194832"/>
          </a:xfrm>
          <a:prstGeom prst="rightArrow">
            <a:avLst/>
          </a:prstGeom>
          <a:solidFill>
            <a:schemeClr val="tx1">
              <a:lumMod val="65000"/>
              <a:lumOff val="35000"/>
            </a:schemeClr>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s-MX" sz="1600">
              <a:solidFill>
                <a:srgbClr val="FFFFFF"/>
              </a:solidFill>
              <a:ea typeface="ＭＳ Ｐゴシック" pitchFamily="-106" charset="-128"/>
              <a:cs typeface="ＭＳ Ｐゴシック" pitchFamily="-106" charset="-128"/>
            </a:endParaRPr>
          </a:p>
        </p:txBody>
      </p:sp>
      <p:sp>
        <p:nvSpPr>
          <p:cNvPr id="11" name="10 Flecha derecha"/>
          <p:cNvSpPr/>
          <p:nvPr/>
        </p:nvSpPr>
        <p:spPr>
          <a:xfrm>
            <a:off x="5929322" y="2143116"/>
            <a:ext cx="357190" cy="194832"/>
          </a:xfrm>
          <a:prstGeom prst="rightArrow">
            <a:avLst/>
          </a:prstGeom>
          <a:solidFill>
            <a:schemeClr val="tx1">
              <a:lumMod val="65000"/>
              <a:lumOff val="35000"/>
            </a:schemeClr>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s-MX" sz="1600">
              <a:solidFill>
                <a:srgbClr val="FFFFFF"/>
              </a:solidFill>
              <a:ea typeface="ＭＳ Ｐゴシック" pitchFamily="-106" charset="-128"/>
              <a:cs typeface="ＭＳ Ｐゴシック" pitchFamily="-106" charset="-128"/>
            </a:endParaRPr>
          </a:p>
        </p:txBody>
      </p:sp>
      <p:sp>
        <p:nvSpPr>
          <p:cNvPr id="12" name="11 Elipse"/>
          <p:cNvSpPr>
            <a:spLocks noChangeArrowheads="1"/>
          </p:cNvSpPr>
          <p:nvPr/>
        </p:nvSpPr>
        <p:spPr bwMode="auto">
          <a:xfrm>
            <a:off x="428596" y="2857496"/>
            <a:ext cx="2357466" cy="857246"/>
          </a:xfrm>
          <a:prstGeom prst="ellipse">
            <a:avLst/>
          </a:prstGeom>
          <a:solidFill>
            <a:schemeClr val="bg1">
              <a:lumMod val="65000"/>
            </a:schemeClr>
          </a:solidFill>
          <a:ln w="9525">
            <a:solidFill>
              <a:schemeClr val="bg1"/>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600" dirty="0">
                <a:latin typeface="Century Gothic" pitchFamily="-106" charset="0"/>
              </a:rPr>
              <a:t>ERA  AGRÍCOLA</a:t>
            </a:r>
          </a:p>
        </p:txBody>
      </p:sp>
      <p:sp>
        <p:nvSpPr>
          <p:cNvPr id="13" name="12 Elipse"/>
          <p:cNvSpPr>
            <a:spLocks noChangeArrowheads="1"/>
          </p:cNvSpPr>
          <p:nvPr/>
        </p:nvSpPr>
        <p:spPr bwMode="auto">
          <a:xfrm>
            <a:off x="3428992" y="2857496"/>
            <a:ext cx="2428892" cy="928694"/>
          </a:xfrm>
          <a:prstGeom prst="ellipse">
            <a:avLst/>
          </a:prstGeom>
          <a:solidFill>
            <a:schemeClr val="bg1">
              <a:lumMod val="65000"/>
            </a:schemeClr>
          </a:solidFill>
          <a:ln w="9525">
            <a:solidFill>
              <a:schemeClr val="bg1"/>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600" dirty="0">
                <a:latin typeface="Century Gothic" pitchFamily="-106" charset="0"/>
              </a:rPr>
              <a:t>SOCIEDAD AGRÍCOLA</a:t>
            </a:r>
          </a:p>
        </p:txBody>
      </p:sp>
      <p:sp>
        <p:nvSpPr>
          <p:cNvPr id="14" name="13 Elipse"/>
          <p:cNvSpPr>
            <a:spLocks noChangeArrowheads="1"/>
          </p:cNvSpPr>
          <p:nvPr/>
        </p:nvSpPr>
        <p:spPr bwMode="auto">
          <a:xfrm>
            <a:off x="6429388" y="2857496"/>
            <a:ext cx="2500330" cy="857256"/>
          </a:xfrm>
          <a:prstGeom prst="ellipse">
            <a:avLst/>
          </a:prstGeom>
          <a:solidFill>
            <a:schemeClr val="bg1">
              <a:lumMod val="65000"/>
            </a:schemeClr>
          </a:solidFill>
          <a:ln w="9525">
            <a:solidFill>
              <a:schemeClr val="bg1"/>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600" dirty="0">
                <a:latin typeface="Century Gothic" pitchFamily="-106" charset="0"/>
              </a:rPr>
              <a:t>ORGANIZACIÓN AGRÍCOLA</a:t>
            </a:r>
          </a:p>
        </p:txBody>
      </p:sp>
      <p:sp>
        <p:nvSpPr>
          <p:cNvPr id="15" name="14 Flecha derecha"/>
          <p:cNvSpPr/>
          <p:nvPr/>
        </p:nvSpPr>
        <p:spPr>
          <a:xfrm>
            <a:off x="2857488" y="3214686"/>
            <a:ext cx="357190" cy="194832"/>
          </a:xfrm>
          <a:prstGeom prst="rightArrow">
            <a:avLst/>
          </a:prstGeom>
          <a:solidFill>
            <a:schemeClr val="tx1">
              <a:lumMod val="65000"/>
              <a:lumOff val="35000"/>
            </a:schemeClr>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s-MX" sz="1600">
              <a:solidFill>
                <a:srgbClr val="FFFFFF"/>
              </a:solidFill>
              <a:ea typeface="ＭＳ Ｐゴシック" pitchFamily="-106" charset="-128"/>
              <a:cs typeface="ＭＳ Ｐゴシック" pitchFamily="-106" charset="-128"/>
            </a:endParaRPr>
          </a:p>
        </p:txBody>
      </p:sp>
      <p:sp>
        <p:nvSpPr>
          <p:cNvPr id="16" name="15 Flecha derecha"/>
          <p:cNvSpPr/>
          <p:nvPr/>
        </p:nvSpPr>
        <p:spPr>
          <a:xfrm>
            <a:off x="5929322" y="3214686"/>
            <a:ext cx="357190" cy="194832"/>
          </a:xfrm>
          <a:prstGeom prst="rightArrow">
            <a:avLst/>
          </a:prstGeom>
          <a:solidFill>
            <a:schemeClr val="tx1">
              <a:lumMod val="65000"/>
              <a:lumOff val="35000"/>
            </a:schemeClr>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s-MX" sz="1600">
              <a:solidFill>
                <a:srgbClr val="FFFFFF"/>
              </a:solidFill>
              <a:ea typeface="ＭＳ Ｐゴシック" pitchFamily="-106" charset="-128"/>
              <a:cs typeface="ＭＳ Ｐゴシック" pitchFamily="-106" charset="-128"/>
            </a:endParaRPr>
          </a:p>
        </p:txBody>
      </p:sp>
      <p:sp>
        <p:nvSpPr>
          <p:cNvPr id="22" name="21 Elipse"/>
          <p:cNvSpPr>
            <a:spLocks noChangeArrowheads="1"/>
          </p:cNvSpPr>
          <p:nvPr/>
        </p:nvSpPr>
        <p:spPr bwMode="auto">
          <a:xfrm>
            <a:off x="428596" y="3857628"/>
            <a:ext cx="2428892" cy="857262"/>
          </a:xfrm>
          <a:prstGeom prst="ellipse">
            <a:avLst/>
          </a:prstGeom>
          <a:solidFill>
            <a:schemeClr val="bg1">
              <a:lumMod val="65000"/>
            </a:schemeClr>
          </a:solidFill>
          <a:ln w="9525">
            <a:solidFill>
              <a:schemeClr val="bg1"/>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600" dirty="0">
                <a:latin typeface="Century Gothic" pitchFamily="-106" charset="0"/>
              </a:rPr>
              <a:t>ERA  INDUSTRIAL</a:t>
            </a:r>
          </a:p>
        </p:txBody>
      </p:sp>
      <p:sp>
        <p:nvSpPr>
          <p:cNvPr id="23" name="22 Elipse"/>
          <p:cNvSpPr>
            <a:spLocks noChangeArrowheads="1"/>
          </p:cNvSpPr>
          <p:nvPr/>
        </p:nvSpPr>
        <p:spPr bwMode="auto">
          <a:xfrm>
            <a:off x="3428992" y="3929066"/>
            <a:ext cx="2428892" cy="857256"/>
          </a:xfrm>
          <a:prstGeom prst="ellipse">
            <a:avLst/>
          </a:prstGeom>
          <a:solidFill>
            <a:schemeClr val="bg1">
              <a:lumMod val="65000"/>
            </a:schemeClr>
          </a:solidFill>
          <a:ln w="9525">
            <a:solidFill>
              <a:schemeClr val="bg1"/>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600" dirty="0">
                <a:latin typeface="Century Gothic" pitchFamily="-106" charset="0"/>
              </a:rPr>
              <a:t>SOCIEDAD INDUSTRIAL</a:t>
            </a:r>
          </a:p>
        </p:txBody>
      </p:sp>
      <p:sp>
        <p:nvSpPr>
          <p:cNvPr id="24" name="23 Elipse"/>
          <p:cNvSpPr>
            <a:spLocks noChangeArrowheads="1"/>
          </p:cNvSpPr>
          <p:nvPr/>
        </p:nvSpPr>
        <p:spPr bwMode="auto">
          <a:xfrm>
            <a:off x="6429388" y="3929066"/>
            <a:ext cx="2571768" cy="857262"/>
          </a:xfrm>
          <a:prstGeom prst="ellipse">
            <a:avLst/>
          </a:prstGeom>
          <a:solidFill>
            <a:schemeClr val="bg1">
              <a:lumMod val="65000"/>
            </a:schemeClr>
          </a:solidFill>
          <a:ln w="9525">
            <a:solidFill>
              <a:schemeClr val="bg1"/>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600" dirty="0">
                <a:latin typeface="Century Gothic" pitchFamily="-106" charset="0"/>
              </a:rPr>
              <a:t>ORGANIZACIÓN INDUSTRIAL</a:t>
            </a:r>
          </a:p>
        </p:txBody>
      </p:sp>
      <p:sp>
        <p:nvSpPr>
          <p:cNvPr id="25" name="24 Flecha derecha"/>
          <p:cNvSpPr/>
          <p:nvPr/>
        </p:nvSpPr>
        <p:spPr>
          <a:xfrm>
            <a:off x="2928926" y="4214818"/>
            <a:ext cx="357190" cy="194832"/>
          </a:xfrm>
          <a:prstGeom prst="rightArrow">
            <a:avLst/>
          </a:prstGeom>
          <a:solidFill>
            <a:schemeClr val="tx1">
              <a:lumMod val="65000"/>
              <a:lumOff val="35000"/>
            </a:schemeClr>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s-MX" sz="1600">
              <a:solidFill>
                <a:srgbClr val="FFFFFF"/>
              </a:solidFill>
              <a:ea typeface="ＭＳ Ｐゴシック" pitchFamily="-106" charset="-128"/>
              <a:cs typeface="ＭＳ Ｐゴシック" pitchFamily="-106" charset="-128"/>
            </a:endParaRPr>
          </a:p>
        </p:txBody>
      </p:sp>
      <p:sp>
        <p:nvSpPr>
          <p:cNvPr id="26" name="25 Flecha derecha"/>
          <p:cNvSpPr/>
          <p:nvPr/>
        </p:nvSpPr>
        <p:spPr>
          <a:xfrm>
            <a:off x="5929322" y="4214818"/>
            <a:ext cx="357190" cy="194832"/>
          </a:xfrm>
          <a:prstGeom prst="rightArrow">
            <a:avLst/>
          </a:prstGeom>
          <a:solidFill>
            <a:schemeClr val="tx1">
              <a:lumMod val="65000"/>
              <a:lumOff val="35000"/>
            </a:schemeClr>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s-MX" sz="1600">
              <a:solidFill>
                <a:srgbClr val="FFFFFF"/>
              </a:solidFill>
              <a:ea typeface="ＭＳ Ｐゴシック" pitchFamily="-106" charset="-128"/>
              <a:cs typeface="ＭＳ Ｐゴシック" pitchFamily="-106" charset="-128"/>
            </a:endParaRPr>
          </a:p>
        </p:txBody>
      </p:sp>
      <p:sp>
        <p:nvSpPr>
          <p:cNvPr id="27" name="26 Elipse"/>
          <p:cNvSpPr>
            <a:spLocks noChangeArrowheads="1"/>
          </p:cNvSpPr>
          <p:nvPr/>
        </p:nvSpPr>
        <p:spPr bwMode="auto">
          <a:xfrm>
            <a:off x="357158" y="5000636"/>
            <a:ext cx="2428905" cy="857256"/>
          </a:xfrm>
          <a:prstGeom prst="ellipse">
            <a:avLst/>
          </a:prstGeom>
          <a:solidFill>
            <a:schemeClr val="bg1">
              <a:lumMod val="65000"/>
            </a:schemeClr>
          </a:solidFill>
          <a:ln w="9525">
            <a:solidFill>
              <a:srgbClr val="F9F9F9"/>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400" dirty="0">
                <a:solidFill>
                  <a:srgbClr val="000000"/>
                </a:solidFill>
                <a:latin typeface="Century Gothic" pitchFamily="-106" charset="0"/>
              </a:rPr>
              <a:t>ERA  DEL CONOCIMIENTO</a:t>
            </a:r>
          </a:p>
        </p:txBody>
      </p:sp>
      <p:sp>
        <p:nvSpPr>
          <p:cNvPr id="28" name="27 Elipse"/>
          <p:cNvSpPr>
            <a:spLocks noChangeArrowheads="1"/>
          </p:cNvSpPr>
          <p:nvPr/>
        </p:nvSpPr>
        <p:spPr bwMode="auto">
          <a:xfrm>
            <a:off x="3428992" y="5000636"/>
            <a:ext cx="2500321" cy="857270"/>
          </a:xfrm>
          <a:prstGeom prst="ellipse">
            <a:avLst/>
          </a:prstGeom>
          <a:solidFill>
            <a:schemeClr val="bg1">
              <a:lumMod val="65000"/>
            </a:schemeClr>
          </a:solidFill>
          <a:ln w="9525">
            <a:solidFill>
              <a:srgbClr val="F9F9F9"/>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400" dirty="0">
                <a:solidFill>
                  <a:srgbClr val="000000"/>
                </a:solidFill>
                <a:latin typeface="Century Gothic" pitchFamily="-106" charset="0"/>
              </a:rPr>
              <a:t>SOCIEDAD DEL CONOCIMIENTO</a:t>
            </a:r>
          </a:p>
        </p:txBody>
      </p:sp>
      <p:sp>
        <p:nvSpPr>
          <p:cNvPr id="29" name="28 Elipse"/>
          <p:cNvSpPr>
            <a:spLocks noChangeArrowheads="1"/>
          </p:cNvSpPr>
          <p:nvPr/>
        </p:nvSpPr>
        <p:spPr bwMode="auto">
          <a:xfrm>
            <a:off x="6500826" y="5000636"/>
            <a:ext cx="2428892" cy="857270"/>
          </a:xfrm>
          <a:prstGeom prst="ellipse">
            <a:avLst/>
          </a:prstGeom>
          <a:solidFill>
            <a:schemeClr val="bg1">
              <a:lumMod val="65000"/>
            </a:schemeClr>
          </a:solidFill>
          <a:ln w="9525">
            <a:solidFill>
              <a:srgbClr val="F9F9F9"/>
            </a:solidFill>
            <a:round/>
            <a:headEnd/>
            <a:tailEnd/>
          </a:ln>
          <a:effectLst>
            <a:outerShdw dist="23000" dir="5400000" rotWithShape="0">
              <a:srgbClr val="808080">
                <a:alpha val="34998"/>
              </a:srgbClr>
            </a:outerShdw>
          </a:effectLst>
          <a:scene3d>
            <a:camera prst="orthographicFront"/>
            <a:lightRig rig="threePt" dir="t"/>
          </a:scene3d>
          <a:sp3d>
            <a:bevelT/>
          </a:sp3d>
        </p:spPr>
        <p:txBody>
          <a:bodyPr anchor="ctr">
            <a:prstTxWarp prst="textNoShape">
              <a:avLst/>
            </a:prstTxWarp>
          </a:bodyPr>
          <a:lstStyle/>
          <a:p>
            <a:pPr algn="ctr"/>
            <a:r>
              <a:rPr lang="es-MX" sz="1400" dirty="0">
                <a:solidFill>
                  <a:srgbClr val="000000"/>
                </a:solidFill>
                <a:latin typeface="Century Gothic" pitchFamily="-106" charset="0"/>
              </a:rPr>
              <a:t>ORGANIZACIÓN DEL CONOCIMIENTO</a:t>
            </a:r>
          </a:p>
        </p:txBody>
      </p:sp>
      <p:sp>
        <p:nvSpPr>
          <p:cNvPr id="30" name="29 Flecha derecha"/>
          <p:cNvSpPr/>
          <p:nvPr/>
        </p:nvSpPr>
        <p:spPr>
          <a:xfrm>
            <a:off x="2857488" y="5286388"/>
            <a:ext cx="357190" cy="194832"/>
          </a:xfrm>
          <a:prstGeom prst="rightArrow">
            <a:avLst/>
          </a:prstGeom>
          <a:solidFill>
            <a:schemeClr val="tx1">
              <a:lumMod val="65000"/>
              <a:lumOff val="35000"/>
            </a:schemeClr>
          </a:solidFill>
          <a:ln w="28575">
            <a:solidFill>
              <a:schemeClr val="bg1"/>
            </a:solidFill>
            <a:prstDash val="dash"/>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s-MX" sz="1400">
              <a:solidFill>
                <a:srgbClr val="FFFFFF"/>
              </a:solidFill>
              <a:ea typeface="ＭＳ Ｐゴシック" pitchFamily="-106" charset="-128"/>
              <a:cs typeface="ＭＳ Ｐゴシック" pitchFamily="-106" charset="-128"/>
            </a:endParaRPr>
          </a:p>
        </p:txBody>
      </p:sp>
      <p:sp>
        <p:nvSpPr>
          <p:cNvPr id="31" name="30 Flecha derecha"/>
          <p:cNvSpPr/>
          <p:nvPr/>
        </p:nvSpPr>
        <p:spPr>
          <a:xfrm>
            <a:off x="6000760" y="5357826"/>
            <a:ext cx="357190" cy="194832"/>
          </a:xfrm>
          <a:prstGeom prst="rightArrow">
            <a:avLst/>
          </a:prstGeom>
          <a:solidFill>
            <a:schemeClr val="tx1">
              <a:lumMod val="65000"/>
              <a:lumOff val="35000"/>
            </a:schemeClr>
          </a:solidFill>
          <a:ln w="28575">
            <a:solidFill>
              <a:schemeClr val="bg1"/>
            </a:solidFill>
            <a:prstDash val="dash"/>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s-MX" sz="1400">
              <a:solidFill>
                <a:srgbClr val="FFFFFF"/>
              </a:solidFill>
              <a:ea typeface="ＭＳ Ｐゴシック" pitchFamily="-106" charset="-128"/>
              <a:cs typeface="ＭＳ Ｐゴシック" pitchFamily="-106" charset="-128"/>
            </a:endParaRPr>
          </a:p>
        </p:txBody>
      </p:sp>
      <p:sp>
        <p:nvSpPr>
          <p:cNvPr id="32" name="31 CuadroTexto"/>
          <p:cNvSpPr txBox="1"/>
          <p:nvPr/>
        </p:nvSpPr>
        <p:spPr>
          <a:xfrm>
            <a:off x="2627784" y="884621"/>
            <a:ext cx="4071966" cy="615553"/>
          </a:xfrm>
          <a:prstGeom prst="rect">
            <a:avLst/>
          </a:prstGeom>
          <a:noFill/>
          <a:scene3d>
            <a:camera prst="orthographicFront"/>
            <a:lightRig rig="threePt" dir="t"/>
          </a:scene3d>
          <a:sp3d>
            <a:bevelT/>
          </a:sp3d>
        </p:spPr>
        <p:txBody>
          <a:bodyPr wrap="square">
            <a:prstTxWarp prst="textNoShape">
              <a:avLst/>
            </a:prstTxWarp>
            <a:spAutoFit/>
          </a:bodyPr>
          <a:lstStyle/>
          <a:p>
            <a:r>
              <a:rPr lang="es-MX" sz="3400" b="1" dirty="0">
                <a:latin typeface="Century Gothic" pitchFamily="-106" charset="0"/>
              </a:rPr>
              <a:t>ERAS HISTÓRICAS</a:t>
            </a:r>
          </a:p>
        </p:txBody>
      </p:sp>
      <p:sp>
        <p:nvSpPr>
          <p:cNvPr id="33" name="32 Elipse"/>
          <p:cNvSpPr>
            <a:spLocks noChangeArrowheads="1"/>
          </p:cNvSpPr>
          <p:nvPr/>
        </p:nvSpPr>
        <p:spPr bwMode="auto">
          <a:xfrm>
            <a:off x="0" y="4714884"/>
            <a:ext cx="9144000" cy="1357322"/>
          </a:xfrm>
          <a:prstGeom prst="ellipse">
            <a:avLst/>
          </a:prstGeom>
          <a:noFill/>
          <a:ln w="38100">
            <a:solidFill>
              <a:schemeClr val="tx1"/>
            </a:solidFill>
            <a:prstDash val="sysDash"/>
            <a:round/>
            <a:headEnd/>
            <a:tailEnd/>
          </a:ln>
          <a:effectLst>
            <a:outerShdw dist="23000" dir="5400000" rotWithShape="0">
              <a:srgbClr val="808080">
                <a:alpha val="34998"/>
              </a:srgbClr>
            </a:outerShdw>
          </a:effectLst>
        </p:spPr>
        <p:txBody>
          <a:bodyPr anchor="ctr">
            <a:prstTxWarp prst="textNoShape">
              <a:avLst/>
            </a:prstTxWarp>
          </a:bodyPr>
          <a:lstStyle/>
          <a:p>
            <a:pPr algn="ctr"/>
            <a:endParaRPr lang="es-MX" sz="1400">
              <a:solidFill>
                <a:srgbClr val="FFFFFF"/>
              </a:solidFill>
              <a:latin typeface="Century Gothic" pitchFamily="-106" charset="0"/>
            </a:endParaRPr>
          </a:p>
        </p:txBody>
      </p:sp>
    </p:spTree>
  </p:cSld>
  <p:clrMapOvr>
    <a:masterClrMapping/>
  </p:clrMapOvr>
  <p:transition advClick="0"/>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37.png"/>
          <p:cNvPicPr>
            <a:picLocks noChangeAspect="1"/>
          </p:cNvPicPr>
          <p:nvPr/>
        </p:nvPicPr>
        <p:blipFill>
          <a:blip r:embed="rId2" cstate="print"/>
          <a:srcRect r="-2194"/>
          <a:stretch>
            <a:fillRect/>
          </a:stretch>
        </p:blipFill>
        <p:spPr>
          <a:xfrm>
            <a:off x="3714744" y="928669"/>
            <a:ext cx="4715092" cy="2643207"/>
          </a:xfrm>
          <a:prstGeom prst="rect">
            <a:avLst/>
          </a:prstGeom>
          <a:ln>
            <a:noFill/>
          </a:ln>
          <a:effectLst>
            <a:softEdge rad="112500"/>
          </a:effectLst>
        </p:spPr>
      </p:pic>
      <p:sp>
        <p:nvSpPr>
          <p:cNvPr id="5" name="Rectángulo 4"/>
          <p:cNvSpPr/>
          <p:nvPr/>
        </p:nvSpPr>
        <p:spPr>
          <a:xfrm>
            <a:off x="214282" y="2719406"/>
            <a:ext cx="8715436" cy="3352800"/>
          </a:xfrm>
          <a:prstGeom prst="rect">
            <a:avLst/>
          </a:prstGeom>
          <a:solidFill>
            <a:schemeClr val="bg1">
              <a:lumMod val="65000"/>
            </a:schemeClr>
          </a:solidFill>
          <a:ln>
            <a:solidFill>
              <a:schemeClr val="bg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S_tradnl"/>
          </a:p>
        </p:txBody>
      </p:sp>
      <p:sp>
        <p:nvSpPr>
          <p:cNvPr id="8195" name="Rectangle 3"/>
          <p:cNvSpPr>
            <a:spLocks noGrp="1" noChangeArrowheads="1"/>
          </p:cNvSpPr>
          <p:nvPr>
            <p:ph idx="4294967295"/>
          </p:nvPr>
        </p:nvSpPr>
        <p:spPr bwMode="auto">
          <a:xfrm>
            <a:off x="257204" y="2871804"/>
            <a:ext cx="8458200" cy="2914650"/>
          </a:xfrm>
          <a:prstGeom prst="rect">
            <a:avLst/>
          </a:prstGeom>
          <a:noFill/>
          <a:ln>
            <a:noFill/>
            <a:headEnd/>
            <a:tailEnd/>
          </a:ln>
        </p:spPr>
        <p:style>
          <a:lnRef idx="1">
            <a:schemeClr val="accent1"/>
          </a:lnRef>
          <a:fillRef idx="3">
            <a:schemeClr val="accent1"/>
          </a:fillRef>
          <a:effectRef idx="2">
            <a:schemeClr val="accent1"/>
          </a:effectRef>
          <a:fontRef idx="minor">
            <a:schemeClr val="lt1"/>
          </a:fontRef>
        </p:style>
        <p:txBody>
          <a:bodyPr wrap="square" lIns="91440" tIns="45720" rIns="91440" bIns="45720" numCol="1" anchor="t" anchorCtr="0" compatLnSpc="1">
            <a:prstTxWarp prst="textNoShape">
              <a:avLst/>
            </a:prstTxWarp>
            <a:normAutofit/>
          </a:bodyPr>
          <a:lstStyle/>
          <a:p>
            <a:pPr marL="0" indent="0" algn="just">
              <a:buClr>
                <a:schemeClr val="tx1"/>
              </a:buClr>
              <a:buFont typeface="Arial" pitchFamily="-110" charset="0"/>
              <a:buNone/>
              <a:defRPr/>
            </a:pPr>
            <a:r>
              <a:rPr lang="es-ES_tradnl" sz="2200" dirty="0">
                <a:solidFill>
                  <a:schemeClr val="tx1"/>
                </a:solidFill>
                <a:latin typeface="Century Gothic"/>
                <a:cs typeface="Century Gothic"/>
              </a:rPr>
              <a:t>El paradigma de la sociedad industrial ya agotó todos sus recursos, dio todo de sí. Su lugar lo ocupa un nuevo paradigma: la sociedad del conocimiento. Donde el capital intelectual es la base de la próxima visión </a:t>
            </a:r>
            <a:r>
              <a:rPr lang="es-ES_tradnl" sz="2200" dirty="0" smtClean="0">
                <a:solidFill>
                  <a:schemeClr val="tx1"/>
                </a:solidFill>
                <a:latin typeface="Century Gothic"/>
                <a:cs typeface="Century Gothic"/>
              </a:rPr>
              <a:t>organizacional.</a:t>
            </a:r>
            <a:endParaRPr lang="es-ES_tradnl" sz="2200" dirty="0">
              <a:solidFill>
                <a:schemeClr val="tx1"/>
              </a:solidFill>
              <a:latin typeface="Century Gothic"/>
              <a:cs typeface="Century Gothic"/>
            </a:endParaRPr>
          </a:p>
          <a:p>
            <a:pPr marL="0" indent="0" algn="just">
              <a:buClr>
                <a:schemeClr val="tx1"/>
              </a:buClr>
              <a:buFont typeface="Monotype Sorts" pitchFamily="-110" charset="2"/>
              <a:buChar char="l"/>
              <a:defRPr/>
            </a:pPr>
            <a:endParaRPr lang="es-ES_tradnl" sz="2200" dirty="0">
              <a:solidFill>
                <a:schemeClr val="tx1"/>
              </a:solidFill>
              <a:latin typeface="Century Gothic"/>
              <a:cs typeface="Century Gothic"/>
            </a:endParaRPr>
          </a:p>
          <a:p>
            <a:pPr marL="0" indent="0" algn="just">
              <a:buClr>
                <a:schemeClr val="tx1"/>
              </a:buClr>
              <a:buFont typeface="Arial" pitchFamily="-110" charset="0"/>
              <a:buNone/>
              <a:defRPr/>
            </a:pPr>
            <a:r>
              <a:rPr lang="es-ES_tradnl" sz="2200" dirty="0">
                <a:solidFill>
                  <a:schemeClr val="tx1"/>
                </a:solidFill>
                <a:latin typeface="Century Gothic"/>
                <a:cs typeface="Century Gothic"/>
              </a:rPr>
              <a:t>Las bases de la economía del conocimiento ya se empieza a conocer. </a:t>
            </a:r>
            <a:r>
              <a:rPr lang="es-ES_tradnl" sz="2200" dirty="0" smtClean="0">
                <a:solidFill>
                  <a:schemeClr val="tx1"/>
                </a:solidFill>
                <a:latin typeface="Century Gothic"/>
                <a:cs typeface="Century Gothic"/>
              </a:rPr>
              <a:t>Las formas</a:t>
            </a:r>
            <a:r>
              <a:rPr lang="es-ES_tradnl" sz="2200" dirty="0">
                <a:solidFill>
                  <a:schemeClr val="tx1"/>
                </a:solidFill>
                <a:latin typeface="Century Gothic"/>
                <a:cs typeface="Century Gothic"/>
              </a:rPr>
              <a:t>, poco a poco, están encontrando sus caminos.</a:t>
            </a:r>
          </a:p>
          <a:p>
            <a:pPr algn="just">
              <a:buClr>
                <a:schemeClr val="tx1"/>
              </a:buClr>
              <a:buFont typeface="Monotype Sorts" pitchFamily="-110" charset="2"/>
              <a:buChar char="l"/>
              <a:defRPr/>
            </a:pPr>
            <a:endParaRPr lang="es-ES_tradnl" sz="2000" b="1" dirty="0" smtClean="0">
              <a:solidFill>
                <a:schemeClr val="tx1"/>
              </a:solidFill>
              <a:latin typeface="Century Gothic"/>
              <a:cs typeface="Century Gothic"/>
            </a:endParaRPr>
          </a:p>
          <a:p>
            <a:pPr>
              <a:buClr>
                <a:schemeClr val="tx1"/>
              </a:buClr>
              <a:buFont typeface="Monotype Sorts" pitchFamily="-110" charset="2"/>
              <a:buChar char="l"/>
              <a:defRPr/>
            </a:pPr>
            <a:endParaRPr lang="es-ES_tradnl" sz="3600" b="1" dirty="0">
              <a:solidFill>
                <a:schemeClr val="tx1"/>
              </a:solidFill>
              <a:latin typeface="Century Gothic"/>
              <a:cs typeface="Century Gothic"/>
            </a:endParaRPr>
          </a:p>
        </p:txBody>
      </p:sp>
    </p:spTree>
  </p:cSld>
  <p:clrMapOvr>
    <a:masterClrMapping/>
  </p:clrMapOvr>
  <p:transition advClick="0"/>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23"/>
          <p:cNvSpPr/>
          <p:nvPr/>
        </p:nvSpPr>
        <p:spPr>
          <a:xfrm>
            <a:off x="357158" y="2428868"/>
            <a:ext cx="2000264" cy="928687"/>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anchor="ctr"/>
          <a:lstStyle/>
          <a:p>
            <a:pPr algn="ctr">
              <a:defRPr/>
            </a:pPr>
            <a:r>
              <a:rPr lang="es-MX" sz="2000" dirty="0">
                <a:solidFill>
                  <a:schemeClr val="tx1"/>
                </a:solidFill>
                <a:latin typeface="Century Gothic"/>
                <a:cs typeface="Century Gothic"/>
              </a:rPr>
              <a:t>ERA  INDUSTRIAL</a:t>
            </a:r>
          </a:p>
        </p:txBody>
      </p:sp>
      <p:sp>
        <p:nvSpPr>
          <p:cNvPr id="7" name="Down Arrow 28"/>
          <p:cNvSpPr/>
          <p:nvPr/>
        </p:nvSpPr>
        <p:spPr>
          <a:xfrm rot="16200000">
            <a:off x="2500301" y="2566992"/>
            <a:ext cx="428625" cy="571500"/>
          </a:xfrm>
          <a:prstGeom prst="downArrow">
            <a:avLst/>
          </a:prstGeom>
          <a:solidFill>
            <a:schemeClr val="tx1">
              <a:lumMod val="65000"/>
              <a:lumOff val="35000"/>
            </a:schemeClr>
          </a:solidFill>
          <a:ln>
            <a:solidFill>
              <a:schemeClr val="bg1"/>
            </a:solidFill>
          </a:ln>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s-MX">
              <a:latin typeface="Century Gothic"/>
              <a:cs typeface="Century Gothic"/>
            </a:endParaRPr>
          </a:p>
        </p:txBody>
      </p:sp>
      <p:sp>
        <p:nvSpPr>
          <p:cNvPr id="10" name="Rounded Rectangle 23"/>
          <p:cNvSpPr/>
          <p:nvPr/>
        </p:nvSpPr>
        <p:spPr>
          <a:xfrm>
            <a:off x="3071802" y="2424113"/>
            <a:ext cx="2000264" cy="928687"/>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anchor="ctr"/>
          <a:lstStyle/>
          <a:p>
            <a:pPr algn="ctr">
              <a:defRPr/>
            </a:pPr>
            <a:r>
              <a:rPr lang="es-MX" sz="2000" dirty="0">
                <a:solidFill>
                  <a:schemeClr val="tx1"/>
                </a:solidFill>
                <a:latin typeface="Century Gothic"/>
                <a:cs typeface="Century Gothic"/>
              </a:rPr>
              <a:t>FACTORES DE GENERACIÓN DE RIQUEZA</a:t>
            </a:r>
          </a:p>
        </p:txBody>
      </p:sp>
      <p:sp>
        <p:nvSpPr>
          <p:cNvPr id="11" name="Rounded Rectangle 23"/>
          <p:cNvSpPr/>
          <p:nvPr/>
        </p:nvSpPr>
        <p:spPr>
          <a:xfrm>
            <a:off x="6215074" y="2209793"/>
            <a:ext cx="2000264" cy="357190"/>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MX" sz="2000" dirty="0">
                <a:solidFill>
                  <a:schemeClr val="tx1"/>
                </a:solidFill>
                <a:latin typeface="Century Gothic"/>
                <a:cs typeface="Century Gothic"/>
              </a:rPr>
              <a:t>TIERRA</a:t>
            </a:r>
          </a:p>
        </p:txBody>
      </p:sp>
      <p:sp>
        <p:nvSpPr>
          <p:cNvPr id="14" name="Rounded Rectangle 23"/>
          <p:cNvSpPr/>
          <p:nvPr/>
        </p:nvSpPr>
        <p:spPr>
          <a:xfrm>
            <a:off x="6215074" y="2781296"/>
            <a:ext cx="2000264" cy="357190"/>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MX" sz="2000" dirty="0">
                <a:solidFill>
                  <a:schemeClr val="tx1"/>
                </a:solidFill>
                <a:latin typeface="Century Gothic"/>
                <a:cs typeface="Century Gothic"/>
              </a:rPr>
              <a:t>TRABAJO</a:t>
            </a:r>
          </a:p>
        </p:txBody>
      </p:sp>
      <p:sp>
        <p:nvSpPr>
          <p:cNvPr id="15" name="Rounded Rectangle 23"/>
          <p:cNvSpPr/>
          <p:nvPr/>
        </p:nvSpPr>
        <p:spPr>
          <a:xfrm>
            <a:off x="6215074" y="3352800"/>
            <a:ext cx="2000264" cy="357190"/>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MX" sz="2000" dirty="0">
                <a:solidFill>
                  <a:schemeClr val="tx1"/>
                </a:solidFill>
                <a:latin typeface="Century Gothic"/>
                <a:cs typeface="Century Gothic"/>
              </a:rPr>
              <a:t>CAPITAL</a:t>
            </a:r>
          </a:p>
        </p:txBody>
      </p:sp>
      <p:cxnSp>
        <p:nvCxnSpPr>
          <p:cNvPr id="17" name="16 Conector recto de flecha"/>
          <p:cNvCxnSpPr/>
          <p:nvPr/>
        </p:nvCxnSpPr>
        <p:spPr>
          <a:xfrm flipV="1">
            <a:off x="5072063" y="2352681"/>
            <a:ext cx="1071562" cy="500062"/>
          </a:xfrm>
          <a:prstGeom prst="straightConnector1">
            <a:avLst/>
          </a:prstGeom>
          <a:ln>
            <a:solidFill>
              <a:schemeClr val="bg1"/>
            </a:solidFill>
            <a:tailEnd type="arrow"/>
          </a:ln>
        </p:spPr>
        <p:style>
          <a:lnRef idx="1">
            <a:schemeClr val="accent3"/>
          </a:lnRef>
          <a:fillRef idx="3">
            <a:schemeClr val="accent3"/>
          </a:fillRef>
          <a:effectRef idx="2">
            <a:schemeClr val="accent3"/>
          </a:effectRef>
          <a:fontRef idx="minor">
            <a:schemeClr val="lt1"/>
          </a:fontRef>
        </p:style>
      </p:cxnSp>
      <p:cxnSp>
        <p:nvCxnSpPr>
          <p:cNvPr id="20" name="19 Conector recto de flecha"/>
          <p:cNvCxnSpPr/>
          <p:nvPr/>
        </p:nvCxnSpPr>
        <p:spPr>
          <a:xfrm>
            <a:off x="5072063" y="2887668"/>
            <a:ext cx="1143000" cy="36513"/>
          </a:xfrm>
          <a:prstGeom prst="straightConnector1">
            <a:avLst/>
          </a:prstGeom>
          <a:ln>
            <a:solidFill>
              <a:schemeClr val="bg1"/>
            </a:solidFill>
            <a:tailEnd type="arrow"/>
          </a:ln>
        </p:spPr>
        <p:style>
          <a:lnRef idx="1">
            <a:schemeClr val="accent3"/>
          </a:lnRef>
          <a:fillRef idx="3">
            <a:schemeClr val="accent3"/>
          </a:fillRef>
          <a:effectRef idx="2">
            <a:schemeClr val="accent3"/>
          </a:effectRef>
          <a:fontRef idx="minor">
            <a:schemeClr val="lt1"/>
          </a:fontRef>
        </p:style>
      </p:cxnSp>
      <p:cxnSp>
        <p:nvCxnSpPr>
          <p:cNvPr id="22" name="21 Conector recto de flecha"/>
          <p:cNvCxnSpPr/>
          <p:nvPr/>
        </p:nvCxnSpPr>
        <p:spPr>
          <a:xfrm>
            <a:off x="5072063" y="2887668"/>
            <a:ext cx="1071562" cy="608013"/>
          </a:xfrm>
          <a:prstGeom prst="straightConnector1">
            <a:avLst/>
          </a:prstGeom>
          <a:ln>
            <a:solidFill>
              <a:schemeClr val="bg1"/>
            </a:solidFill>
            <a:tailEnd type="arrow"/>
          </a:ln>
        </p:spPr>
        <p:style>
          <a:lnRef idx="1">
            <a:schemeClr val="accent3"/>
          </a:lnRef>
          <a:fillRef idx="3">
            <a:schemeClr val="accent3"/>
          </a:fillRef>
          <a:effectRef idx="2">
            <a:schemeClr val="accent3"/>
          </a:effectRef>
          <a:fontRef idx="minor">
            <a:schemeClr val="lt1"/>
          </a:fontRef>
        </p:style>
      </p:cxnSp>
      <p:sp>
        <p:nvSpPr>
          <p:cNvPr id="32" name="Rounded Rectangle 23"/>
          <p:cNvSpPr/>
          <p:nvPr/>
        </p:nvSpPr>
        <p:spPr>
          <a:xfrm>
            <a:off x="228601" y="4500577"/>
            <a:ext cx="2357422" cy="928687"/>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MX" sz="2000" dirty="0">
                <a:solidFill>
                  <a:schemeClr val="tx1"/>
                </a:solidFill>
                <a:latin typeface="Century Gothic"/>
                <a:cs typeface="Century Gothic"/>
              </a:rPr>
              <a:t>ERA  DEL CONOCIMIENTO</a:t>
            </a:r>
          </a:p>
        </p:txBody>
      </p:sp>
      <p:sp>
        <p:nvSpPr>
          <p:cNvPr id="33" name="Down Arrow 28"/>
          <p:cNvSpPr/>
          <p:nvPr/>
        </p:nvSpPr>
        <p:spPr>
          <a:xfrm rot="16200000">
            <a:off x="2728901" y="4643456"/>
            <a:ext cx="428625" cy="571500"/>
          </a:xfrm>
          <a:prstGeom prst="downArrow">
            <a:avLst/>
          </a:prstGeom>
          <a:solidFill>
            <a:schemeClr val="tx1">
              <a:lumMod val="65000"/>
              <a:lumOff val="3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MX">
              <a:latin typeface="Century Gothic"/>
              <a:cs typeface="Century Gothic"/>
            </a:endParaRPr>
          </a:p>
        </p:txBody>
      </p:sp>
      <p:sp>
        <p:nvSpPr>
          <p:cNvPr id="34" name="Rounded Rectangle 23"/>
          <p:cNvSpPr/>
          <p:nvPr/>
        </p:nvSpPr>
        <p:spPr>
          <a:xfrm>
            <a:off x="3300402" y="4500577"/>
            <a:ext cx="2000264" cy="928687"/>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MX" sz="2000" dirty="0">
                <a:solidFill>
                  <a:schemeClr val="tx1"/>
                </a:solidFill>
                <a:latin typeface="Century Gothic"/>
                <a:cs typeface="Century Gothic"/>
              </a:rPr>
              <a:t>FACTORES DE GENERACIÓN DE RIQUEZA</a:t>
            </a:r>
          </a:p>
        </p:txBody>
      </p:sp>
      <p:sp>
        <p:nvSpPr>
          <p:cNvPr id="35" name="Rounded Rectangle 23"/>
          <p:cNvSpPr/>
          <p:nvPr/>
        </p:nvSpPr>
        <p:spPr>
          <a:xfrm>
            <a:off x="6429388" y="4286256"/>
            <a:ext cx="2319327" cy="357190"/>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MX" sz="2000" dirty="0">
                <a:solidFill>
                  <a:schemeClr val="tx1"/>
                </a:solidFill>
                <a:latin typeface="Century Gothic"/>
                <a:cs typeface="Century Gothic"/>
              </a:rPr>
              <a:t>CONOCIMIENTO</a:t>
            </a:r>
          </a:p>
        </p:txBody>
      </p:sp>
      <p:sp>
        <p:nvSpPr>
          <p:cNvPr id="36" name="Rounded Rectangle 23"/>
          <p:cNvSpPr/>
          <p:nvPr/>
        </p:nvSpPr>
        <p:spPr>
          <a:xfrm>
            <a:off x="6443674" y="4857760"/>
            <a:ext cx="2271730" cy="357190"/>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MX" sz="2000" dirty="0">
                <a:solidFill>
                  <a:schemeClr val="tx1"/>
                </a:solidFill>
                <a:latin typeface="Century Gothic"/>
                <a:cs typeface="Century Gothic"/>
              </a:rPr>
              <a:t>TECNOLOGÍA</a:t>
            </a:r>
          </a:p>
        </p:txBody>
      </p:sp>
      <p:sp>
        <p:nvSpPr>
          <p:cNvPr id="37" name="Rounded Rectangle 23"/>
          <p:cNvSpPr/>
          <p:nvPr/>
        </p:nvSpPr>
        <p:spPr>
          <a:xfrm>
            <a:off x="6443674" y="5429264"/>
            <a:ext cx="2271730" cy="642942"/>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MX" sz="2000" dirty="0">
                <a:solidFill>
                  <a:schemeClr val="tx1"/>
                </a:solidFill>
                <a:latin typeface="Century Gothic"/>
                <a:cs typeface="Century Gothic"/>
              </a:rPr>
              <a:t>HABILIDAD EMPRESARIAL</a:t>
            </a:r>
          </a:p>
        </p:txBody>
      </p:sp>
      <p:cxnSp>
        <p:nvCxnSpPr>
          <p:cNvPr id="38" name="37 Conector recto de flecha"/>
          <p:cNvCxnSpPr/>
          <p:nvPr/>
        </p:nvCxnSpPr>
        <p:spPr>
          <a:xfrm flipV="1">
            <a:off x="5300664" y="4429128"/>
            <a:ext cx="1071562" cy="500062"/>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9" name="38 Conector recto de flecha"/>
          <p:cNvCxnSpPr>
            <a:stCxn id="34" idx="3"/>
          </p:cNvCxnSpPr>
          <p:nvPr/>
        </p:nvCxnSpPr>
        <p:spPr>
          <a:xfrm>
            <a:off x="5300666" y="4964921"/>
            <a:ext cx="1142998" cy="3570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40" name="39 Conector recto de flecha"/>
          <p:cNvCxnSpPr/>
          <p:nvPr/>
        </p:nvCxnSpPr>
        <p:spPr>
          <a:xfrm>
            <a:off x="5357818" y="5000636"/>
            <a:ext cx="1000132" cy="642942"/>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21" name="20 CuadroTexto"/>
          <p:cNvSpPr txBox="1"/>
          <p:nvPr/>
        </p:nvSpPr>
        <p:spPr>
          <a:xfrm>
            <a:off x="899592" y="977878"/>
            <a:ext cx="7286676" cy="1015663"/>
          </a:xfrm>
          <a:prstGeom prst="rect">
            <a:avLst/>
          </a:prstGeom>
          <a:noFill/>
        </p:spPr>
        <p:txBody>
          <a:bodyPr wrap="square" rtlCol="0">
            <a:spAutoFit/>
          </a:bodyPr>
          <a:lstStyle/>
          <a:p>
            <a:pPr algn="ctr"/>
            <a:r>
              <a:rPr lang="es-MX" sz="3000" b="1" dirty="0" smtClean="0"/>
              <a:t>LOS NUEVOS FACTORES DE GENERACIÓN DE RIQUEZA</a:t>
            </a:r>
            <a:endParaRPr lang="es-MX" sz="3000" b="1" dirty="0"/>
          </a:p>
        </p:txBody>
      </p:sp>
    </p:spTree>
  </p:cSld>
  <p:clrMapOvr>
    <a:masterClrMapping/>
  </p:clrMapOvr>
  <p:transition advClick="0"/>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285720" y="1785926"/>
            <a:ext cx="8458200" cy="4114800"/>
          </a:xfrm>
          <a:prstGeom prst="roundRect">
            <a:avLst/>
          </a:prstGeom>
          <a:solidFill>
            <a:schemeClr val="bg1">
              <a:lumMod val="65000"/>
            </a:schemeClr>
          </a:solidFill>
          <a:ln>
            <a:solidFill>
              <a:schemeClr val="bg1"/>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s-ES_tradnl" b="1" dirty="0"/>
          </a:p>
        </p:txBody>
      </p:sp>
      <p:sp>
        <p:nvSpPr>
          <p:cNvPr id="36867" name="Rectangle 3"/>
          <p:cNvSpPr>
            <a:spLocks noGrp="1" noChangeArrowheads="1"/>
          </p:cNvSpPr>
          <p:nvPr>
            <p:ph idx="1"/>
          </p:nvPr>
        </p:nvSpPr>
        <p:spPr bwMode="auto">
          <a:xfrm>
            <a:off x="762000" y="1628775"/>
            <a:ext cx="7772400" cy="5686425"/>
          </a:xfrm>
          <a:noFill/>
          <a:ln>
            <a:noFill/>
            <a:headEnd/>
            <a:tailEnd/>
          </a:ln>
        </p:spPr>
        <p:style>
          <a:lnRef idx="1">
            <a:schemeClr val="accent3"/>
          </a:lnRef>
          <a:fillRef idx="3">
            <a:schemeClr val="accent3"/>
          </a:fillRef>
          <a:effectRef idx="2">
            <a:schemeClr val="accent3"/>
          </a:effectRef>
          <a:fontRef idx="minor">
            <a:schemeClr val="lt1"/>
          </a:fontRef>
        </p:style>
        <p:txBody>
          <a:bodyPr wrap="square" lIns="91440" tIns="45720" rIns="91440" bIns="45720" numCol="1" anchor="t" anchorCtr="0" compatLnSpc="1">
            <a:prstTxWarp prst="textNoShape">
              <a:avLst/>
            </a:prstTxWarp>
          </a:bodyPr>
          <a:lstStyle/>
          <a:p>
            <a:pPr algn="just">
              <a:spcBef>
                <a:spcPts val="0"/>
              </a:spcBef>
              <a:buClr>
                <a:schemeClr val="tx1"/>
              </a:buClr>
              <a:buFont typeface="Monotype Sorts" pitchFamily="-110" charset="2"/>
              <a:buNone/>
              <a:defRPr/>
            </a:pPr>
            <a:endParaRPr lang="es-ES_tradnl" sz="2800" dirty="0" smtClean="0">
              <a:solidFill>
                <a:srgbClr val="000000"/>
              </a:solidFill>
              <a:latin typeface="Century Gothic"/>
              <a:cs typeface="Century Gothic"/>
            </a:endParaRPr>
          </a:p>
          <a:p>
            <a:pPr algn="just">
              <a:spcBef>
                <a:spcPts val="0"/>
              </a:spcBef>
              <a:buClr>
                <a:schemeClr val="tx1"/>
              </a:buClr>
              <a:buFont typeface="Monotype Sorts" pitchFamily="-110" charset="2"/>
              <a:buNone/>
              <a:defRPr/>
            </a:pPr>
            <a:r>
              <a:rPr lang="es-ES_tradnl" sz="2800" dirty="0" smtClean="0">
                <a:solidFill>
                  <a:srgbClr val="000000"/>
                </a:solidFill>
                <a:latin typeface="Century Gothic"/>
                <a:cs typeface="Century Gothic"/>
              </a:rPr>
              <a:t>1</a:t>
            </a:r>
            <a:r>
              <a:rPr lang="es-ES_tradnl" sz="2700" dirty="0">
                <a:solidFill>
                  <a:srgbClr val="000000"/>
                </a:solidFill>
                <a:latin typeface="Century Gothic"/>
                <a:cs typeface="Century Gothic"/>
              </a:rPr>
              <a:t>.</a:t>
            </a:r>
            <a:r>
              <a:rPr lang="es-ES_tradnl" sz="2700" dirty="0" smtClean="0">
                <a:solidFill>
                  <a:srgbClr val="000000"/>
                </a:solidFill>
                <a:latin typeface="Century Gothic"/>
                <a:cs typeface="Century Gothic"/>
              </a:rPr>
              <a:t>- </a:t>
            </a:r>
            <a:r>
              <a:rPr lang="es-ES_tradnl" sz="2700" i="1" dirty="0" smtClean="0">
                <a:solidFill>
                  <a:srgbClr val="000000"/>
                </a:solidFill>
                <a:latin typeface="Century Gothic"/>
                <a:cs typeface="Century Gothic"/>
              </a:rPr>
              <a:t>La </a:t>
            </a:r>
            <a:r>
              <a:rPr lang="es-ES_tradnl" sz="2700" i="1" dirty="0">
                <a:solidFill>
                  <a:srgbClr val="000000"/>
                </a:solidFill>
                <a:latin typeface="Century Gothic"/>
                <a:cs typeface="Century Gothic"/>
              </a:rPr>
              <a:t>mayor parte del valor agregado en los productos y servicios es derivado  </a:t>
            </a:r>
            <a:r>
              <a:rPr lang="es-ES_tradnl" sz="2700" dirty="0">
                <a:solidFill>
                  <a:srgbClr val="000000"/>
                </a:solidFill>
                <a:latin typeface="Century Gothic"/>
                <a:cs typeface="Century Gothic"/>
              </a:rPr>
              <a:t>del </a:t>
            </a:r>
            <a:r>
              <a:rPr lang="es-ES_tradnl" sz="2700" b="1" dirty="0">
                <a:solidFill>
                  <a:srgbClr val="000000"/>
                </a:solidFill>
                <a:latin typeface="Century Gothic"/>
                <a:cs typeface="Century Gothic"/>
              </a:rPr>
              <a:t>conocimiento</a:t>
            </a:r>
            <a:r>
              <a:rPr lang="es-ES_tradnl" sz="2700" dirty="0">
                <a:solidFill>
                  <a:srgbClr val="000000"/>
                </a:solidFill>
                <a:latin typeface="Century Gothic"/>
                <a:cs typeface="Century Gothic"/>
              </a:rPr>
              <a:t> e </a:t>
            </a:r>
            <a:r>
              <a:rPr lang="es-ES_tradnl" sz="2700" dirty="0" smtClean="0">
                <a:solidFill>
                  <a:srgbClr val="000000"/>
                </a:solidFill>
                <a:latin typeface="Century Gothic"/>
                <a:cs typeface="Century Gothic"/>
              </a:rPr>
              <a:t>inteligencia.</a:t>
            </a:r>
          </a:p>
          <a:p>
            <a:pPr algn="just">
              <a:spcBef>
                <a:spcPts val="0"/>
              </a:spcBef>
              <a:buFont typeface="Monotype Sorts" pitchFamily="-110" charset="2"/>
              <a:buNone/>
              <a:defRPr/>
            </a:pPr>
            <a:r>
              <a:rPr lang="es-ES_tradnl" sz="2700" dirty="0" smtClean="0">
                <a:solidFill>
                  <a:srgbClr val="000000"/>
                </a:solidFill>
                <a:latin typeface="Century Gothic"/>
                <a:cs typeface="Century Gothic"/>
              </a:rPr>
              <a:t>2</a:t>
            </a:r>
            <a:r>
              <a:rPr lang="es-ES_tradnl" sz="2700" dirty="0">
                <a:solidFill>
                  <a:srgbClr val="000000"/>
                </a:solidFill>
                <a:latin typeface="Century Gothic"/>
                <a:cs typeface="Century Gothic"/>
              </a:rPr>
              <a:t>.</a:t>
            </a:r>
            <a:r>
              <a:rPr lang="es-ES_tradnl" sz="2700" dirty="0" smtClean="0">
                <a:solidFill>
                  <a:srgbClr val="000000"/>
                </a:solidFill>
                <a:latin typeface="Century Gothic"/>
                <a:cs typeface="Century Gothic"/>
              </a:rPr>
              <a:t>- </a:t>
            </a:r>
            <a:r>
              <a:rPr lang="es-ES_tradnl" sz="2700" i="1" dirty="0" smtClean="0">
                <a:solidFill>
                  <a:srgbClr val="000000"/>
                </a:solidFill>
                <a:latin typeface="Century Gothic"/>
                <a:cs typeface="Century Gothic"/>
              </a:rPr>
              <a:t>La </a:t>
            </a:r>
            <a:r>
              <a:rPr lang="es-ES_tradnl" sz="2700" b="1" i="1" dirty="0" smtClean="0">
                <a:solidFill>
                  <a:srgbClr val="000000"/>
                </a:solidFill>
                <a:latin typeface="Century Gothic"/>
                <a:cs typeface="Century Gothic"/>
              </a:rPr>
              <a:t>información</a:t>
            </a:r>
            <a:r>
              <a:rPr lang="es-ES_tradnl" sz="2700" dirty="0" smtClean="0">
                <a:solidFill>
                  <a:srgbClr val="000000"/>
                </a:solidFill>
                <a:latin typeface="Century Gothic"/>
                <a:cs typeface="Century Gothic"/>
              </a:rPr>
              <a:t>: </a:t>
            </a:r>
            <a:r>
              <a:rPr lang="es-ES_tradnl" sz="2700" dirty="0">
                <a:solidFill>
                  <a:srgbClr val="000000"/>
                </a:solidFill>
                <a:latin typeface="Century Gothic"/>
                <a:cs typeface="Century Gothic"/>
              </a:rPr>
              <a:t>Insumo básico de </a:t>
            </a:r>
            <a:r>
              <a:rPr lang="es-ES_tradnl" sz="2700" dirty="0" smtClean="0">
                <a:solidFill>
                  <a:srgbClr val="000000"/>
                </a:solidFill>
                <a:latin typeface="Century Gothic"/>
                <a:cs typeface="Century Gothic"/>
              </a:rPr>
              <a:t>producción.</a:t>
            </a:r>
          </a:p>
          <a:p>
            <a:pPr algn="just">
              <a:spcBef>
                <a:spcPts val="0"/>
              </a:spcBef>
              <a:buFont typeface="Monotype Sorts" pitchFamily="-110" charset="2"/>
              <a:buNone/>
              <a:defRPr/>
            </a:pPr>
            <a:r>
              <a:rPr lang="es-ES_tradnl" sz="2700" dirty="0" smtClean="0">
                <a:solidFill>
                  <a:srgbClr val="000000"/>
                </a:solidFill>
                <a:latin typeface="Century Gothic"/>
                <a:cs typeface="Century Gothic"/>
              </a:rPr>
              <a:t>3</a:t>
            </a:r>
            <a:r>
              <a:rPr lang="es-ES_tradnl" sz="2700" dirty="0">
                <a:solidFill>
                  <a:srgbClr val="000000"/>
                </a:solidFill>
                <a:latin typeface="Century Gothic"/>
                <a:cs typeface="Century Gothic"/>
              </a:rPr>
              <a:t>.</a:t>
            </a:r>
            <a:r>
              <a:rPr lang="es-ES_tradnl" sz="2700" dirty="0" smtClean="0">
                <a:solidFill>
                  <a:srgbClr val="000000"/>
                </a:solidFill>
                <a:latin typeface="Century Gothic"/>
                <a:cs typeface="Century Gothic"/>
              </a:rPr>
              <a:t>- </a:t>
            </a:r>
            <a:r>
              <a:rPr lang="es-ES_tradnl" sz="2700" i="1" dirty="0" smtClean="0">
                <a:solidFill>
                  <a:srgbClr val="000000"/>
                </a:solidFill>
                <a:latin typeface="Century Gothic"/>
                <a:cs typeface="Century Gothic"/>
              </a:rPr>
              <a:t>La </a:t>
            </a:r>
            <a:r>
              <a:rPr lang="es-ES_tradnl" sz="2700" b="1" i="1" dirty="0" smtClean="0">
                <a:solidFill>
                  <a:srgbClr val="000000"/>
                </a:solidFill>
                <a:latin typeface="Century Gothic"/>
                <a:cs typeface="Century Gothic"/>
              </a:rPr>
              <a:t>tecnología</a:t>
            </a:r>
            <a:r>
              <a:rPr lang="es-ES_tradnl" sz="2700" dirty="0" smtClean="0">
                <a:solidFill>
                  <a:srgbClr val="000000"/>
                </a:solidFill>
                <a:latin typeface="Century Gothic"/>
                <a:cs typeface="Century Gothic"/>
              </a:rPr>
              <a:t>: </a:t>
            </a:r>
            <a:r>
              <a:rPr lang="es-ES_tradnl" sz="2700" dirty="0">
                <a:solidFill>
                  <a:srgbClr val="000000"/>
                </a:solidFill>
                <a:latin typeface="Century Gothic"/>
                <a:cs typeface="Century Gothic"/>
              </a:rPr>
              <a:t>Detonante del desarrollo de los negocios  </a:t>
            </a:r>
            <a:r>
              <a:rPr lang="es-ES_tradnl" sz="2700" dirty="0" smtClean="0">
                <a:solidFill>
                  <a:srgbClr val="000000"/>
                </a:solidFill>
                <a:latin typeface="Century Gothic"/>
                <a:cs typeface="Century Gothic"/>
              </a:rPr>
              <a:t>actuales.</a:t>
            </a:r>
          </a:p>
          <a:p>
            <a:pPr algn="just">
              <a:spcBef>
                <a:spcPts val="0"/>
              </a:spcBef>
              <a:buFont typeface="Monotype Sorts" pitchFamily="-110" charset="2"/>
              <a:buNone/>
              <a:defRPr/>
            </a:pPr>
            <a:r>
              <a:rPr lang="es-ES_tradnl" sz="2700" dirty="0" smtClean="0">
                <a:solidFill>
                  <a:srgbClr val="000000"/>
                </a:solidFill>
                <a:latin typeface="Century Gothic"/>
                <a:cs typeface="Century Gothic"/>
              </a:rPr>
              <a:t>4</a:t>
            </a:r>
            <a:r>
              <a:rPr lang="es-ES_tradnl" sz="2700" dirty="0">
                <a:solidFill>
                  <a:srgbClr val="000000"/>
                </a:solidFill>
                <a:latin typeface="Century Gothic"/>
                <a:cs typeface="Century Gothic"/>
              </a:rPr>
              <a:t>.</a:t>
            </a:r>
            <a:r>
              <a:rPr lang="es-ES_tradnl" sz="2700" dirty="0" smtClean="0">
                <a:solidFill>
                  <a:srgbClr val="000000"/>
                </a:solidFill>
                <a:latin typeface="Century Gothic"/>
                <a:cs typeface="Century Gothic"/>
              </a:rPr>
              <a:t>- </a:t>
            </a:r>
            <a:r>
              <a:rPr lang="es-ES_tradnl" sz="2700" i="1" dirty="0" smtClean="0">
                <a:solidFill>
                  <a:srgbClr val="000000"/>
                </a:solidFill>
                <a:latin typeface="Century Gothic"/>
                <a:cs typeface="Century Gothic"/>
              </a:rPr>
              <a:t>La </a:t>
            </a:r>
            <a:r>
              <a:rPr lang="es-ES_tradnl" sz="2700" b="1" i="1" dirty="0" smtClean="0">
                <a:solidFill>
                  <a:srgbClr val="000000"/>
                </a:solidFill>
                <a:latin typeface="Century Gothic"/>
                <a:cs typeface="Century Gothic"/>
              </a:rPr>
              <a:t>rapide</a:t>
            </a:r>
            <a:r>
              <a:rPr lang="es-ES_tradnl" sz="2700" i="1" dirty="0" smtClean="0">
                <a:solidFill>
                  <a:srgbClr val="000000"/>
                </a:solidFill>
                <a:latin typeface="Century Gothic"/>
                <a:cs typeface="Century Gothic"/>
              </a:rPr>
              <a:t>z</a:t>
            </a:r>
            <a:r>
              <a:rPr lang="es-ES_tradnl" sz="2700" dirty="0" smtClean="0">
                <a:solidFill>
                  <a:srgbClr val="000000"/>
                </a:solidFill>
                <a:latin typeface="Century Gothic"/>
                <a:cs typeface="Century Gothic"/>
              </a:rPr>
              <a:t>: </a:t>
            </a:r>
            <a:r>
              <a:rPr lang="es-ES_tradnl" sz="2700" dirty="0">
                <a:solidFill>
                  <a:srgbClr val="000000"/>
                </a:solidFill>
                <a:latin typeface="Century Gothic"/>
                <a:cs typeface="Century Gothic"/>
              </a:rPr>
              <a:t>Nueva estrategia </a:t>
            </a:r>
            <a:r>
              <a:rPr lang="es-ES_tradnl" sz="2700" dirty="0" smtClean="0">
                <a:solidFill>
                  <a:srgbClr val="000000"/>
                </a:solidFill>
                <a:latin typeface="Century Gothic"/>
                <a:cs typeface="Century Gothic"/>
              </a:rPr>
              <a:t>organizacional.</a:t>
            </a:r>
          </a:p>
          <a:p>
            <a:pPr algn="just">
              <a:buFont typeface="Monotype Sorts" pitchFamily="-110" charset="2"/>
              <a:buNone/>
              <a:defRPr/>
            </a:pPr>
            <a:endParaRPr lang="es-ES_tradnl" sz="2400" i="1" dirty="0" smtClean="0">
              <a:solidFill>
                <a:srgbClr val="000000"/>
              </a:solidFill>
              <a:latin typeface="Century Gothic"/>
              <a:cs typeface="Century Gothic"/>
            </a:endParaRPr>
          </a:p>
        </p:txBody>
      </p:sp>
      <p:sp>
        <p:nvSpPr>
          <p:cNvPr id="30724" name="Rectángulo 5"/>
          <p:cNvSpPr>
            <a:spLocks noChangeArrowheads="1"/>
          </p:cNvSpPr>
          <p:nvPr/>
        </p:nvSpPr>
        <p:spPr bwMode="auto">
          <a:xfrm>
            <a:off x="642910" y="1071546"/>
            <a:ext cx="7620024" cy="523220"/>
          </a:xfrm>
          <a:prstGeom prst="rect">
            <a:avLst/>
          </a:prstGeom>
          <a:noFill/>
          <a:ln w="9525">
            <a:noFill/>
            <a:miter lim="800000"/>
            <a:headEnd/>
            <a:tailEnd/>
          </a:ln>
        </p:spPr>
        <p:txBody>
          <a:bodyPr wrap="square">
            <a:prstTxWarp prst="textNoShape">
              <a:avLst/>
            </a:prstTxWarp>
            <a:spAutoFit/>
          </a:bodyPr>
          <a:lstStyle/>
          <a:p>
            <a:r>
              <a:rPr lang="es-ES_tradnl" sz="2800" b="1" dirty="0">
                <a:latin typeface="Century Gothic" pitchFamily="-106" charset="0"/>
                <a:ea typeface="Century Gothic" pitchFamily="-106" charset="0"/>
                <a:cs typeface="Century Gothic" pitchFamily="-106" charset="0"/>
              </a:rPr>
              <a:t>LAS 4 NUEVAS REGLAS DEL JUEGO BASICAS </a:t>
            </a:r>
            <a:endParaRPr lang="es-ES_tradnl" sz="2800" dirty="0"/>
          </a:p>
        </p:txBody>
      </p:sp>
    </p:spTree>
  </p:cSld>
  <p:clrMapOvr>
    <a:masterClrMapping/>
  </p:clrMapOvr>
  <p:transition advClick="0"/>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1214414" y="2362200"/>
            <a:ext cx="6572296" cy="1143000"/>
          </a:xfrm>
        </p:spPr>
        <p:txBody>
          <a:bodyPr>
            <a:noAutofit/>
          </a:bodyPr>
          <a:lstStyle/>
          <a:p>
            <a:pPr algn="ctr"/>
            <a:r>
              <a:rPr lang="es-MX" sz="5400" b="1" dirty="0" smtClean="0">
                <a:latin typeface="Century Gothic" pitchFamily="34" charset="0"/>
                <a:ea typeface="ＭＳ Ｐゴシック" pitchFamily="34" charset="-128"/>
              </a:rPr>
              <a:t>EL CIUDADANO DEL SIGLO XXI</a:t>
            </a:r>
          </a:p>
        </p:txBody>
      </p:sp>
      <p:sp>
        <p:nvSpPr>
          <p:cNvPr id="3" name="2 Rectángulo"/>
          <p:cNvSpPr/>
          <p:nvPr/>
        </p:nvSpPr>
        <p:spPr>
          <a:xfrm>
            <a:off x="42352" y="5949280"/>
            <a:ext cx="5958408" cy="246221"/>
          </a:xfrm>
          <a:prstGeom prst="rect">
            <a:avLst/>
          </a:prstGeom>
        </p:spPr>
        <p:txBody>
          <a:bodyPr wrap="square">
            <a:spAutoFit/>
          </a:bodyPr>
          <a:lstStyle/>
          <a:p>
            <a:pPr lvl="0" algn="ctr" eaLnBrk="0" hangingPunct="0">
              <a:defRPr/>
            </a:pPr>
            <a:r>
              <a:rPr lang="es-MX" sz="1000" b="1" dirty="0" smtClean="0">
                <a:latin typeface="Century Gothic" pitchFamily="34" charset="0"/>
              </a:rPr>
              <a:t>Información tomada del libro:  Sistema Empresa Inteligente, Autor: Aníbal Basurto </a:t>
            </a:r>
            <a:r>
              <a:rPr lang="es-MX" sz="1000" b="1" dirty="0" err="1" smtClean="0">
                <a:latin typeface="Century Gothic" pitchFamily="34" charset="0"/>
              </a:rPr>
              <a:t>Amparano</a:t>
            </a:r>
            <a:r>
              <a:rPr lang="es-MX" sz="1000" b="1" dirty="0" smtClean="0">
                <a:latin typeface="Century Gothic" pitchFamily="34" charset="0"/>
              </a:rPr>
              <a:t> </a:t>
            </a:r>
          </a:p>
        </p:txBody>
      </p:sp>
    </p:spTree>
  </p:cSld>
  <p:clrMapOvr>
    <a:masterClrMapping/>
  </p:clrMapOvr>
  <p:transition advClick="0"/>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071546"/>
            <a:ext cx="6087620" cy="5357850"/>
          </a:xfrm>
          <a:solidFill>
            <a:schemeClr val="bg1"/>
          </a:solidFill>
        </p:spPr>
        <p:txBody>
          <a:bodyPr>
            <a:noAutofit/>
          </a:bodyPr>
          <a:lstStyle/>
          <a:p>
            <a:pPr>
              <a:buFont typeface="Arial" charset="0"/>
              <a:buNone/>
              <a:defRPr/>
            </a:pPr>
            <a:r>
              <a:rPr lang="es-MX" sz="2400" b="1" dirty="0" smtClean="0"/>
              <a:t>MÉDICO CORPORALES</a:t>
            </a:r>
          </a:p>
          <a:p>
            <a:pPr>
              <a:buFont typeface="Wingdings" pitchFamily="2" charset="2"/>
              <a:buChar char="v"/>
              <a:defRPr/>
            </a:pPr>
            <a:r>
              <a:rPr lang="es-MX" sz="2400" dirty="0" smtClean="0"/>
              <a:t>Tendencia a mejorar el aspecto y apariencia física.</a:t>
            </a:r>
          </a:p>
          <a:p>
            <a:pPr>
              <a:buFont typeface="Wingdings" pitchFamily="2" charset="2"/>
              <a:buChar char="v"/>
              <a:defRPr/>
            </a:pPr>
            <a:r>
              <a:rPr lang="es-MX" sz="2400" dirty="0" smtClean="0"/>
              <a:t>Tendencia a mejorar el estado de salud corporal.</a:t>
            </a:r>
          </a:p>
          <a:p>
            <a:pPr>
              <a:buFont typeface="Wingdings" pitchFamily="2" charset="2"/>
              <a:buChar char="v"/>
              <a:defRPr/>
            </a:pPr>
            <a:r>
              <a:rPr lang="es-MX" sz="2400" dirty="0" smtClean="0"/>
              <a:t>Tendencia a la actividad deportiva.</a:t>
            </a:r>
          </a:p>
          <a:p>
            <a:pPr>
              <a:buFont typeface="Wingdings" pitchFamily="2" charset="2"/>
              <a:buChar char="v"/>
            </a:pPr>
            <a:r>
              <a:rPr lang="es-MX" sz="2400" dirty="0" smtClean="0"/>
              <a:t>Tendencia al pacifismo y la fraternidad.</a:t>
            </a:r>
          </a:p>
          <a:p>
            <a:pPr>
              <a:buFont typeface="Wingdings" pitchFamily="2" charset="2"/>
              <a:buChar char="v"/>
            </a:pPr>
            <a:r>
              <a:rPr lang="es-MX" sz="2400" dirty="0" smtClean="0"/>
              <a:t>Tendencia al ecologismo.</a:t>
            </a:r>
          </a:p>
          <a:p>
            <a:pPr>
              <a:buFont typeface="Wingdings" pitchFamily="2" charset="2"/>
              <a:buChar char="v"/>
            </a:pPr>
            <a:r>
              <a:rPr lang="es-MX" sz="2400" dirty="0" smtClean="0"/>
              <a:t>Tendencia a aceptar la acelerada evolución tecnológica.</a:t>
            </a:r>
          </a:p>
          <a:p>
            <a:pPr>
              <a:buFont typeface="Wingdings" pitchFamily="2" charset="2"/>
              <a:buChar char="v"/>
            </a:pPr>
            <a:r>
              <a:rPr lang="es-MX" sz="2400" dirty="0" smtClean="0"/>
              <a:t>Tendencia a aceptar la importancia de la diversidad.</a:t>
            </a:r>
          </a:p>
          <a:p>
            <a:endParaRPr lang="es-MX" sz="2400" dirty="0" smtClean="0"/>
          </a:p>
          <a:p>
            <a:endParaRPr lang="es-MX" sz="2400" dirty="0" smtClean="0"/>
          </a:p>
          <a:p>
            <a:endParaRPr lang="es-MX" sz="2400" dirty="0" smtClean="0"/>
          </a:p>
          <a:p>
            <a:pPr>
              <a:buFont typeface="Arial" charset="0"/>
              <a:buChar char="•"/>
              <a:defRPr/>
            </a:pPr>
            <a:endParaRPr lang="es-MX" sz="2400" dirty="0"/>
          </a:p>
        </p:txBody>
      </p:sp>
      <p:pic>
        <p:nvPicPr>
          <p:cNvPr id="18436" name="Picture 2" descr="http://mgbook.files.wordpress.com/2008/06/vida-sana-0033.jpg"/>
          <p:cNvPicPr>
            <a:picLocks noChangeAspect="1" noChangeArrowheads="1"/>
          </p:cNvPicPr>
          <p:nvPr/>
        </p:nvPicPr>
        <p:blipFill>
          <a:blip r:embed="rId3" cstate="print"/>
          <a:srcRect l="48059"/>
          <a:stretch>
            <a:fillRect/>
          </a:stretch>
        </p:blipFill>
        <p:spPr bwMode="auto">
          <a:xfrm>
            <a:off x="6705600" y="1417638"/>
            <a:ext cx="2201863" cy="3157538"/>
          </a:xfrm>
          <a:prstGeom prst="rect">
            <a:avLst/>
          </a:prstGeom>
          <a:ln>
            <a:noFill/>
          </a:ln>
          <a:effectLst>
            <a:softEdge rad="112500"/>
          </a:effectLst>
        </p:spPr>
      </p:pic>
      <p:pic>
        <p:nvPicPr>
          <p:cNvPr id="18437" name="Picture 4" descr="http://vidasana.org/ficheros/imagecache/Encajada/ficheros/ist2_6148437-i-love-healthy-eating.jpg"/>
          <p:cNvPicPr>
            <a:picLocks noChangeAspect="1" noChangeArrowheads="1"/>
          </p:cNvPicPr>
          <p:nvPr/>
        </p:nvPicPr>
        <p:blipFill>
          <a:blip r:embed="rId4" cstate="print"/>
          <a:srcRect/>
          <a:stretch>
            <a:fillRect/>
          </a:stretch>
        </p:blipFill>
        <p:spPr bwMode="auto">
          <a:xfrm>
            <a:off x="6660232" y="4797152"/>
            <a:ext cx="1582737" cy="1357313"/>
          </a:xfrm>
          <a:prstGeom prst="rect">
            <a:avLst/>
          </a:prstGeom>
          <a:ln>
            <a:noFill/>
          </a:ln>
          <a:effectLst>
            <a:softEdge rad="112500"/>
          </a:effectLst>
        </p:spPr>
      </p:pic>
    </p:spTree>
  </p:cSld>
  <p:clrMapOvr>
    <a:masterClrMapping/>
  </p:clrMapOvr>
  <p:transition advClick="0"/>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Marcador de contenido"/>
          <p:cNvSpPr>
            <a:spLocks noGrp="1"/>
          </p:cNvSpPr>
          <p:nvPr>
            <p:ph idx="1"/>
          </p:nvPr>
        </p:nvSpPr>
        <p:spPr>
          <a:xfrm>
            <a:off x="2852064" y="1600200"/>
            <a:ext cx="5834736" cy="4525963"/>
          </a:xfrm>
        </p:spPr>
        <p:txBody>
          <a:bodyPr>
            <a:normAutofit/>
          </a:bodyPr>
          <a:lstStyle/>
          <a:p>
            <a:pPr algn="just"/>
            <a:r>
              <a:rPr lang="es-MX" sz="2800" dirty="0" smtClean="0">
                <a:latin typeface="Century Gothic" pitchFamily="34" charset="0"/>
                <a:ea typeface="ＭＳ Ｐゴシック" pitchFamily="34" charset="-128"/>
              </a:rPr>
              <a:t>Las organizaciones del siglo XXI saben que no existe una relación a largo plazo con los trabajadores y que es muy importante  el </a:t>
            </a:r>
            <a:r>
              <a:rPr lang="es-MX" sz="2800" b="1" dirty="0" smtClean="0">
                <a:latin typeface="Century Gothic" pitchFamily="34" charset="0"/>
                <a:ea typeface="ＭＳ Ｐゴシック" pitchFamily="34" charset="-128"/>
              </a:rPr>
              <a:t>desarrollo del compromiso del colaborador</a:t>
            </a:r>
            <a:r>
              <a:rPr lang="es-MX" sz="2800" dirty="0" smtClean="0">
                <a:latin typeface="Century Gothic" pitchFamily="34" charset="0"/>
                <a:ea typeface="ＭＳ Ｐゴシック" pitchFamily="34" charset="-128"/>
              </a:rPr>
              <a:t>, como un vínculo que fortalece la relación entre ambos.</a:t>
            </a:r>
          </a:p>
          <a:p>
            <a:endParaRPr lang="es-MX" sz="2800" dirty="0" smtClean="0">
              <a:latin typeface="Century Gothic" pitchFamily="34" charset="0"/>
              <a:ea typeface="ＭＳ Ｐゴシック" pitchFamily="34" charset="-128"/>
            </a:endParaRPr>
          </a:p>
        </p:txBody>
      </p:sp>
      <p:sp>
        <p:nvSpPr>
          <p:cNvPr id="5" name="1 Título"/>
          <p:cNvSpPr txBox="1">
            <a:spLocks/>
          </p:cNvSpPr>
          <p:nvPr/>
        </p:nvSpPr>
        <p:spPr>
          <a:xfrm>
            <a:off x="714348" y="785794"/>
            <a:ext cx="8229600" cy="928694"/>
          </a:xfrm>
          <a:prstGeom prst="rect">
            <a:avLst/>
          </a:prstGeom>
        </p:spPr>
        <p:txBody>
          <a:bodyPr vert="horz" lIns="91440" tIns="45720" rIns="91440" bIns="45720" rtlCol="0" anchor="ctr">
            <a:norm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MX" sz="3700" b="1" i="0" u="none" strike="noStrike" kern="1200" cap="none" spc="0" normalizeH="0" baseline="0" noProof="0" dirty="0" smtClean="0">
                <a:ln>
                  <a:noFill/>
                </a:ln>
                <a:effectLst/>
                <a:uLnTx/>
                <a:uFillTx/>
                <a:latin typeface="Century Gothic" pitchFamily="34" charset="0"/>
                <a:ea typeface="ＭＳ Ｐゴシック" pitchFamily="34" charset="-128"/>
                <a:cs typeface="+mj-cs"/>
              </a:rPr>
              <a:t>El Ciudadano se movió…</a:t>
            </a:r>
          </a:p>
        </p:txBody>
      </p:sp>
      <p:pic>
        <p:nvPicPr>
          <p:cNvPr id="4" name="Imagen 3" descr="Imagen 55.png"/>
          <p:cNvPicPr>
            <a:picLocks noChangeAspect="1"/>
          </p:cNvPicPr>
          <p:nvPr/>
        </p:nvPicPr>
        <p:blipFill>
          <a:blip r:embed="rId2" cstate="print"/>
          <a:stretch>
            <a:fillRect/>
          </a:stretch>
        </p:blipFill>
        <p:spPr>
          <a:xfrm>
            <a:off x="500736" y="1695790"/>
            <a:ext cx="2199056" cy="37144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428596" y="1142984"/>
            <a:ext cx="8567737" cy="617734"/>
          </a:xfrm>
          <a:prstGeom prst="rect">
            <a:avLst/>
          </a:prstGeom>
          <a:noFill/>
          <a:ln w="9525">
            <a:noFill/>
            <a:round/>
            <a:headEnd/>
            <a:tailEnd/>
          </a:ln>
          <a:effectLst/>
        </p:spPr>
        <p:txBody>
          <a:bodyPr lIns="90000" tIns="46800" rIns="90000" bIns="46800">
            <a:spAutoFit/>
          </a:bodyPr>
          <a:lstStyle/>
          <a:p>
            <a:pPr marL="342900" indent="-342900" algn="ctr">
              <a:spcBef>
                <a:spcPts val="1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3400" b="1" dirty="0" smtClean="0">
                <a:latin typeface="+mn-lt"/>
                <a:cs typeface="+mn-cs"/>
              </a:rPr>
              <a:t>La Modernización administrativa:</a:t>
            </a:r>
            <a:endParaRPr lang="es-ES" sz="3400" b="1" dirty="0">
              <a:latin typeface="+mn-lt"/>
              <a:cs typeface="+mn-cs"/>
            </a:endParaRPr>
          </a:p>
        </p:txBody>
      </p:sp>
      <p:graphicFrame>
        <p:nvGraphicFramePr>
          <p:cNvPr id="5" name="4 Diagrama"/>
          <p:cNvGraphicFramePr/>
          <p:nvPr/>
        </p:nvGraphicFramePr>
        <p:xfrm>
          <a:off x="428596" y="1714488"/>
          <a:ext cx="8569355" cy="40802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fade thruBlk="1"/>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457200" y="1189037"/>
            <a:ext cx="5194920" cy="4525963"/>
          </a:xfrm>
          <a:solidFill>
            <a:schemeClr val="bg1">
              <a:lumMod val="65000"/>
            </a:schemeClr>
          </a:solidFill>
          <a:ln>
            <a:solidFill>
              <a:schemeClr val="bg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lgn="just"/>
            <a:r>
              <a:rPr lang="es-ES" dirty="0" smtClean="0">
                <a:latin typeface="Century Gothic" pitchFamily="34" charset="0"/>
                <a:ea typeface="ＭＳ Ｐゴシック" pitchFamily="34" charset="-128"/>
              </a:rPr>
              <a:t>La capacidad para desarrollar el potencial humano y asegurar una competencia constante, será un requerimiento dominante para sostener la competitividad de las organizaciones y la prosperidad de la sociedad.</a:t>
            </a:r>
          </a:p>
          <a:p>
            <a:pPr algn="just"/>
            <a:endParaRPr lang="es-ES_tradnl" dirty="0" smtClean="0">
              <a:latin typeface="Century Gothic" pitchFamily="34" charset="0"/>
              <a:ea typeface="ＭＳ Ｐゴシック" pitchFamily="34" charset="-128"/>
            </a:endParaRPr>
          </a:p>
        </p:txBody>
      </p:sp>
      <p:pic>
        <p:nvPicPr>
          <p:cNvPr id="29699" name="Picture 5" descr="El soporte de las personas de la gente del símbolo en rompecabezas de rompecabezas junta las piezas"/>
          <p:cNvPicPr>
            <a:picLocks noChangeAspect="1" noChangeArrowheads="1"/>
          </p:cNvPicPr>
          <p:nvPr/>
        </p:nvPicPr>
        <p:blipFill>
          <a:blip r:embed="rId3" cstate="print"/>
          <a:srcRect/>
          <a:stretch>
            <a:fillRect/>
          </a:stretch>
        </p:blipFill>
        <p:spPr bwMode="auto">
          <a:xfrm>
            <a:off x="5786446" y="2000240"/>
            <a:ext cx="2857500" cy="19621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advClick="0"/>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428596" y="1142984"/>
            <a:ext cx="8229600" cy="4525963"/>
          </a:xfrm>
        </p:spPr>
        <p:txBody>
          <a:bodyPr>
            <a:normAutofit fontScale="92500" lnSpcReduction="20000"/>
          </a:bodyPr>
          <a:lstStyle/>
          <a:p>
            <a:pPr algn="r">
              <a:buFont typeface="Arial" pitchFamily="34" charset="0"/>
              <a:buNone/>
            </a:pPr>
            <a:r>
              <a:rPr lang="es-ES_tradnl" b="1" i="1" dirty="0" smtClean="0">
                <a:latin typeface="Century Gothic" pitchFamily="34" charset="0"/>
                <a:ea typeface="ＭＳ Ｐゴシック" pitchFamily="34" charset="-128"/>
              </a:rPr>
              <a:t>“La educación y las capacidades de la fuerza laboral serán el arma competitiva clave en el siglo XXI. La razón existe: todo un conjunto de tecnologías que vienen en camino y exigirán que el trabajador de producción o de oficina promedio posean capacidades que no eran requeridas en el pasado”.</a:t>
            </a:r>
          </a:p>
          <a:p>
            <a:pPr>
              <a:buFont typeface="Arial" pitchFamily="34" charset="0"/>
              <a:buNone/>
            </a:pPr>
            <a:endParaRPr dirty="0"/>
          </a:p>
          <a:p>
            <a:pPr algn="r">
              <a:buFont typeface="Arial" pitchFamily="34" charset="0"/>
              <a:buNone/>
            </a:pPr>
            <a:r>
              <a:rPr lang="es-ES_tradnl" dirty="0" err="1" smtClean="0">
                <a:latin typeface="Century Gothic" pitchFamily="34" charset="0"/>
                <a:ea typeface="ＭＳ Ｐゴシック" pitchFamily="34" charset="-128"/>
              </a:rPr>
              <a:t>LesterThurow</a:t>
            </a:r>
            <a:r>
              <a:rPr lang="es-ES_tradnl" dirty="0" smtClean="0">
                <a:latin typeface="Century Gothic" pitchFamily="34" charset="0"/>
                <a:ea typeface="ＭＳ Ｐゴシック" pitchFamily="34" charset="-128"/>
              </a:rPr>
              <a:t>.</a:t>
            </a:r>
          </a:p>
          <a:p>
            <a:pPr algn="r">
              <a:buFont typeface="Arial" pitchFamily="34" charset="0"/>
              <a:buNone/>
            </a:pPr>
            <a:r>
              <a:rPr lang="es-ES_tradnl" sz="1200" dirty="0" smtClean="0">
                <a:latin typeface="Century Gothic" pitchFamily="34" charset="0"/>
                <a:ea typeface="ＭＳ Ｐゴシック" pitchFamily="34" charset="-128"/>
              </a:rPr>
              <a:t>											Decano de la </a:t>
            </a:r>
            <a:r>
              <a:rPr lang="es-ES_tradnl" sz="1200" dirty="0" err="1" smtClean="0">
                <a:latin typeface="Century Gothic" pitchFamily="34" charset="0"/>
                <a:ea typeface="ＭＳ Ｐゴシック" pitchFamily="34" charset="-128"/>
              </a:rPr>
              <a:t>SloanSchool</a:t>
            </a:r>
            <a:r>
              <a:rPr lang="es-ES_tradnl" sz="1200" dirty="0" smtClean="0">
                <a:latin typeface="Century Gothic" pitchFamily="34" charset="0"/>
                <a:ea typeface="ＭＳ Ｐゴシック" pitchFamily="34" charset="-128"/>
              </a:rPr>
              <a:t> of Management MIT</a:t>
            </a:r>
          </a:p>
          <a:p>
            <a:pPr>
              <a:buFont typeface="Arial" pitchFamily="34" charset="0"/>
              <a:buNone/>
            </a:pPr>
            <a:endParaRPr lang="es-ES_tradnl" dirty="0" smtClean="0">
              <a:solidFill>
                <a:schemeClr val="bg1"/>
              </a:solidFill>
              <a:latin typeface="Century Gothic" pitchFamily="34" charset="0"/>
              <a:ea typeface="ＭＳ Ｐゴシック" pitchFamily="34" charset="-128"/>
            </a:endParaRPr>
          </a:p>
        </p:txBody>
      </p:sp>
      <p:pic>
        <p:nvPicPr>
          <p:cNvPr id="10244" name="Picture 4" descr="LesterThurow"/>
          <p:cNvPicPr>
            <a:picLocks noChangeAspect="1" noChangeArrowheads="1"/>
          </p:cNvPicPr>
          <p:nvPr/>
        </p:nvPicPr>
        <p:blipFill>
          <a:blip r:embed="rId3" cstate="print"/>
          <a:srcRect b="27994"/>
          <a:stretch>
            <a:fillRect/>
          </a:stretch>
        </p:blipFill>
        <p:spPr bwMode="auto">
          <a:xfrm>
            <a:off x="4037012" y="4267200"/>
            <a:ext cx="992188" cy="1152525"/>
          </a:xfrm>
          <a:prstGeom prst="rect">
            <a:avLst/>
          </a:prstGeom>
          <a:ln>
            <a:noFill/>
          </a:ln>
          <a:effectLst>
            <a:softEdge rad="112500"/>
          </a:effec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500034" y="1000116"/>
            <a:ext cx="8429684" cy="1143000"/>
          </a:xfrm>
        </p:spPr>
        <p:txBody>
          <a:bodyPr>
            <a:noAutofit/>
          </a:bodyPr>
          <a:lstStyle/>
          <a:p>
            <a:pPr algn="l"/>
            <a:r>
              <a:rPr lang="es-ES_tradnl" sz="3000" b="1" dirty="0" smtClean="0">
                <a:latin typeface="Century Gothic" pitchFamily="34" charset="0"/>
                <a:ea typeface="ＭＳ Ｐゴシック" pitchFamily="34" charset="-128"/>
              </a:rPr>
              <a:t>Nuevas aptitudes que los colaboradores requieren en el lugar de trabajo</a:t>
            </a:r>
          </a:p>
        </p:txBody>
      </p:sp>
      <p:sp>
        <p:nvSpPr>
          <p:cNvPr id="43011" name="Rectangle 3"/>
          <p:cNvSpPr>
            <a:spLocks noGrp="1" noChangeArrowheads="1"/>
          </p:cNvSpPr>
          <p:nvPr>
            <p:ph idx="1"/>
          </p:nvPr>
        </p:nvSpPr>
        <p:spPr>
          <a:xfrm>
            <a:off x="428596" y="2000240"/>
            <a:ext cx="4762500" cy="4281488"/>
          </a:xfrm>
        </p:spPr>
        <p:txBody>
          <a:bodyPr>
            <a:noAutofit/>
          </a:bodyPr>
          <a:lstStyle/>
          <a:p>
            <a:pPr marL="457200" indent="-457200">
              <a:lnSpc>
                <a:spcPct val="90000"/>
              </a:lnSpc>
              <a:buFont typeface="Arial" pitchFamily="34" charset="0"/>
              <a:buAutoNum type="arabicPeriod"/>
            </a:pPr>
            <a:r>
              <a:rPr lang="es-ES_tradnl" sz="2400" dirty="0" smtClean="0">
                <a:latin typeface="Century Gothic" pitchFamily="34" charset="0"/>
                <a:ea typeface="ＭＳ Ｐゴシック" pitchFamily="34" charset="-128"/>
              </a:rPr>
              <a:t>Aprender a aprender.</a:t>
            </a:r>
          </a:p>
          <a:p>
            <a:pPr marL="457200" indent="-457200">
              <a:lnSpc>
                <a:spcPct val="90000"/>
              </a:lnSpc>
              <a:buFont typeface="Arial" pitchFamily="34" charset="0"/>
              <a:buAutoNum type="arabicPeriod"/>
            </a:pPr>
            <a:r>
              <a:rPr lang="es-ES_tradnl" sz="2400" dirty="0" smtClean="0">
                <a:latin typeface="Century Gothic" pitchFamily="34" charset="0"/>
                <a:ea typeface="ＭＳ Ｐゴシック" pitchFamily="34" charset="-128"/>
              </a:rPr>
              <a:t>Comunicación y colaboración.</a:t>
            </a:r>
          </a:p>
          <a:p>
            <a:pPr marL="457200" indent="-457200">
              <a:lnSpc>
                <a:spcPct val="90000"/>
              </a:lnSpc>
              <a:buFont typeface="Arial" pitchFamily="34" charset="0"/>
              <a:buAutoNum type="arabicPeriod"/>
            </a:pPr>
            <a:r>
              <a:rPr lang="es-ES_tradnl" sz="2400" dirty="0" smtClean="0">
                <a:latin typeface="Century Gothic" pitchFamily="34" charset="0"/>
                <a:ea typeface="ＭＳ Ｐゴシック" pitchFamily="34" charset="-128"/>
              </a:rPr>
              <a:t>Pensamiento creativo y creación colectiva.</a:t>
            </a:r>
          </a:p>
          <a:p>
            <a:pPr marL="457200" indent="-457200">
              <a:lnSpc>
                <a:spcPct val="90000"/>
              </a:lnSpc>
              <a:buFont typeface="Arial" pitchFamily="34" charset="0"/>
              <a:buAutoNum type="arabicPeriod"/>
            </a:pPr>
            <a:r>
              <a:rPr lang="es-ES_tradnl" sz="2400" dirty="0" smtClean="0">
                <a:latin typeface="Century Gothic" pitchFamily="34" charset="0"/>
                <a:ea typeface="ＭＳ Ｐゴシック" pitchFamily="34" charset="-128"/>
              </a:rPr>
              <a:t>Cultura tecnológica.</a:t>
            </a:r>
          </a:p>
          <a:p>
            <a:pPr marL="457200" indent="-457200">
              <a:lnSpc>
                <a:spcPct val="90000"/>
              </a:lnSpc>
              <a:buFont typeface="Arial" pitchFamily="34" charset="0"/>
              <a:buAutoNum type="arabicPeriod"/>
            </a:pPr>
            <a:r>
              <a:rPr lang="es-ES_tradnl" sz="2400" dirty="0" smtClean="0">
                <a:latin typeface="Century Gothic" pitchFamily="34" charset="0"/>
                <a:ea typeface="ＭＳ Ｐゴシック" pitchFamily="34" charset="-128"/>
              </a:rPr>
              <a:t>Cultura global de los negocios.</a:t>
            </a:r>
          </a:p>
          <a:p>
            <a:pPr marL="457200" indent="-457200">
              <a:lnSpc>
                <a:spcPct val="90000"/>
              </a:lnSpc>
              <a:buFont typeface="Arial" pitchFamily="34" charset="0"/>
              <a:buAutoNum type="arabicPeriod"/>
            </a:pPr>
            <a:r>
              <a:rPr lang="es-ES_tradnl" sz="2400" dirty="0" smtClean="0">
                <a:latin typeface="Century Gothic" pitchFamily="34" charset="0"/>
                <a:ea typeface="ＭＳ Ｐゴシック" pitchFamily="34" charset="-128"/>
              </a:rPr>
              <a:t>Desarrollo del liderazgo.</a:t>
            </a:r>
          </a:p>
          <a:p>
            <a:pPr marL="457200" indent="-457200">
              <a:lnSpc>
                <a:spcPct val="90000"/>
              </a:lnSpc>
              <a:buFont typeface="Arial" pitchFamily="34" charset="0"/>
              <a:buAutoNum type="arabicPeriod"/>
            </a:pPr>
            <a:r>
              <a:rPr lang="es-ES_tradnl" sz="2400" dirty="0" smtClean="0">
                <a:latin typeface="Century Gothic" pitchFamily="34" charset="0"/>
                <a:ea typeface="ＭＳ Ｐゴシック" pitchFamily="34" charset="-128"/>
              </a:rPr>
              <a:t>Autogestión de la carrera profesional.</a:t>
            </a:r>
          </a:p>
        </p:txBody>
      </p:sp>
      <p:pic>
        <p:nvPicPr>
          <p:cNvPr id="43013" name="Picture 9" descr="liderazgo2"/>
          <p:cNvPicPr>
            <a:picLocks noChangeAspect="1" noChangeArrowheads="1"/>
          </p:cNvPicPr>
          <p:nvPr/>
        </p:nvPicPr>
        <p:blipFill>
          <a:blip r:embed="rId3" cstate="print"/>
          <a:srcRect/>
          <a:stretch>
            <a:fillRect/>
          </a:stretch>
        </p:blipFill>
        <p:spPr bwMode="auto">
          <a:xfrm>
            <a:off x="6786578" y="2786058"/>
            <a:ext cx="2190750" cy="2724150"/>
          </a:xfrm>
          <a:prstGeom prst="rect">
            <a:avLst/>
          </a:prstGeom>
          <a:noFill/>
          <a:ln w="9525">
            <a:noFill/>
            <a:miter lim="800000"/>
            <a:headEnd/>
            <a:tailEnd/>
          </a:ln>
        </p:spPr>
      </p:pic>
      <p:pic>
        <p:nvPicPr>
          <p:cNvPr id="43014" name="Picture 11" descr="42-17447646"/>
          <p:cNvPicPr>
            <a:picLocks noChangeAspect="1" noChangeArrowheads="1"/>
          </p:cNvPicPr>
          <p:nvPr/>
        </p:nvPicPr>
        <p:blipFill>
          <a:blip r:embed="rId4" cstate="print"/>
          <a:srcRect/>
          <a:stretch>
            <a:fillRect/>
          </a:stretch>
        </p:blipFill>
        <p:spPr bwMode="auto">
          <a:xfrm>
            <a:off x="5572132" y="3000372"/>
            <a:ext cx="1473200" cy="14732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6.png"/>
          <p:cNvPicPr>
            <a:picLocks noChangeAspect="1"/>
          </p:cNvPicPr>
          <p:nvPr/>
        </p:nvPicPr>
        <p:blipFill>
          <a:blip r:embed="rId3" cstate="print"/>
          <a:stretch>
            <a:fillRect/>
          </a:stretch>
        </p:blipFill>
        <p:spPr>
          <a:xfrm>
            <a:off x="0" y="928670"/>
            <a:ext cx="4286248" cy="4973356"/>
          </a:xfrm>
          <a:prstGeom prst="rect">
            <a:avLst/>
          </a:prstGeom>
          <a:ln>
            <a:noFill/>
          </a:ln>
          <a:effectLst>
            <a:softEdge rad="112500"/>
          </a:effectLst>
        </p:spPr>
      </p:pic>
      <p:sp>
        <p:nvSpPr>
          <p:cNvPr id="22530" name="Rectangle 2"/>
          <p:cNvSpPr>
            <a:spLocks noGrp="1" noChangeArrowheads="1"/>
          </p:cNvSpPr>
          <p:nvPr>
            <p:ph type="title"/>
          </p:nvPr>
        </p:nvSpPr>
        <p:spPr bwMode="auto">
          <a:xfrm>
            <a:off x="2133600" y="1928802"/>
            <a:ext cx="7010400" cy="1066800"/>
          </a:xfrm>
          <a:solidFill>
            <a:schemeClr val="tx1">
              <a:lumMod val="50000"/>
              <a:lumOff val="50000"/>
            </a:schemeClr>
          </a:solidFill>
          <a:ln>
            <a:solidFill>
              <a:schemeClr val="bg1"/>
            </a:solidFill>
            <a:headEnd/>
            <a:tailEn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numCol="1" anchor="t" anchorCtr="0" compatLnSpc="1">
            <a:prstTxWarp prst="textNoShape">
              <a:avLst/>
            </a:prstTxWarp>
            <a:noAutofit/>
          </a:bodyPr>
          <a:lstStyle/>
          <a:p>
            <a:pPr>
              <a:defRPr/>
            </a:pPr>
            <a:r>
              <a:rPr lang="es-ES_tradnl" sz="3000" b="1" dirty="0" smtClean="0">
                <a:solidFill>
                  <a:schemeClr val="tx1"/>
                </a:solidFill>
                <a:latin typeface="Century Gothic"/>
                <a:cs typeface="Century Gothic"/>
              </a:rPr>
              <a:t>NUESTRA ORGANIZACION</a:t>
            </a:r>
            <a:endParaRPr lang="es-ES_tradnl" sz="3000" b="1" dirty="0">
              <a:solidFill>
                <a:schemeClr val="tx1"/>
              </a:solidFill>
              <a:latin typeface="Century Gothic"/>
              <a:cs typeface="Century Gothic"/>
            </a:endParaRPr>
          </a:p>
        </p:txBody>
      </p:sp>
      <p:sp>
        <p:nvSpPr>
          <p:cNvPr id="91139" name="Rectangle 3"/>
          <p:cNvSpPr>
            <a:spLocks noGrp="1" noChangeArrowheads="1"/>
          </p:cNvSpPr>
          <p:nvPr>
            <p:ph idx="1"/>
          </p:nvPr>
        </p:nvSpPr>
        <p:spPr bwMode="auto">
          <a:xfrm>
            <a:off x="357158" y="3143248"/>
            <a:ext cx="8415338" cy="2828940"/>
          </a:xfrm>
          <a:solidFill>
            <a:schemeClr val="bg1">
              <a:lumMod val="65000"/>
            </a:schemeClr>
          </a:solidFill>
          <a:ln>
            <a:solidFill>
              <a:schemeClr val="bg1"/>
            </a:solidFill>
            <a:headEnd/>
            <a:tailEnd/>
          </a:ln>
          <a:scene3d>
            <a:camera prst="orthographicFront"/>
            <a:lightRig rig="threePt" dir="t"/>
          </a:scene3d>
          <a:sp3d>
            <a:bevelT/>
          </a:sp3d>
        </p:spPr>
        <p:style>
          <a:lnRef idx="1">
            <a:schemeClr val="accent6"/>
          </a:lnRef>
          <a:fillRef idx="2">
            <a:schemeClr val="accent6"/>
          </a:fillRef>
          <a:effectRef idx="1">
            <a:schemeClr val="accent6"/>
          </a:effectRef>
          <a:fontRef idx="minor">
            <a:schemeClr val="dk1"/>
          </a:fontRef>
        </p:style>
        <p:txBody>
          <a:bodyPr wrap="square" lIns="91440" tIns="45720" rIns="91440" bIns="45720" numCol="1" anchor="t" anchorCtr="0" compatLnSpc="1">
            <a:prstTxWarp prst="textNoShape">
              <a:avLst/>
            </a:prstTxWarp>
            <a:normAutofit/>
          </a:bodyPr>
          <a:lstStyle/>
          <a:p>
            <a:pPr marL="0" algn="just">
              <a:buClr>
                <a:schemeClr val="tx1"/>
              </a:buClr>
              <a:buFont typeface="Monotype Sorts" pitchFamily="-110" charset="2"/>
              <a:buNone/>
              <a:defRPr/>
            </a:pPr>
            <a:r>
              <a:rPr lang="es-ES_tradnl" sz="2200" dirty="0" smtClean="0">
                <a:solidFill>
                  <a:schemeClr val="tx1"/>
                </a:solidFill>
                <a:latin typeface="Century Gothic"/>
                <a:cs typeface="Century Gothic"/>
              </a:rPr>
              <a:t>La </a:t>
            </a:r>
            <a:r>
              <a:rPr lang="es-ES_tradnl" sz="2200" dirty="0">
                <a:solidFill>
                  <a:schemeClr val="tx1"/>
                </a:solidFill>
                <a:latin typeface="Century Gothic"/>
                <a:cs typeface="Century Gothic"/>
              </a:rPr>
              <a:t>estructura todavía piramidal, rígida, poco flexible y autoritaria; los procesos fragmentados y costosos; el exceso de control sobre el personal; las decisiones centralmente planificadas, y los sistemas de información inadecuados y obsoletos, </a:t>
            </a:r>
            <a:r>
              <a:rPr lang="es-ES_tradnl" sz="2200" dirty="0" smtClean="0">
                <a:solidFill>
                  <a:schemeClr val="tx1"/>
                </a:solidFill>
                <a:latin typeface="Century Gothic"/>
                <a:cs typeface="Century Gothic"/>
              </a:rPr>
              <a:t>EVIDENCIAN la necesidad </a:t>
            </a:r>
            <a:r>
              <a:rPr lang="es-ES_tradnl" sz="2200" dirty="0">
                <a:solidFill>
                  <a:schemeClr val="tx1"/>
                </a:solidFill>
                <a:latin typeface="Century Gothic"/>
                <a:cs typeface="Century Gothic"/>
              </a:rPr>
              <a:t>de cambiar radicalmente la forma de </a:t>
            </a:r>
            <a:r>
              <a:rPr lang="es-ES_tradnl" sz="2200" dirty="0" smtClean="0">
                <a:solidFill>
                  <a:schemeClr val="tx1"/>
                </a:solidFill>
                <a:latin typeface="Century Gothic"/>
                <a:cs typeface="Century Gothic"/>
              </a:rPr>
              <a:t>la organización, </a:t>
            </a:r>
            <a:r>
              <a:rPr lang="es-ES_tradnl" sz="2200" dirty="0">
                <a:solidFill>
                  <a:schemeClr val="tx1"/>
                </a:solidFill>
                <a:latin typeface="Century Gothic"/>
                <a:cs typeface="Century Gothic"/>
              </a:rPr>
              <a:t>dejando de lado las pequeñas reformas hechas </a:t>
            </a:r>
            <a:r>
              <a:rPr lang="es-ES_tradnl" sz="2200" dirty="0" smtClean="0">
                <a:solidFill>
                  <a:schemeClr val="tx1"/>
                </a:solidFill>
                <a:latin typeface="Century Gothic"/>
                <a:cs typeface="Century Gothic"/>
              </a:rPr>
              <a:t> </a:t>
            </a:r>
            <a:r>
              <a:rPr lang="es-ES_tradnl" sz="2200" dirty="0">
                <a:solidFill>
                  <a:schemeClr val="tx1"/>
                </a:solidFill>
                <a:latin typeface="Century Gothic"/>
                <a:cs typeface="Century Gothic"/>
              </a:rPr>
              <a:t>para iniciar una verdadera revolución dentro de la organización.</a:t>
            </a:r>
          </a:p>
        </p:txBody>
      </p:sp>
    </p:spTree>
  </p:cSld>
  <p:clrMapOvr>
    <a:masterClrMapping/>
  </p:clrMapOvr>
  <p:transition advClick="0"/>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Imagen 3" descr="Imagen 52.png"/>
          <p:cNvPicPr>
            <a:picLocks noChangeAspect="1"/>
          </p:cNvPicPr>
          <p:nvPr/>
        </p:nvPicPr>
        <p:blipFill>
          <a:blip r:embed="rId2" cstate="print"/>
          <a:srcRect/>
          <a:stretch>
            <a:fillRect/>
          </a:stretch>
        </p:blipFill>
        <p:spPr bwMode="auto">
          <a:xfrm>
            <a:off x="0" y="1071546"/>
            <a:ext cx="4835525" cy="5029200"/>
          </a:xfrm>
          <a:prstGeom prst="rect">
            <a:avLst/>
          </a:prstGeom>
          <a:noFill/>
          <a:ln w="9525">
            <a:noFill/>
            <a:miter lim="800000"/>
            <a:headEnd/>
            <a:tailEnd/>
          </a:ln>
        </p:spPr>
      </p:pic>
      <p:sp>
        <p:nvSpPr>
          <p:cNvPr id="44036" name="Rectángulo 4"/>
          <p:cNvSpPr>
            <a:spLocks noChangeArrowheads="1"/>
          </p:cNvSpPr>
          <p:nvPr/>
        </p:nvSpPr>
        <p:spPr bwMode="auto">
          <a:xfrm>
            <a:off x="4286248" y="1785926"/>
            <a:ext cx="4572000" cy="3046413"/>
          </a:xfrm>
          <a:prstGeom prst="rect">
            <a:avLst/>
          </a:prstGeom>
          <a:solidFill>
            <a:schemeClr val="tx1">
              <a:lumMod val="50000"/>
              <a:lumOff val="50000"/>
            </a:schemeClr>
          </a:solidFill>
          <a:ln w="57150">
            <a:solidFill>
              <a:schemeClr val="bg1"/>
            </a:solidFill>
            <a:headEnd/>
            <a:tailEnd/>
          </a:ln>
          <a:effectLst>
            <a:glow rad="63500">
              <a:schemeClr val="accent2">
                <a:alpha val="75000"/>
              </a:schemeClr>
            </a:glow>
          </a:effectLst>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a:prstTxWarp prst="textNoShape">
              <a:avLst/>
            </a:prstTxWarp>
            <a:spAutoFit/>
          </a:bodyPr>
          <a:lstStyle/>
          <a:p>
            <a:pPr algn="ctr">
              <a:buClr>
                <a:schemeClr val="tx1"/>
              </a:buClr>
            </a:pPr>
            <a:r>
              <a:rPr lang="es-ES_tradnl" sz="3200" dirty="0">
                <a:solidFill>
                  <a:schemeClr val="tx1"/>
                </a:solidFill>
                <a:latin typeface="Century Gothic" pitchFamily="-106" charset="0"/>
                <a:ea typeface="Century Gothic" pitchFamily="-106" charset="0"/>
                <a:cs typeface="Century Gothic" pitchFamily="-106" charset="0"/>
              </a:rPr>
              <a:t>La estructura es piramidal y jerárquica. Existe una cantidad de niveles en toda la organización.</a:t>
            </a:r>
          </a:p>
        </p:txBody>
      </p:sp>
    </p:spTree>
  </p:cSld>
  <p:clrMapOvr>
    <a:masterClrMapping/>
  </p:clrMapOvr>
  <p:transition advClick="0"/>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9" name="Imagen 3" descr="Imagen 55.png"/>
          <p:cNvPicPr>
            <a:picLocks noChangeAspect="1"/>
          </p:cNvPicPr>
          <p:nvPr/>
        </p:nvPicPr>
        <p:blipFill>
          <a:blip r:embed="rId2" cstate="print">
            <a:alphaModFix/>
          </a:blip>
          <a:srcRect/>
          <a:stretch>
            <a:fillRect/>
          </a:stretch>
        </p:blipFill>
        <p:spPr bwMode="auto">
          <a:xfrm>
            <a:off x="765644" y="785793"/>
            <a:ext cx="7878322" cy="4714909"/>
          </a:xfrm>
          <a:prstGeom prst="rect">
            <a:avLst/>
          </a:prstGeom>
          <a:noFill/>
          <a:ln w="9525">
            <a:noFill/>
            <a:miter lim="800000"/>
            <a:headEnd/>
            <a:tailEnd/>
          </a:ln>
        </p:spPr>
      </p:pic>
      <p:sp>
        <p:nvSpPr>
          <p:cNvPr id="5" name="Rectángulo 4"/>
          <p:cNvSpPr/>
          <p:nvPr/>
        </p:nvSpPr>
        <p:spPr>
          <a:xfrm>
            <a:off x="-76200" y="1417638"/>
            <a:ext cx="9220200" cy="1401762"/>
          </a:xfrm>
          <a:prstGeom prst="rect">
            <a:avLst/>
          </a:prstGeom>
          <a:solidFill>
            <a:schemeClr val="bg1">
              <a:lumMod val="65000"/>
            </a:schemeClr>
          </a:solidFill>
          <a:ln>
            <a:solidFill>
              <a:schemeClr val="bg1"/>
            </a:solidFill>
          </a:ln>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_tradnl"/>
          </a:p>
        </p:txBody>
      </p:sp>
      <p:sp>
        <p:nvSpPr>
          <p:cNvPr id="7" name="Marcador de contenido 2"/>
          <p:cNvSpPr txBox="1">
            <a:spLocks/>
          </p:cNvSpPr>
          <p:nvPr/>
        </p:nvSpPr>
        <p:spPr>
          <a:xfrm>
            <a:off x="533400" y="1295400"/>
            <a:ext cx="8229600" cy="609600"/>
          </a:xfrm>
          <a:prstGeom prst="rect">
            <a:avLst/>
          </a:prstGeom>
        </p:spPr>
        <p:txBody>
          <a:bodyPr/>
          <a:lstStyle/>
          <a:p>
            <a:pPr marL="342900" indent="-342900" algn="ctr" defTabSz="457200" eaLnBrk="0" hangingPunct="0">
              <a:spcBef>
                <a:spcPct val="20000"/>
              </a:spcBef>
              <a:buFont typeface="Arial" pitchFamily="-110" charset="0"/>
              <a:buNone/>
              <a:defRPr/>
            </a:pPr>
            <a:r>
              <a:rPr lang="es-ES_tradnl" sz="4800" b="1" kern="0" dirty="0">
                <a:latin typeface="Century Gothic"/>
                <a:cs typeface="Century Gothic"/>
              </a:rPr>
              <a:t>Los costos se vuelven excesivos</a:t>
            </a:r>
          </a:p>
          <a:p>
            <a:pPr marL="342900" indent="-342900" defTabSz="457200" eaLnBrk="0" hangingPunct="0">
              <a:spcBef>
                <a:spcPct val="20000"/>
              </a:spcBef>
              <a:buFont typeface="Arial" pitchFamily="-110" charset="0"/>
              <a:buNone/>
              <a:defRPr/>
            </a:pPr>
            <a:endParaRPr lang="es-ES_tradnl" sz="4800" kern="0" dirty="0">
              <a:solidFill>
                <a:srgbClr val="FFFFFF"/>
              </a:solidFill>
              <a:latin typeface="+mn-lt"/>
            </a:endParaRPr>
          </a:p>
        </p:txBody>
      </p:sp>
    </p:spTree>
  </p:cSld>
  <p:clrMapOvr>
    <a:masterClrMapping/>
  </p:clrMapOvr>
  <p:transition advClick="0"/>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31 CuadroTexto"/>
          <p:cNvSpPr txBox="1"/>
          <p:nvPr/>
        </p:nvSpPr>
        <p:spPr>
          <a:xfrm>
            <a:off x="1500166" y="947306"/>
            <a:ext cx="7072362" cy="461665"/>
          </a:xfrm>
          <a:prstGeom prst="rect">
            <a:avLst/>
          </a:prstGeom>
          <a:noFill/>
          <a:scene3d>
            <a:camera prst="orthographicFront"/>
            <a:lightRig rig="threePt" dir="t"/>
          </a:scene3d>
          <a:sp3d>
            <a:bevelT/>
          </a:sp3d>
        </p:spPr>
        <p:txBody>
          <a:bodyPr wrap="square" rtlCol="0">
            <a:spAutoFit/>
          </a:bodyPr>
          <a:lstStyle/>
          <a:p>
            <a:pPr algn="ctr"/>
            <a:r>
              <a:rPr lang="es-MX" sz="2400" b="1" dirty="0" smtClean="0"/>
              <a:t>PARADIGMAS DE LA ERA INDUSTRIAL</a:t>
            </a:r>
            <a:endParaRPr lang="es-MX" sz="2400" b="1" dirty="0"/>
          </a:p>
        </p:txBody>
      </p:sp>
      <p:graphicFrame>
        <p:nvGraphicFramePr>
          <p:cNvPr id="15" name="14 Diagrama"/>
          <p:cNvGraphicFramePr/>
          <p:nvPr/>
        </p:nvGraphicFramePr>
        <p:xfrm>
          <a:off x="0" y="1428736"/>
          <a:ext cx="5643570" cy="3539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15 Diagrama"/>
          <p:cNvGraphicFramePr/>
          <p:nvPr/>
        </p:nvGraphicFramePr>
        <p:xfrm>
          <a:off x="0" y="1857364"/>
          <a:ext cx="5643570" cy="4286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7" name="16 Diagrama"/>
          <p:cNvGraphicFramePr/>
          <p:nvPr/>
        </p:nvGraphicFramePr>
        <p:xfrm>
          <a:off x="0" y="2357430"/>
          <a:ext cx="5643570" cy="50006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8" name="17 Diagrama"/>
          <p:cNvGraphicFramePr/>
          <p:nvPr/>
        </p:nvGraphicFramePr>
        <p:xfrm>
          <a:off x="0" y="2928934"/>
          <a:ext cx="5643570" cy="500066"/>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graphicFrame>
        <p:nvGraphicFramePr>
          <p:cNvPr id="19" name="18 Diagrama"/>
          <p:cNvGraphicFramePr/>
          <p:nvPr/>
        </p:nvGraphicFramePr>
        <p:xfrm>
          <a:off x="0" y="3500438"/>
          <a:ext cx="5643570" cy="714380"/>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aphicFrame>
        <p:nvGraphicFramePr>
          <p:cNvPr id="21" name="20 Diagrama"/>
          <p:cNvGraphicFramePr/>
          <p:nvPr/>
        </p:nvGraphicFramePr>
        <p:xfrm>
          <a:off x="0" y="4286256"/>
          <a:ext cx="5643570" cy="50006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22" name="21 Diagrama"/>
          <p:cNvGraphicFramePr/>
          <p:nvPr/>
        </p:nvGraphicFramePr>
        <p:xfrm>
          <a:off x="0" y="4929198"/>
          <a:ext cx="5643570" cy="500066"/>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graphicFrame>
        <p:nvGraphicFramePr>
          <p:cNvPr id="23" name="22 Diagrama"/>
          <p:cNvGraphicFramePr/>
          <p:nvPr/>
        </p:nvGraphicFramePr>
        <p:xfrm>
          <a:off x="0" y="5500702"/>
          <a:ext cx="5643570" cy="571504"/>
        </p:xfrm>
        <a:graphic>
          <a:graphicData uri="http://schemas.openxmlformats.org/drawingml/2006/diagram">
            <dgm:relIds xmlns:dgm="http://schemas.openxmlformats.org/drawingml/2006/diagram" xmlns:r="http://schemas.openxmlformats.org/officeDocument/2006/relationships" r:dm="rId31" r:lo="rId32" r:qs="rId33" r:cs="rId34"/>
          </a:graphicData>
        </a:graphic>
      </p:graphicFrame>
      <p:pic>
        <p:nvPicPr>
          <p:cNvPr id="12290" name="Picture 2" descr="http://evelynrivera.files.wordpress.com/2011/08/clima-laboral.jpg"/>
          <p:cNvPicPr>
            <a:picLocks noChangeAspect="1" noChangeArrowheads="1"/>
          </p:cNvPicPr>
          <p:nvPr/>
        </p:nvPicPr>
        <p:blipFill>
          <a:blip r:embed="rId35" cstate="print"/>
          <a:srcRect/>
          <a:stretch>
            <a:fillRect/>
          </a:stretch>
        </p:blipFill>
        <p:spPr bwMode="auto">
          <a:xfrm>
            <a:off x="5715008" y="1428736"/>
            <a:ext cx="3250535" cy="1885764"/>
          </a:xfrm>
          <a:prstGeom prst="rect">
            <a:avLst/>
          </a:prstGeom>
          <a:noFill/>
        </p:spPr>
      </p:pic>
      <p:pic>
        <p:nvPicPr>
          <p:cNvPr id="12292" name="Picture 4" descr="http://psiquiatrianet.files.wordpress.com/2011/08/torpeza.jpg?w=495"/>
          <p:cNvPicPr>
            <a:picLocks noChangeAspect="1" noChangeArrowheads="1"/>
          </p:cNvPicPr>
          <p:nvPr/>
        </p:nvPicPr>
        <p:blipFill>
          <a:blip r:embed="rId36" cstate="print"/>
          <a:srcRect/>
          <a:stretch>
            <a:fillRect/>
          </a:stretch>
        </p:blipFill>
        <p:spPr bwMode="auto">
          <a:xfrm>
            <a:off x="5715008" y="3000372"/>
            <a:ext cx="2434156" cy="2853923"/>
          </a:xfrm>
          <a:prstGeom prst="rect">
            <a:avLst/>
          </a:prstGeom>
          <a:noFill/>
        </p:spPr>
      </p:pic>
    </p:spTree>
  </p:cSld>
  <p:clrMapOvr>
    <a:masterClrMapping/>
  </p:clrMapOvr>
  <p:transition advClick="0"/>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714348" y="2055674"/>
            <a:ext cx="7715304" cy="1754326"/>
          </a:xfrm>
          <a:prstGeom prst="rect">
            <a:avLst/>
          </a:prstGeom>
          <a:noFill/>
        </p:spPr>
        <p:txBody>
          <a:bodyPr wrap="square" rtlCol="0">
            <a:spAutoFit/>
          </a:bodyPr>
          <a:lstStyle/>
          <a:p>
            <a:pPr algn="ctr">
              <a:spcBef>
                <a:spcPct val="50000"/>
              </a:spcBef>
            </a:pPr>
            <a:r>
              <a:rPr lang="es-MX" sz="5400" b="1" dirty="0" smtClean="0">
                <a:latin typeface="Century Gothic" pitchFamily="34" charset="0"/>
              </a:rPr>
              <a:t>LA ORGANIZACIÓN PÚBLICA DEL FUTURO  </a:t>
            </a:r>
            <a:endParaRPr lang="es-ES" sz="4000" b="1" dirty="0">
              <a:latin typeface="Century Gothic" pitchFamily="34" charset="0"/>
            </a:endParaRPr>
          </a:p>
        </p:txBody>
      </p:sp>
      <p:sp>
        <p:nvSpPr>
          <p:cNvPr id="3" name="2 Rectángulo"/>
          <p:cNvSpPr/>
          <p:nvPr/>
        </p:nvSpPr>
        <p:spPr>
          <a:xfrm>
            <a:off x="1619672" y="5949280"/>
            <a:ext cx="6102424" cy="246221"/>
          </a:xfrm>
          <a:prstGeom prst="rect">
            <a:avLst/>
          </a:prstGeom>
        </p:spPr>
        <p:txBody>
          <a:bodyPr wrap="square">
            <a:spAutoFit/>
          </a:bodyPr>
          <a:lstStyle/>
          <a:p>
            <a:pPr lvl="0" algn="ctr" eaLnBrk="0" hangingPunct="0">
              <a:defRPr/>
            </a:pPr>
            <a:r>
              <a:rPr lang="es-MX" sz="1000" b="1" dirty="0" smtClean="0">
                <a:latin typeface="Century Gothic" pitchFamily="34" charset="0"/>
              </a:rPr>
              <a:t>Información tomada del libro:  Sistema Empresa Inteligente, Autor: Aníbal Basurto </a:t>
            </a:r>
            <a:r>
              <a:rPr lang="es-MX" sz="1000" b="1" dirty="0" err="1" smtClean="0">
                <a:latin typeface="Century Gothic" pitchFamily="34" charset="0"/>
              </a:rPr>
              <a:t>Amparano</a:t>
            </a:r>
            <a:r>
              <a:rPr lang="es-MX" sz="1000" b="1" dirty="0" smtClean="0">
                <a:latin typeface="Century Gothic" pitchFamily="34" charset="0"/>
              </a:rPr>
              <a:t> </a:t>
            </a:r>
          </a:p>
        </p:txBody>
      </p:sp>
    </p:spTree>
  </p:cSld>
  <p:clrMapOvr>
    <a:masterClrMapping/>
  </p:clrMapOvr>
  <p:transition advClick="0"/>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428596" y="5105400"/>
            <a:ext cx="8358246" cy="86205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ES_tradnl"/>
          </a:p>
        </p:txBody>
      </p:sp>
      <p:sp>
        <p:nvSpPr>
          <p:cNvPr id="6" name="Rectángulo 5"/>
          <p:cNvSpPr/>
          <p:nvPr/>
        </p:nvSpPr>
        <p:spPr>
          <a:xfrm>
            <a:off x="457200" y="4243350"/>
            <a:ext cx="8358246" cy="86205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_tradnl"/>
          </a:p>
        </p:txBody>
      </p:sp>
      <p:sp>
        <p:nvSpPr>
          <p:cNvPr id="4" name="Rectángulo 3"/>
          <p:cNvSpPr/>
          <p:nvPr/>
        </p:nvSpPr>
        <p:spPr>
          <a:xfrm>
            <a:off x="428596" y="3405150"/>
            <a:ext cx="8358246" cy="8620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6866" name="Rectangle 2"/>
          <p:cNvSpPr>
            <a:spLocks noGrp="1" noChangeArrowheads="1"/>
          </p:cNvSpPr>
          <p:nvPr>
            <p:ph type="title"/>
          </p:nvPr>
        </p:nvSpPr>
        <p:spPr>
          <a:xfrm>
            <a:off x="285720" y="3328950"/>
            <a:ext cx="8643998" cy="2886132"/>
          </a:xfrm>
          <a:solidFill>
            <a:schemeClr val="bg1">
              <a:lumMod val="65000"/>
            </a:schemeClr>
          </a:solidFill>
          <a:ln>
            <a:solidFill>
              <a:schemeClr val="bg1"/>
            </a:solidFill>
          </a:ln>
          <a:scene3d>
            <a:camera prst="orthographicFront"/>
            <a:lightRig rig="threePt" dir="t"/>
          </a:scene3d>
          <a:sp3d>
            <a:bevelT/>
          </a:sp3d>
        </p:spPr>
        <p:txBody>
          <a:bodyPr anchor="t">
            <a:normAutofit fontScale="90000"/>
          </a:bodyPr>
          <a:lstStyle/>
          <a:p>
            <a:pPr algn="l"/>
            <a:r>
              <a:rPr lang="es-ES_tradnl" sz="2800" dirty="0" smtClean="0">
                <a:latin typeface="Century Gothic" pitchFamily="-106" charset="0"/>
                <a:ea typeface="Century Gothic" pitchFamily="-106" charset="0"/>
                <a:cs typeface="Century Gothic" pitchFamily="-106" charset="0"/>
              </a:rPr>
              <a:t/>
            </a:r>
            <a:br>
              <a:rPr lang="es-ES_tradnl" sz="2800" dirty="0" smtClean="0">
                <a:latin typeface="Century Gothic" pitchFamily="-106" charset="0"/>
                <a:ea typeface="Century Gothic" pitchFamily="-106" charset="0"/>
                <a:cs typeface="Century Gothic" pitchFamily="-106" charset="0"/>
              </a:rPr>
            </a:br>
            <a:r>
              <a:rPr lang="es-ES_tradnl" sz="2600" dirty="0" smtClean="0">
                <a:latin typeface="Century Gothic" pitchFamily="-106" charset="0"/>
                <a:ea typeface="Century Gothic" pitchFamily="-106" charset="0"/>
                <a:cs typeface="Century Gothic" pitchFamily="-106" charset="0"/>
              </a:rPr>
              <a:t>El ciudadano es el único que puede decir si los servicios y productos son buenos o no</a:t>
            </a:r>
            <a:r>
              <a:rPr lang="es-ES_tradnl" sz="2400" dirty="0" smtClean="0">
                <a:latin typeface="Century Gothic" pitchFamily="-106" charset="0"/>
                <a:ea typeface="Century Gothic" pitchFamily="-106" charset="0"/>
                <a:cs typeface="Century Gothic" pitchFamily="-106" charset="0"/>
              </a:rPr>
              <a:t>.</a:t>
            </a:r>
            <a:r>
              <a:rPr lang="es-ES_tradnl" sz="2800" dirty="0" smtClean="0">
                <a:latin typeface="Century Gothic" pitchFamily="-106" charset="0"/>
                <a:ea typeface="Century Gothic" pitchFamily="-106" charset="0"/>
                <a:cs typeface="Century Gothic" pitchFamily="-106" charset="0"/>
              </a:rPr>
              <a:t/>
            </a:r>
            <a:br>
              <a:rPr lang="es-ES_tradnl" sz="2800" dirty="0" smtClean="0">
                <a:latin typeface="Century Gothic" pitchFamily="-106" charset="0"/>
                <a:ea typeface="Century Gothic" pitchFamily="-106" charset="0"/>
                <a:cs typeface="Century Gothic" pitchFamily="-106" charset="0"/>
              </a:rPr>
            </a:br>
            <a:r>
              <a:rPr lang="es-ES_tradnl" sz="2800" dirty="0" smtClean="0">
                <a:latin typeface="Century Gothic" pitchFamily="-106" charset="0"/>
                <a:ea typeface="Century Gothic" pitchFamily="-106" charset="0"/>
                <a:cs typeface="Century Gothic" pitchFamily="-106" charset="0"/>
              </a:rPr>
              <a:t/>
            </a:r>
            <a:br>
              <a:rPr lang="es-ES_tradnl" sz="2800" dirty="0" smtClean="0">
                <a:latin typeface="Century Gothic" pitchFamily="-106" charset="0"/>
                <a:ea typeface="Century Gothic" pitchFamily="-106" charset="0"/>
                <a:cs typeface="Century Gothic" pitchFamily="-106" charset="0"/>
              </a:rPr>
            </a:br>
            <a:r>
              <a:rPr lang="es-ES_tradnl" sz="2600" dirty="0" smtClean="0">
                <a:latin typeface="Century Gothic" pitchFamily="-106" charset="0"/>
                <a:ea typeface="Century Gothic" pitchFamily="-106" charset="0"/>
                <a:cs typeface="Century Gothic" pitchFamily="-106" charset="0"/>
              </a:rPr>
              <a:t>La estructura de la organización se enfoca totalmente hacia el ciudadano.</a:t>
            </a:r>
            <a:r>
              <a:rPr lang="es-ES_tradnl" sz="2800" dirty="0" smtClean="0">
                <a:latin typeface="Century Gothic" pitchFamily="-106" charset="0"/>
                <a:ea typeface="Century Gothic" pitchFamily="-106" charset="0"/>
                <a:cs typeface="Century Gothic" pitchFamily="-106" charset="0"/>
              </a:rPr>
              <a:t/>
            </a:r>
            <a:br>
              <a:rPr lang="es-ES_tradnl" sz="2800" dirty="0" smtClean="0">
                <a:latin typeface="Century Gothic" pitchFamily="-106" charset="0"/>
                <a:ea typeface="Century Gothic" pitchFamily="-106" charset="0"/>
                <a:cs typeface="Century Gothic" pitchFamily="-106" charset="0"/>
              </a:rPr>
            </a:br>
            <a:endParaRPr lang="es-ES_tradnl" sz="2800" dirty="0">
              <a:latin typeface="Century Gothic" pitchFamily="-106" charset="0"/>
              <a:ea typeface="Century Gothic" pitchFamily="-106" charset="0"/>
              <a:cs typeface="Century Gothic" pitchFamily="-106" charset="0"/>
            </a:endParaRPr>
          </a:p>
        </p:txBody>
      </p:sp>
      <p:pic>
        <p:nvPicPr>
          <p:cNvPr id="3" name="Imagen 2" descr="Imagen 23.png"/>
          <p:cNvPicPr>
            <a:picLocks noChangeAspect="1"/>
          </p:cNvPicPr>
          <p:nvPr/>
        </p:nvPicPr>
        <p:blipFill>
          <a:blip r:embed="rId3" cstate="print"/>
          <a:stretch>
            <a:fillRect/>
          </a:stretch>
        </p:blipFill>
        <p:spPr>
          <a:xfrm>
            <a:off x="2500298" y="1000108"/>
            <a:ext cx="4500594" cy="21988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advClick="0"/>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57224" y="1214422"/>
            <a:ext cx="7472386" cy="714380"/>
          </a:xfrm>
        </p:spPr>
        <p:txBody>
          <a:bodyPr>
            <a:noAutofit/>
          </a:bodyPr>
          <a:lstStyle/>
          <a:p>
            <a:pPr algn="just">
              <a:spcBef>
                <a:spcPts val="0"/>
              </a:spcBef>
            </a:pPr>
            <a:r>
              <a:rPr lang="es-ES_tradnl" sz="2200" b="1" dirty="0" smtClean="0"/>
              <a:t>LA ESTRATEGIA ES BASADAS EN EL FACTOR TIEMPO</a:t>
            </a:r>
          </a:p>
        </p:txBody>
      </p:sp>
      <p:sp>
        <p:nvSpPr>
          <p:cNvPr id="53251" name="Rectangle 3"/>
          <p:cNvSpPr>
            <a:spLocks noGrp="1" noChangeArrowheads="1"/>
          </p:cNvSpPr>
          <p:nvPr>
            <p:ph idx="1"/>
          </p:nvPr>
        </p:nvSpPr>
        <p:spPr>
          <a:xfrm>
            <a:off x="357158" y="1785926"/>
            <a:ext cx="8458200" cy="1500198"/>
          </a:xfrm>
        </p:spPr>
        <p:txBody>
          <a:bodyPr/>
          <a:lstStyle/>
          <a:p>
            <a:pPr indent="0" algn="just">
              <a:spcBef>
                <a:spcPts val="0"/>
              </a:spcBef>
              <a:buFont typeface="Monotype Sorts" pitchFamily="-106" charset="2"/>
              <a:buNone/>
            </a:pPr>
            <a:r>
              <a:rPr lang="es-ES_tradnl" sz="2200" dirty="0" smtClean="0">
                <a:ea typeface="ＭＳ Ｐゴシック" pitchFamily="-106" charset="-128"/>
              </a:rPr>
              <a:t>- </a:t>
            </a:r>
            <a:r>
              <a:rPr lang="es-ES_tradnl" sz="2200" dirty="0">
                <a:ea typeface="ＭＳ Ｐゴシック" pitchFamily="-106" charset="-128"/>
              </a:rPr>
              <a:t>Las estructuras </a:t>
            </a:r>
            <a:r>
              <a:rPr lang="es-ES_tradnl" sz="2200" dirty="0" smtClean="0">
                <a:ea typeface="ＭＳ Ｐゴシック" pitchFamily="-106" charset="-128"/>
              </a:rPr>
              <a:t>organizacionales </a:t>
            </a:r>
            <a:r>
              <a:rPr lang="es-ES_tradnl" sz="2200" dirty="0">
                <a:ea typeface="ＭＳ Ｐゴシック" pitchFamily="-106" charset="-128"/>
              </a:rPr>
              <a:t>se </a:t>
            </a:r>
            <a:r>
              <a:rPr lang="es-ES_tradnl" sz="2200" dirty="0" smtClean="0">
                <a:ea typeface="ＭＳ Ｐゴシック" pitchFamily="-106" charset="-128"/>
              </a:rPr>
              <a:t>diseñan </a:t>
            </a:r>
            <a:r>
              <a:rPr lang="es-ES_tradnl" sz="2200" dirty="0">
                <a:ea typeface="ＭＳ Ｐゴシック" pitchFamily="-106" charset="-128"/>
              </a:rPr>
              <a:t>y </a:t>
            </a:r>
            <a:r>
              <a:rPr lang="es-ES_tradnl" sz="2200" dirty="0" smtClean="0">
                <a:ea typeface="ＭＳ Ｐゴシック" pitchFamily="-106" charset="-128"/>
              </a:rPr>
              <a:t>dirigen </a:t>
            </a:r>
            <a:r>
              <a:rPr lang="es-ES_tradnl" sz="2200" dirty="0">
                <a:ea typeface="ＭＳ Ｐゴシック" pitchFamily="-106" charset="-128"/>
              </a:rPr>
              <a:t>para ofrecer una respuesta rápida.</a:t>
            </a:r>
          </a:p>
          <a:p>
            <a:pPr indent="0" algn="just">
              <a:spcBef>
                <a:spcPts val="0"/>
              </a:spcBef>
              <a:buFont typeface="Monotype Sorts" pitchFamily="-106" charset="2"/>
              <a:buNone/>
            </a:pPr>
            <a:r>
              <a:rPr lang="es-ES_tradnl" sz="2200" dirty="0" smtClean="0">
                <a:ea typeface="ＭＳ Ｐゴシック" pitchFamily="-106" charset="-128"/>
              </a:rPr>
              <a:t>- </a:t>
            </a:r>
            <a:r>
              <a:rPr lang="es-ES_tradnl" sz="2200" dirty="0">
                <a:ea typeface="ＭＳ Ｐゴシック" pitchFamily="-106" charset="-128"/>
              </a:rPr>
              <a:t>La estrategia basada en el factor tiempo concentra sus esfuerzos </a:t>
            </a:r>
            <a:r>
              <a:rPr lang="es-ES_tradnl" sz="2200" dirty="0" smtClean="0">
                <a:ea typeface="ＭＳ Ｐゴシック" pitchFamily="-106" charset="-128"/>
              </a:rPr>
              <a:t>en reducir </a:t>
            </a:r>
            <a:r>
              <a:rPr lang="es-ES_tradnl" sz="2200" dirty="0">
                <a:ea typeface="ＭＳ Ｐゴシック" pitchFamily="-106" charset="-128"/>
              </a:rPr>
              <a:t>y eliminar los retrasos.</a:t>
            </a:r>
            <a:endParaRPr lang="es-ES_tradnl" sz="2200" dirty="0" smtClean="0">
              <a:ea typeface="ＭＳ Ｐゴシック" pitchFamily="-106" charset="-128"/>
            </a:endParaRPr>
          </a:p>
          <a:p>
            <a:pPr algn="just">
              <a:spcBef>
                <a:spcPts val="0"/>
              </a:spcBef>
              <a:buFont typeface="Monotype Sorts" pitchFamily="-106" charset="2"/>
              <a:buNone/>
            </a:pPr>
            <a:endParaRPr lang="es-ES_tradnl" sz="1800" b="1" dirty="0" smtClean="0"/>
          </a:p>
          <a:p>
            <a:pPr algn="just">
              <a:spcBef>
                <a:spcPts val="0"/>
              </a:spcBef>
            </a:pPr>
            <a:endParaRPr lang="es-ES_tradnl" dirty="0"/>
          </a:p>
        </p:txBody>
      </p:sp>
      <p:pic>
        <p:nvPicPr>
          <p:cNvPr id="4" name="Imagen 3" descr="Imagen 1.png"/>
          <p:cNvPicPr>
            <a:picLocks noChangeAspect="1"/>
          </p:cNvPicPr>
          <p:nvPr/>
        </p:nvPicPr>
        <p:blipFill>
          <a:blip r:embed="rId2" cstate="print"/>
          <a:stretch>
            <a:fillRect/>
          </a:stretch>
        </p:blipFill>
        <p:spPr>
          <a:xfrm>
            <a:off x="642910" y="3842836"/>
            <a:ext cx="2571768" cy="250979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Rectángulo 4"/>
          <p:cNvSpPr/>
          <p:nvPr/>
        </p:nvSpPr>
        <p:spPr>
          <a:xfrm>
            <a:off x="3643306" y="4500570"/>
            <a:ext cx="4953000" cy="769441"/>
          </a:xfrm>
          <a:prstGeom prst="rect">
            <a:avLst/>
          </a:prstGeom>
        </p:spPr>
        <p:txBody>
          <a:bodyPr wrap="square">
            <a:spAutoFit/>
          </a:bodyPr>
          <a:lstStyle/>
          <a:p>
            <a:pPr indent="0" algn="just">
              <a:spcBef>
                <a:spcPts val="0"/>
              </a:spcBef>
              <a:buFont typeface="Monotype Sorts" pitchFamily="-106" charset="2"/>
              <a:buNone/>
            </a:pPr>
            <a:r>
              <a:rPr lang="es-ES_tradnl" sz="2200" dirty="0" smtClean="0"/>
              <a:t>- La respuesta rápida atrae una gran cantidad de  ciudadanos satisfechos.</a:t>
            </a:r>
            <a:endParaRPr lang="es-ES_tradnl" sz="2200" dirty="0"/>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1. Las Reformas y la Modernización Administrativa</a:t>
            </a:r>
            <a:endParaRPr lang="es-ES" dirty="0"/>
          </a:p>
        </p:txBody>
      </p:sp>
      <p:sp>
        <p:nvSpPr>
          <p:cNvPr id="3" name="2 Subtítulo"/>
          <p:cNvSpPr>
            <a:spLocks noGrp="1"/>
          </p:cNvSpPr>
          <p:nvPr>
            <p:ph type="subTitle" idx="1"/>
          </p:nvPr>
        </p:nvSpPr>
        <p:spPr/>
        <p:txBody>
          <a:bodyPr/>
          <a:lstStyle/>
          <a:p>
            <a:r>
              <a:rPr lang="es-MX" dirty="0" smtClean="0"/>
              <a:t>1.2 Marco Teórico</a:t>
            </a:r>
          </a:p>
          <a:p>
            <a:pPr indent="360363" algn="l">
              <a:buFont typeface="Arial" pitchFamily="34" charset="0"/>
              <a:buChar char="•"/>
            </a:pPr>
            <a:r>
              <a:rPr lang="es-MX" dirty="0" smtClean="0"/>
              <a:t>Elementos de la Modernización</a:t>
            </a:r>
          </a:p>
          <a:p>
            <a:pPr indent="360363" algn="l">
              <a:buFont typeface="Arial" pitchFamily="34" charset="0"/>
              <a:buChar char="•"/>
            </a:pPr>
            <a:r>
              <a:rPr lang="es-MX" dirty="0" smtClean="0"/>
              <a:t>Retos y Tendencias para la APE</a:t>
            </a:r>
          </a:p>
          <a:p>
            <a:endParaRPr lang="es-ES" dirty="0"/>
          </a:p>
        </p:txBody>
      </p:sp>
      <p:sp>
        <p:nvSpPr>
          <p:cNvPr id="4" name="3 Rectángulo"/>
          <p:cNvSpPr/>
          <p:nvPr/>
        </p:nvSpPr>
        <p:spPr>
          <a:xfrm>
            <a:off x="-32" y="6103971"/>
            <a:ext cx="7200800" cy="754053"/>
          </a:xfrm>
          <a:prstGeom prst="rect">
            <a:avLst/>
          </a:prstGeom>
          <a:solidFill>
            <a:schemeClr val="bg1"/>
          </a:solidFill>
        </p:spPr>
        <p:txBody>
          <a:bodyPr wrap="square">
            <a:spAutoFit/>
          </a:bodyPr>
          <a:lstStyle/>
          <a:p>
            <a:r>
              <a:rPr lang="es-MX" sz="1400" i="1" dirty="0" smtClean="0"/>
              <a:t>Tomado del libro “Teoría de la Administración Pública”. Por Miguel Galindo Camacho. </a:t>
            </a:r>
          </a:p>
          <a:p>
            <a:r>
              <a:rPr lang="es-MX" sz="1400" dirty="0" smtClean="0"/>
              <a:t>Tomado del CLAD Centro Latinoamericano de Administración para el Desarrollo</a:t>
            </a:r>
          </a:p>
          <a:p>
            <a:endParaRPr lang="es-ES" sz="1500" i="1" dirty="0"/>
          </a:p>
        </p:txBody>
      </p:sp>
    </p:spTree>
  </p:cSld>
  <p:clrMapOvr>
    <a:masterClrMapping/>
  </p:clrMapOvr>
  <p:transition spd="slow">
    <p:fade thruBlk="1"/>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1"/>
          <p:cNvSpPr>
            <a:spLocks noGrp="1"/>
          </p:cNvSpPr>
          <p:nvPr>
            <p:ph type="title"/>
          </p:nvPr>
        </p:nvSpPr>
        <p:spPr>
          <a:xfrm>
            <a:off x="1071538" y="1071546"/>
            <a:ext cx="7086600" cy="1143000"/>
          </a:xfrm>
        </p:spPr>
        <p:txBody>
          <a:bodyPr>
            <a:normAutofit/>
          </a:bodyPr>
          <a:lstStyle/>
          <a:p>
            <a:pPr algn="l"/>
            <a:r>
              <a:rPr lang="es-ES_tradnl" sz="3600" b="1" dirty="0" smtClean="0">
                <a:latin typeface="Century Gothic" pitchFamily="34" charset="0"/>
                <a:ea typeface="ＭＳ Ｐゴシック" pitchFamily="34" charset="-128"/>
              </a:rPr>
              <a:t>Fundamentación…</a:t>
            </a:r>
          </a:p>
        </p:txBody>
      </p:sp>
      <p:sp>
        <p:nvSpPr>
          <p:cNvPr id="9218" name="Content Placeholder 5"/>
          <p:cNvSpPr>
            <a:spLocks noGrp="1"/>
          </p:cNvSpPr>
          <p:nvPr>
            <p:ph idx="1"/>
          </p:nvPr>
        </p:nvSpPr>
        <p:spPr>
          <a:xfrm>
            <a:off x="457200" y="1714488"/>
            <a:ext cx="5257800" cy="3929090"/>
          </a:xfrm>
        </p:spPr>
        <p:txBody>
          <a:bodyPr>
            <a:noAutofit/>
          </a:bodyPr>
          <a:lstStyle/>
          <a:p>
            <a:pPr algn="just">
              <a:buFont typeface="Arial" charset="0"/>
              <a:buNone/>
            </a:pPr>
            <a:endParaRPr lang="es-MX" sz="2400" dirty="0" smtClean="0">
              <a:latin typeface="Century Gothic" pitchFamily="34" charset="0"/>
              <a:ea typeface="ＭＳ Ｐゴシック" pitchFamily="34" charset="-128"/>
            </a:endParaRPr>
          </a:p>
          <a:p>
            <a:pPr algn="just">
              <a:buFont typeface="Calibri" pitchFamily="34" charset="0"/>
              <a:buAutoNum type="alphaLcPeriod"/>
            </a:pPr>
            <a:r>
              <a:rPr lang="es-MX" sz="2300" dirty="0" smtClean="0">
                <a:latin typeface="Century Gothic" pitchFamily="34" charset="0"/>
                <a:ea typeface="ＭＳ Ｐゴシック" pitchFamily="34" charset="-128"/>
              </a:rPr>
              <a:t> Detonado por la </a:t>
            </a:r>
            <a:r>
              <a:rPr lang="es-MX" sz="2300" b="1" i="1" dirty="0" smtClean="0">
                <a:latin typeface="Century Gothic" pitchFamily="34" charset="0"/>
                <a:ea typeface="ＭＳ Ｐゴシック" pitchFamily="34" charset="-128"/>
              </a:rPr>
              <a:t>nueva era del conocimiento</a:t>
            </a:r>
            <a:r>
              <a:rPr lang="es-MX" sz="2300" dirty="0" smtClean="0">
                <a:latin typeface="Century Gothic" pitchFamily="34" charset="0"/>
                <a:ea typeface="ＭＳ Ｐゴシック" pitchFamily="34" charset="-128"/>
              </a:rPr>
              <a:t>, el mundo se movió;</a:t>
            </a:r>
            <a:endParaRPr lang="es-ES_tradnl" sz="2300" dirty="0" smtClean="0">
              <a:latin typeface="Century Gothic" pitchFamily="34" charset="0"/>
              <a:ea typeface="ＭＳ Ｐゴシック" pitchFamily="34" charset="-128"/>
            </a:endParaRPr>
          </a:p>
          <a:p>
            <a:pPr algn="just">
              <a:buFont typeface="Calibri" pitchFamily="34" charset="0"/>
              <a:buAutoNum type="alphaLcPeriod"/>
            </a:pPr>
            <a:r>
              <a:rPr lang="es-MX" sz="2300" dirty="0" smtClean="0">
                <a:latin typeface="Century Gothic" pitchFamily="34" charset="0"/>
                <a:ea typeface="ＭＳ Ｐゴシック" pitchFamily="34" charset="-128"/>
              </a:rPr>
              <a:t> Lo anterior provocó, que el </a:t>
            </a:r>
            <a:r>
              <a:rPr lang="es-MX" sz="2300" b="1" i="1" dirty="0" smtClean="0">
                <a:latin typeface="Century Gothic" pitchFamily="34" charset="0"/>
                <a:ea typeface="ＭＳ Ｐゴシック" pitchFamily="34" charset="-128"/>
              </a:rPr>
              <a:t>ciudadano</a:t>
            </a:r>
            <a:r>
              <a:rPr lang="es-MX" sz="2300" dirty="0" smtClean="0">
                <a:latin typeface="Century Gothic" pitchFamily="34" charset="0"/>
                <a:ea typeface="ＭＳ Ｐゴシック" pitchFamily="34" charset="-128"/>
              </a:rPr>
              <a:t> se esté desplazando constantemente;</a:t>
            </a:r>
            <a:endParaRPr lang="es-ES_tradnl" sz="2300" dirty="0" smtClean="0">
              <a:latin typeface="Century Gothic" pitchFamily="34" charset="0"/>
              <a:ea typeface="ＭＳ Ｐゴシック" pitchFamily="34" charset="-128"/>
            </a:endParaRPr>
          </a:p>
          <a:p>
            <a:pPr algn="just">
              <a:buFont typeface="Calibri" pitchFamily="34" charset="0"/>
              <a:buAutoNum type="alphaLcPeriod"/>
            </a:pPr>
            <a:r>
              <a:rPr lang="es-MX" sz="2300" dirty="0" smtClean="0">
                <a:latin typeface="Century Gothic" pitchFamily="34" charset="0"/>
                <a:ea typeface="ＭＳ Ｐゴシック" pitchFamily="34" charset="-128"/>
              </a:rPr>
              <a:t> En consecuencia, las </a:t>
            </a:r>
            <a:r>
              <a:rPr lang="es-MX" sz="2300" b="1" i="1" dirty="0" smtClean="0">
                <a:latin typeface="Century Gothic" pitchFamily="34" charset="0"/>
                <a:ea typeface="ＭＳ Ｐゴシック" pitchFamily="34" charset="-128"/>
              </a:rPr>
              <a:t>exigencias de éste hacia el interior de las organizaciones públicas y privadas</a:t>
            </a:r>
            <a:r>
              <a:rPr lang="es-MX" sz="2300" dirty="0" smtClean="0">
                <a:latin typeface="Century Gothic" pitchFamily="34" charset="0"/>
                <a:ea typeface="ＭＳ Ｐゴシック" pitchFamily="34" charset="-128"/>
              </a:rPr>
              <a:t>, son cada vez más fuertes;</a:t>
            </a:r>
            <a:endParaRPr lang="es-ES_tradnl" sz="2300" dirty="0" smtClean="0">
              <a:latin typeface="Century Gothic" pitchFamily="34" charset="0"/>
              <a:ea typeface="ＭＳ Ｐゴシック" pitchFamily="34" charset="-128"/>
            </a:endParaRPr>
          </a:p>
          <a:p>
            <a:pPr algn="just">
              <a:buFontTx/>
              <a:buNone/>
            </a:pPr>
            <a:endParaRPr lang="es-ES_tradnl" sz="2400" dirty="0" smtClean="0">
              <a:latin typeface="Century Gothic" pitchFamily="34" charset="0"/>
              <a:ea typeface="ＭＳ Ｐゴシック" pitchFamily="34" charset="-128"/>
            </a:endParaRPr>
          </a:p>
          <a:p>
            <a:pPr algn="just">
              <a:buFontTx/>
              <a:buNone/>
            </a:pPr>
            <a:endParaRPr lang="es-ES_tradnl" sz="2400" dirty="0" smtClean="0">
              <a:latin typeface="Century Gothic" pitchFamily="34" charset="0"/>
              <a:ea typeface="ＭＳ Ｐゴシック" pitchFamily="34" charset="-128"/>
            </a:endParaRPr>
          </a:p>
        </p:txBody>
      </p:sp>
      <p:pic>
        <p:nvPicPr>
          <p:cNvPr id="4" name="Imagen 3" descr="Imagen 4.png"/>
          <p:cNvPicPr>
            <a:picLocks noChangeAspect="1"/>
          </p:cNvPicPr>
          <p:nvPr/>
        </p:nvPicPr>
        <p:blipFill>
          <a:blip r:embed="rId3" cstate="print"/>
          <a:stretch>
            <a:fillRect/>
          </a:stretch>
        </p:blipFill>
        <p:spPr>
          <a:xfrm>
            <a:off x="5856111" y="2285992"/>
            <a:ext cx="3287889" cy="2667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advClick="0"/>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928926" y="1571612"/>
            <a:ext cx="4532828" cy="823898"/>
          </a:xfrm>
        </p:spPr>
        <p:txBody>
          <a:bodyPr>
            <a:normAutofit/>
          </a:bodyPr>
          <a:lstStyle/>
          <a:p>
            <a:pPr algn="l"/>
            <a:r>
              <a:rPr lang="es-ES_tradnl" sz="3600" b="1" dirty="0" smtClean="0"/>
              <a:t>Fundamentación…</a:t>
            </a:r>
            <a:endParaRPr lang="es-ES_tradnl" sz="3600" b="1" dirty="0"/>
          </a:p>
        </p:txBody>
      </p:sp>
      <p:sp>
        <p:nvSpPr>
          <p:cNvPr id="10242" name="Content Placeholder 5"/>
          <p:cNvSpPr>
            <a:spLocks noGrp="1"/>
          </p:cNvSpPr>
          <p:nvPr>
            <p:ph idx="1"/>
          </p:nvPr>
        </p:nvSpPr>
        <p:spPr>
          <a:xfrm>
            <a:off x="285720" y="3000372"/>
            <a:ext cx="8329642" cy="2643206"/>
          </a:xfrm>
        </p:spPr>
        <p:txBody>
          <a:bodyPr>
            <a:normAutofit/>
          </a:bodyPr>
          <a:lstStyle/>
          <a:p>
            <a:pPr marL="457200" indent="-457200" algn="just">
              <a:buFont typeface="Calibri" pitchFamily="34" charset="0"/>
              <a:buAutoNum type="alphaLcPeriod" startAt="4"/>
            </a:pPr>
            <a:r>
              <a:rPr lang="es-MX" sz="2200" dirty="0" smtClean="0">
                <a:latin typeface="Century Gothic" pitchFamily="34" charset="0"/>
                <a:ea typeface="ＭＳ Ｐゴシック" pitchFamily="34" charset="-128"/>
              </a:rPr>
              <a:t>Esto trae consigo, la necesidad de que los </a:t>
            </a:r>
            <a:r>
              <a:rPr lang="es-MX" sz="2200" b="1" i="1" dirty="0" smtClean="0">
                <a:latin typeface="Century Gothic" pitchFamily="34" charset="0"/>
                <a:ea typeface="ＭＳ Ｐゴシック" pitchFamily="34" charset="-128"/>
              </a:rPr>
              <a:t>operadores</a:t>
            </a:r>
            <a:r>
              <a:rPr lang="es-MX" sz="2200" dirty="0" smtClean="0">
                <a:latin typeface="Century Gothic" pitchFamily="34" charset="0"/>
                <a:ea typeface="ＭＳ Ｐゴシック" pitchFamily="34" charset="-128"/>
              </a:rPr>
              <a:t>, que le ponen rostro a dichas Instituciones frente al ciudadano, deban redefinir sus valores, actitudes, conocimientos y habilidades, para satisfacer los nuevos requerimientos del ciudadano;</a:t>
            </a:r>
            <a:endParaRPr lang="es-ES_tradnl" sz="2200" dirty="0" smtClean="0">
              <a:latin typeface="Century Gothic" pitchFamily="34" charset="0"/>
              <a:ea typeface="ＭＳ Ｐゴシック" pitchFamily="34" charset="-128"/>
            </a:endParaRPr>
          </a:p>
          <a:p>
            <a:pPr marL="457200" indent="-457200" algn="just">
              <a:buFont typeface="Calibri" pitchFamily="34" charset="0"/>
              <a:buAutoNum type="alphaLcPeriod" startAt="4"/>
            </a:pPr>
            <a:r>
              <a:rPr lang="es-MX" sz="2200" dirty="0" smtClean="0">
                <a:latin typeface="Century Gothic" pitchFamily="34" charset="0"/>
                <a:ea typeface="ＭＳ Ｐゴシック" pitchFamily="34" charset="-128"/>
              </a:rPr>
              <a:t>Para lograr lo anterior, se necesita, </a:t>
            </a:r>
            <a:r>
              <a:rPr lang="es-MX" sz="2200" b="1" i="1" dirty="0" smtClean="0">
                <a:latin typeface="Century Gothic" pitchFamily="34" charset="0"/>
                <a:ea typeface="ＭＳ Ｐゴシック" pitchFamily="34" charset="-128"/>
              </a:rPr>
              <a:t>más que una mejora, una verdadera transformación </a:t>
            </a:r>
            <a:r>
              <a:rPr lang="es-MX" sz="2200" dirty="0" smtClean="0">
                <a:latin typeface="Century Gothic" pitchFamily="34" charset="0"/>
                <a:ea typeface="ＭＳ Ｐゴシック" pitchFamily="34" charset="-128"/>
              </a:rPr>
              <a:t>en las organizaciones;</a:t>
            </a:r>
            <a:endParaRPr lang="es-ES_tradnl" sz="2200" dirty="0" smtClean="0">
              <a:latin typeface="Century Gothic" pitchFamily="34" charset="0"/>
              <a:ea typeface="ＭＳ Ｐゴシック" pitchFamily="34" charset="-128"/>
            </a:endParaRPr>
          </a:p>
        </p:txBody>
      </p:sp>
      <p:pic>
        <p:nvPicPr>
          <p:cNvPr id="6" name="Imagen 5" descr="Imagen 7.png"/>
          <p:cNvPicPr>
            <a:picLocks noChangeAspect="1"/>
          </p:cNvPicPr>
          <p:nvPr/>
        </p:nvPicPr>
        <p:blipFill>
          <a:blip r:embed="rId2" cstate="print"/>
          <a:stretch>
            <a:fillRect/>
          </a:stretch>
        </p:blipFill>
        <p:spPr>
          <a:xfrm>
            <a:off x="0" y="1142984"/>
            <a:ext cx="2571736" cy="1711734"/>
          </a:xfrm>
          <a:prstGeom prst="rect">
            <a:avLst/>
          </a:prstGeom>
          <a:ln>
            <a:noFill/>
          </a:ln>
          <a:effectLst>
            <a:outerShdw blurRad="190500" algn="tl" rotWithShape="0">
              <a:srgbClr val="000000">
                <a:alpha val="70000"/>
              </a:srgbClr>
            </a:outerShdw>
          </a:effectLst>
        </p:spPr>
      </p:pic>
    </p:spTree>
  </p:cSld>
  <p:clrMapOvr>
    <a:masterClrMapping/>
  </p:clrMapOvr>
  <p:transition advClick="0"/>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31 CuadroTexto"/>
          <p:cNvSpPr txBox="1"/>
          <p:nvPr/>
        </p:nvSpPr>
        <p:spPr>
          <a:xfrm>
            <a:off x="0" y="1071546"/>
            <a:ext cx="4357718" cy="338554"/>
          </a:xfrm>
          <a:prstGeom prst="rect">
            <a:avLst/>
          </a:prstGeom>
          <a:noFill/>
          <a:scene3d>
            <a:camera prst="orthographicFront"/>
            <a:lightRig rig="threePt" dir="t"/>
          </a:scene3d>
          <a:sp3d>
            <a:bevelT/>
          </a:sp3d>
        </p:spPr>
        <p:txBody>
          <a:bodyPr wrap="square" rtlCol="0">
            <a:spAutoFit/>
          </a:bodyPr>
          <a:lstStyle/>
          <a:p>
            <a:pPr algn="ctr"/>
            <a:r>
              <a:rPr lang="es-MX" sz="1600" b="1" dirty="0" smtClean="0"/>
              <a:t>PARADIGMAS DE LA ERA INDUSTRIAL</a:t>
            </a:r>
            <a:endParaRPr lang="es-MX" sz="1600" b="1" dirty="0"/>
          </a:p>
        </p:txBody>
      </p:sp>
      <p:graphicFrame>
        <p:nvGraphicFramePr>
          <p:cNvPr id="15" name="14 Diagrama"/>
          <p:cNvGraphicFramePr/>
          <p:nvPr/>
        </p:nvGraphicFramePr>
        <p:xfrm>
          <a:off x="0" y="1428736"/>
          <a:ext cx="4357686" cy="3539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15 Diagrama"/>
          <p:cNvGraphicFramePr/>
          <p:nvPr/>
        </p:nvGraphicFramePr>
        <p:xfrm>
          <a:off x="0" y="1857364"/>
          <a:ext cx="4357686" cy="4286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7" name="16 Diagrama"/>
          <p:cNvGraphicFramePr/>
          <p:nvPr/>
        </p:nvGraphicFramePr>
        <p:xfrm>
          <a:off x="0" y="2357430"/>
          <a:ext cx="4357686" cy="50006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8" name="17 Diagrama"/>
          <p:cNvGraphicFramePr/>
          <p:nvPr/>
        </p:nvGraphicFramePr>
        <p:xfrm>
          <a:off x="0" y="2928934"/>
          <a:ext cx="4357686" cy="500066"/>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graphicFrame>
        <p:nvGraphicFramePr>
          <p:cNvPr id="19" name="18 Diagrama"/>
          <p:cNvGraphicFramePr/>
          <p:nvPr/>
        </p:nvGraphicFramePr>
        <p:xfrm>
          <a:off x="0" y="3500438"/>
          <a:ext cx="4357686" cy="714380"/>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aphicFrame>
        <p:nvGraphicFramePr>
          <p:cNvPr id="21" name="20 Diagrama"/>
          <p:cNvGraphicFramePr/>
          <p:nvPr/>
        </p:nvGraphicFramePr>
        <p:xfrm>
          <a:off x="0" y="4286256"/>
          <a:ext cx="4357686" cy="50006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22" name="21 Diagrama"/>
          <p:cNvGraphicFramePr/>
          <p:nvPr/>
        </p:nvGraphicFramePr>
        <p:xfrm>
          <a:off x="0" y="4857760"/>
          <a:ext cx="4357686" cy="500066"/>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graphicFrame>
        <p:nvGraphicFramePr>
          <p:cNvPr id="23" name="22 Diagrama"/>
          <p:cNvGraphicFramePr/>
          <p:nvPr/>
        </p:nvGraphicFramePr>
        <p:xfrm>
          <a:off x="0" y="5429264"/>
          <a:ext cx="4357686" cy="428628"/>
        </p:xfrm>
        <a:graphic>
          <a:graphicData uri="http://schemas.openxmlformats.org/drawingml/2006/diagram">
            <dgm:relIds xmlns:dgm="http://schemas.openxmlformats.org/drawingml/2006/diagram" xmlns:r="http://schemas.openxmlformats.org/officeDocument/2006/relationships" r:dm="rId31" r:lo="rId32" r:qs="rId33" r:cs="rId34"/>
          </a:graphicData>
        </a:graphic>
      </p:graphicFrame>
      <p:graphicFrame>
        <p:nvGraphicFramePr>
          <p:cNvPr id="28" name="27 Diagrama"/>
          <p:cNvGraphicFramePr/>
          <p:nvPr/>
        </p:nvGraphicFramePr>
        <p:xfrm>
          <a:off x="4786314" y="1428736"/>
          <a:ext cx="4357686" cy="357190"/>
        </p:xfrm>
        <a:graphic>
          <a:graphicData uri="http://schemas.openxmlformats.org/drawingml/2006/diagram">
            <dgm:relIds xmlns:dgm="http://schemas.openxmlformats.org/drawingml/2006/diagram" xmlns:r="http://schemas.openxmlformats.org/officeDocument/2006/relationships" r:dm="rId35" r:lo="rId36" r:qs="rId37" r:cs="rId38"/>
          </a:graphicData>
        </a:graphic>
      </p:graphicFrame>
      <p:graphicFrame>
        <p:nvGraphicFramePr>
          <p:cNvPr id="27" name="26 Diagrama"/>
          <p:cNvGraphicFramePr/>
          <p:nvPr/>
        </p:nvGraphicFramePr>
        <p:xfrm>
          <a:off x="4786314" y="1857364"/>
          <a:ext cx="4357686" cy="428628"/>
        </p:xfrm>
        <a:graphic>
          <a:graphicData uri="http://schemas.openxmlformats.org/drawingml/2006/diagram">
            <dgm:relIds xmlns:dgm="http://schemas.openxmlformats.org/drawingml/2006/diagram" xmlns:r="http://schemas.openxmlformats.org/officeDocument/2006/relationships" r:dm="rId39" r:lo="rId40" r:qs="rId41" r:cs="rId42"/>
          </a:graphicData>
        </a:graphic>
      </p:graphicFrame>
      <p:graphicFrame>
        <p:nvGraphicFramePr>
          <p:cNvPr id="30" name="29 Diagrama"/>
          <p:cNvGraphicFramePr/>
          <p:nvPr/>
        </p:nvGraphicFramePr>
        <p:xfrm>
          <a:off x="4786314" y="2357430"/>
          <a:ext cx="4357686" cy="500066"/>
        </p:xfrm>
        <a:graphic>
          <a:graphicData uri="http://schemas.openxmlformats.org/drawingml/2006/diagram">
            <dgm:relIds xmlns:dgm="http://schemas.openxmlformats.org/drawingml/2006/diagram" xmlns:r="http://schemas.openxmlformats.org/officeDocument/2006/relationships" r:dm="rId43" r:lo="rId44" r:qs="rId45" r:cs="rId46"/>
          </a:graphicData>
        </a:graphic>
      </p:graphicFrame>
      <p:graphicFrame>
        <p:nvGraphicFramePr>
          <p:cNvPr id="33" name="32 Diagrama"/>
          <p:cNvGraphicFramePr/>
          <p:nvPr/>
        </p:nvGraphicFramePr>
        <p:xfrm>
          <a:off x="4786314" y="3500438"/>
          <a:ext cx="4357686" cy="642942"/>
        </p:xfrm>
        <a:graphic>
          <a:graphicData uri="http://schemas.openxmlformats.org/drawingml/2006/diagram">
            <dgm:relIds xmlns:dgm="http://schemas.openxmlformats.org/drawingml/2006/diagram" xmlns:r="http://schemas.openxmlformats.org/officeDocument/2006/relationships" r:dm="rId47" r:lo="rId48" r:qs="rId49" r:cs="rId50"/>
          </a:graphicData>
        </a:graphic>
      </p:graphicFrame>
      <p:graphicFrame>
        <p:nvGraphicFramePr>
          <p:cNvPr id="35" name="34 Diagrama"/>
          <p:cNvGraphicFramePr/>
          <p:nvPr/>
        </p:nvGraphicFramePr>
        <p:xfrm>
          <a:off x="4786314" y="4286256"/>
          <a:ext cx="4357686" cy="500066"/>
        </p:xfrm>
        <a:graphic>
          <a:graphicData uri="http://schemas.openxmlformats.org/drawingml/2006/diagram">
            <dgm:relIds xmlns:dgm="http://schemas.openxmlformats.org/drawingml/2006/diagram" xmlns:r="http://schemas.openxmlformats.org/officeDocument/2006/relationships" r:dm="rId51" r:lo="rId52" r:qs="rId53" r:cs="rId54"/>
          </a:graphicData>
        </a:graphic>
      </p:graphicFrame>
      <p:graphicFrame>
        <p:nvGraphicFramePr>
          <p:cNvPr id="37" name="36 Diagrama"/>
          <p:cNvGraphicFramePr/>
          <p:nvPr/>
        </p:nvGraphicFramePr>
        <p:xfrm>
          <a:off x="4786314" y="4857760"/>
          <a:ext cx="4357686" cy="500066"/>
        </p:xfrm>
        <a:graphic>
          <a:graphicData uri="http://schemas.openxmlformats.org/drawingml/2006/diagram">
            <dgm:relIds xmlns:dgm="http://schemas.openxmlformats.org/drawingml/2006/diagram" xmlns:r="http://schemas.openxmlformats.org/officeDocument/2006/relationships" r:dm="rId55" r:lo="rId56" r:qs="rId57" r:cs="rId58"/>
          </a:graphicData>
        </a:graphic>
      </p:graphicFrame>
      <p:sp>
        <p:nvSpPr>
          <p:cNvPr id="38" name="37 Rectángulo"/>
          <p:cNvSpPr/>
          <p:nvPr/>
        </p:nvSpPr>
        <p:spPr>
          <a:xfrm>
            <a:off x="4786282" y="857232"/>
            <a:ext cx="4357718" cy="584775"/>
          </a:xfrm>
          <a:prstGeom prst="rect">
            <a:avLst/>
          </a:prstGeom>
        </p:spPr>
        <p:txBody>
          <a:bodyPr wrap="square">
            <a:spAutoFit/>
          </a:bodyPr>
          <a:lstStyle/>
          <a:p>
            <a:pPr algn="ctr"/>
            <a:r>
              <a:rPr lang="es-MX" sz="1600" b="1" dirty="0" smtClean="0">
                <a:latin typeface="Arial" pitchFamily="34" charset="0"/>
                <a:cs typeface="Arial" pitchFamily="34" charset="0"/>
              </a:rPr>
              <a:t>BASES DE LA NUEVA ORGANIZACIÓN DEL CONOCIMIENTO</a:t>
            </a:r>
            <a:endParaRPr lang="es-MX" sz="1600" dirty="0">
              <a:latin typeface="Arial" pitchFamily="34" charset="0"/>
              <a:cs typeface="Arial" pitchFamily="34" charset="0"/>
            </a:endParaRPr>
          </a:p>
        </p:txBody>
      </p:sp>
      <p:graphicFrame>
        <p:nvGraphicFramePr>
          <p:cNvPr id="24" name="23 Diagrama"/>
          <p:cNvGraphicFramePr/>
          <p:nvPr/>
        </p:nvGraphicFramePr>
        <p:xfrm>
          <a:off x="4786314" y="2928934"/>
          <a:ext cx="4357686" cy="500066"/>
        </p:xfrm>
        <a:graphic>
          <a:graphicData uri="http://schemas.openxmlformats.org/drawingml/2006/diagram">
            <dgm:relIds xmlns:dgm="http://schemas.openxmlformats.org/drawingml/2006/diagram" xmlns:r="http://schemas.openxmlformats.org/officeDocument/2006/relationships" r:dm="rId59" r:lo="rId60" r:qs="rId61" r:cs="rId62"/>
          </a:graphicData>
        </a:graphic>
      </p:graphicFrame>
      <p:graphicFrame>
        <p:nvGraphicFramePr>
          <p:cNvPr id="25" name="24 Diagrama"/>
          <p:cNvGraphicFramePr/>
          <p:nvPr/>
        </p:nvGraphicFramePr>
        <p:xfrm>
          <a:off x="4786314" y="5429264"/>
          <a:ext cx="4357686" cy="428628"/>
        </p:xfrm>
        <a:graphic>
          <a:graphicData uri="http://schemas.openxmlformats.org/drawingml/2006/diagram">
            <dgm:relIds xmlns:dgm="http://schemas.openxmlformats.org/drawingml/2006/diagram" xmlns:r="http://schemas.openxmlformats.org/officeDocument/2006/relationships" r:dm="rId63" r:lo="rId64" r:qs="rId65" r:cs="rId66"/>
          </a:graphicData>
        </a:graphic>
      </p:graphicFrame>
    </p:spTree>
  </p:cSld>
  <p:clrMapOvr>
    <a:masterClrMapping/>
  </p:clrMapOvr>
  <p:transition spd="slow" advClick="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linds(horizontal)">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blinds(horizontal)">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blinds(horizontal)">
                                      <p:cBhvr>
                                        <p:cTn id="23" dur="5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linds(horizontal)">
                                      <p:cBhvr>
                                        <p:cTn id="28" dur="5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blinds(horizontal)">
                                      <p:cBhvr>
                                        <p:cTn id="33" dur="500"/>
                                        <p:tgtEl>
                                          <p:spTgt spid="33"/>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blinds(horizontal)">
                                      <p:cBhvr>
                                        <p:cTn id="38" dur="500"/>
                                        <p:tgtEl>
                                          <p:spTgt spid="35"/>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blinds(horizontal)">
                                      <p:cBhvr>
                                        <p:cTn id="43" dur="5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linds(horizontal)">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AsOne/>
      </p:bldGraphic>
      <p:bldGraphic spid="27" grpId="0">
        <p:bldAsOne/>
      </p:bldGraphic>
      <p:bldGraphic spid="30" grpId="0">
        <p:bldAsOne/>
      </p:bldGraphic>
      <p:bldGraphic spid="33" grpId="0">
        <p:bldAsOne/>
      </p:bldGraphic>
      <p:bldGraphic spid="35" grpId="0">
        <p:bldAsOne/>
      </p:bldGraphic>
      <p:bldGraphic spid="37" grpId="0">
        <p:bldAsOne/>
      </p:bldGraphic>
      <p:bldP spid="38" grpId="0"/>
      <p:bldGraphic spid="24" grpId="0">
        <p:bldAsOne/>
      </p:bldGraphic>
      <p:bldGraphic spid="25" grpId="0">
        <p:bldAsOne/>
      </p:bldGraphic>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857224" y="1216008"/>
            <a:ext cx="7258072" cy="1143000"/>
          </a:xfrm>
        </p:spPr>
        <p:txBody>
          <a:bodyPr>
            <a:noAutofit/>
          </a:bodyPr>
          <a:lstStyle/>
          <a:p>
            <a:pPr algn="l"/>
            <a:r>
              <a:rPr lang="es-ES_tradnl" sz="3700" b="1" dirty="0" smtClean="0">
                <a:latin typeface="Century Gothic" pitchFamily="34" charset="0"/>
                <a:ea typeface="ＭＳ Ｐゴシック" pitchFamily="34" charset="-128"/>
              </a:rPr>
              <a:t>Impacto en las corporaciones</a:t>
            </a:r>
          </a:p>
        </p:txBody>
      </p:sp>
      <p:sp>
        <p:nvSpPr>
          <p:cNvPr id="46083" name="Rectangle 3"/>
          <p:cNvSpPr>
            <a:spLocks noGrp="1" noChangeArrowheads="1"/>
          </p:cNvSpPr>
          <p:nvPr>
            <p:ph idx="1"/>
          </p:nvPr>
        </p:nvSpPr>
        <p:spPr>
          <a:xfrm>
            <a:off x="357158" y="4287842"/>
            <a:ext cx="8229600" cy="1570050"/>
          </a:xfrm>
        </p:spPr>
        <p:txBody>
          <a:bodyPr>
            <a:normAutofit fontScale="55000" lnSpcReduction="20000"/>
          </a:bodyPr>
          <a:lstStyle/>
          <a:p>
            <a:pPr algn="r">
              <a:buNone/>
            </a:pPr>
            <a:r>
              <a:rPr lang="es-ES_tradnl" sz="4571" b="1" dirty="0" smtClean="0">
                <a:latin typeface="Century Gothic" pitchFamily="34" charset="0"/>
                <a:ea typeface="ＭＳ Ｐゴシック" pitchFamily="34" charset="-128"/>
              </a:rPr>
              <a:t>“ El aprendizaje no es obligatorio. Es supervivencia”</a:t>
            </a:r>
          </a:p>
          <a:p>
            <a:pPr algn="r"/>
            <a:endParaRPr lang="es-ES_tradnl" dirty="0" smtClean="0">
              <a:latin typeface="Century Gothic" pitchFamily="34" charset="0"/>
              <a:ea typeface="ＭＳ Ｐゴシック" pitchFamily="34" charset="-128"/>
            </a:endParaRPr>
          </a:p>
          <a:p>
            <a:pPr algn="r">
              <a:buFont typeface="Arial" pitchFamily="34" charset="0"/>
              <a:buNone/>
            </a:pPr>
            <a:r>
              <a:rPr lang="es-ES_tradnl" dirty="0" smtClean="0">
                <a:latin typeface="Century Gothic" pitchFamily="34" charset="0"/>
                <a:ea typeface="ＭＳ Ｐゴシック" pitchFamily="34" charset="-128"/>
              </a:rPr>
              <a:t>												Edwards </a:t>
            </a:r>
            <a:r>
              <a:rPr lang="es-ES_tradnl" dirty="0" err="1" smtClean="0">
                <a:latin typeface="Century Gothic" pitchFamily="34" charset="0"/>
                <a:ea typeface="ＭＳ Ｐゴシック" pitchFamily="34" charset="-128"/>
              </a:rPr>
              <a:t>Deming</a:t>
            </a:r>
            <a:endParaRPr lang="es-ES_tradnl" dirty="0" smtClean="0">
              <a:latin typeface="Century Gothic" pitchFamily="34" charset="0"/>
              <a:ea typeface="ＭＳ Ｐゴシック" pitchFamily="34" charset="-128"/>
            </a:endParaRPr>
          </a:p>
        </p:txBody>
      </p:sp>
      <p:pic>
        <p:nvPicPr>
          <p:cNvPr id="46084" name="Picture 5" descr="Knowledge Is Power"/>
          <p:cNvPicPr>
            <a:picLocks noChangeAspect="1" noChangeArrowheads="1"/>
          </p:cNvPicPr>
          <p:nvPr/>
        </p:nvPicPr>
        <p:blipFill>
          <a:blip r:embed="rId3" cstate="print"/>
          <a:srcRect/>
          <a:stretch>
            <a:fillRect/>
          </a:stretch>
        </p:blipFill>
        <p:spPr bwMode="auto">
          <a:xfrm>
            <a:off x="5857884" y="2001826"/>
            <a:ext cx="2857500" cy="20478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advClick="0"/>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Aprendizaje </a:t>
            </a:r>
            <a:endParaRPr lang="es-MX" dirty="0"/>
          </a:p>
        </p:txBody>
      </p:sp>
      <p:sp>
        <p:nvSpPr>
          <p:cNvPr id="3" name="2 Marcador de texto"/>
          <p:cNvSpPr>
            <a:spLocks noGrp="1"/>
          </p:cNvSpPr>
          <p:nvPr>
            <p:ph type="body" sz="quarter" idx="10"/>
          </p:nvPr>
        </p:nvSpPr>
        <p:spPr>
          <a:xfrm>
            <a:off x="357159" y="2000240"/>
            <a:ext cx="7143800" cy="2643206"/>
          </a:xfrm>
        </p:spPr>
        <p:txBody>
          <a:bodyPr/>
          <a:lstStyle/>
          <a:p>
            <a:pPr algn="just">
              <a:buNone/>
            </a:pPr>
            <a:r>
              <a:rPr lang="es-MX" dirty="0" smtClean="0"/>
              <a:t>    </a:t>
            </a:r>
            <a:r>
              <a:rPr lang="es-MX" sz="1600" dirty="0" smtClean="0"/>
              <a:t>Obtener conocimientos básicos de la Administración Pública.</a:t>
            </a:r>
          </a:p>
          <a:p>
            <a:pPr algn="just">
              <a:buNone/>
            </a:pPr>
            <a:r>
              <a:rPr lang="es-MX" sz="1600" dirty="0" smtClean="0"/>
              <a:t>         Aprender sobre el proceso de la Modernización.</a:t>
            </a:r>
          </a:p>
          <a:p>
            <a:pPr algn="just">
              <a:buNone/>
            </a:pPr>
            <a:r>
              <a:rPr lang="es-MX" sz="1600" dirty="0" smtClean="0"/>
              <a:t>         Capacitarse para dar mejor atención al ciudadano</a:t>
            </a:r>
          </a:p>
          <a:p>
            <a:pPr algn="just">
              <a:buNone/>
            </a:pPr>
            <a:r>
              <a:rPr lang="es-MX" sz="1600" dirty="0" smtClean="0"/>
              <a:t>         Cuales y como han sido los cambios.</a:t>
            </a:r>
          </a:p>
          <a:p>
            <a:pPr algn="just">
              <a:buNone/>
            </a:pPr>
            <a:r>
              <a:rPr lang="es-MX" sz="1600" dirty="0" smtClean="0"/>
              <a:t>         Como aplicar la Modernización</a:t>
            </a:r>
          </a:p>
          <a:p>
            <a:pPr algn="just">
              <a:buNone/>
            </a:pPr>
            <a:r>
              <a:rPr lang="es-MX" sz="1600" dirty="0" smtClean="0"/>
              <a:t>         Como actualizarse</a:t>
            </a:r>
          </a:p>
          <a:p>
            <a:pPr algn="just">
              <a:buNone/>
            </a:pPr>
            <a:r>
              <a:rPr lang="es-MX" sz="1600" dirty="0" smtClean="0"/>
              <a:t>         Eficacia y eficiencia</a:t>
            </a:r>
          </a:p>
          <a:p>
            <a:pPr algn="just">
              <a:buNone/>
            </a:pPr>
            <a:r>
              <a:rPr lang="es-MX" sz="1600" dirty="0" smtClean="0"/>
              <a:t>         Tecnología.</a:t>
            </a:r>
          </a:p>
          <a:p>
            <a:pPr algn="just">
              <a:buNone/>
            </a:pPr>
            <a:endParaRPr lang="es-MX" sz="1400" dirty="0" smtClean="0"/>
          </a:p>
          <a:p>
            <a:pPr>
              <a:buNone/>
            </a:pPr>
            <a:endParaRPr lang="es-MX" dirty="0" smtClean="0"/>
          </a:p>
          <a:p>
            <a:pPr>
              <a:buNone/>
            </a:pPr>
            <a:endParaRPr lang="es-MX" dirty="0"/>
          </a:p>
        </p:txBody>
      </p:sp>
      <p:sp>
        <p:nvSpPr>
          <p:cNvPr id="4" name="3 Flecha a la derecha con bandas"/>
          <p:cNvSpPr/>
          <p:nvPr/>
        </p:nvSpPr>
        <p:spPr>
          <a:xfrm>
            <a:off x="500034" y="2357430"/>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Flecha a la derecha con bandas"/>
          <p:cNvSpPr/>
          <p:nvPr/>
        </p:nvSpPr>
        <p:spPr>
          <a:xfrm>
            <a:off x="500034" y="2714620"/>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a la derecha con bandas"/>
          <p:cNvSpPr/>
          <p:nvPr/>
        </p:nvSpPr>
        <p:spPr>
          <a:xfrm>
            <a:off x="500034" y="3000372"/>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a la derecha con bandas"/>
          <p:cNvSpPr/>
          <p:nvPr/>
        </p:nvSpPr>
        <p:spPr>
          <a:xfrm>
            <a:off x="500034" y="3286124"/>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Flecha a la derecha con bandas"/>
          <p:cNvSpPr/>
          <p:nvPr/>
        </p:nvSpPr>
        <p:spPr>
          <a:xfrm>
            <a:off x="500034" y="3571876"/>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Flecha a la derecha con bandas"/>
          <p:cNvSpPr/>
          <p:nvPr/>
        </p:nvSpPr>
        <p:spPr>
          <a:xfrm>
            <a:off x="500034" y="3857628"/>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a la derecha con bandas"/>
          <p:cNvSpPr/>
          <p:nvPr/>
        </p:nvSpPr>
        <p:spPr>
          <a:xfrm>
            <a:off x="500034" y="4143380"/>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Flecha a la derecha con bandas"/>
          <p:cNvSpPr/>
          <p:nvPr/>
        </p:nvSpPr>
        <p:spPr>
          <a:xfrm>
            <a:off x="500034" y="4429132"/>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3010" name="Picture 2" descr="http://t1.gstatic.com/images?q=tbn:ANd9GcQ_kT6wS_ORJZtib-SUN1Em29EklFJQQgo_pq4VWZN4Xl7uHtOPjpt1VTbD"/>
          <p:cNvPicPr>
            <a:picLocks noChangeAspect="1" noChangeArrowheads="1"/>
          </p:cNvPicPr>
          <p:nvPr/>
        </p:nvPicPr>
        <p:blipFill>
          <a:blip r:embed="rId2" cstate="print"/>
          <a:srcRect/>
          <a:stretch>
            <a:fillRect/>
          </a:stretch>
        </p:blipFill>
        <p:spPr bwMode="auto">
          <a:xfrm>
            <a:off x="5857884" y="4714884"/>
            <a:ext cx="1928826" cy="1558492"/>
          </a:xfrm>
          <a:prstGeom prst="rect">
            <a:avLst/>
          </a:prstGeom>
          <a:noFill/>
        </p:spPr>
      </p:pic>
      <p:pic>
        <p:nvPicPr>
          <p:cNvPr id="43012" name="Picture 4" descr="http://efqm2010.com/wp-content/uploads/2011/02/eficacia-eficiencia.jpg"/>
          <p:cNvPicPr>
            <a:picLocks noChangeAspect="1" noChangeArrowheads="1"/>
          </p:cNvPicPr>
          <p:nvPr/>
        </p:nvPicPr>
        <p:blipFill>
          <a:blip r:embed="rId3" cstate="print"/>
          <a:srcRect/>
          <a:stretch>
            <a:fillRect/>
          </a:stretch>
        </p:blipFill>
        <p:spPr bwMode="auto">
          <a:xfrm>
            <a:off x="4500562" y="3500438"/>
            <a:ext cx="1448100" cy="1635502"/>
          </a:xfrm>
          <a:prstGeom prst="rect">
            <a:avLst/>
          </a:prstGeom>
          <a:noFill/>
        </p:spPr>
      </p:pic>
      <p:pic>
        <p:nvPicPr>
          <p:cNvPr id="43014" name="Picture 6" descr="http://www.iuv.edu.mx/Portals/0/Gallery/admin.jpg"/>
          <p:cNvPicPr>
            <a:picLocks noChangeAspect="1" noChangeArrowheads="1"/>
          </p:cNvPicPr>
          <p:nvPr/>
        </p:nvPicPr>
        <p:blipFill>
          <a:blip r:embed="rId4" cstate="print"/>
          <a:srcRect/>
          <a:stretch>
            <a:fillRect/>
          </a:stretch>
        </p:blipFill>
        <p:spPr bwMode="auto">
          <a:xfrm>
            <a:off x="1928794" y="4500570"/>
            <a:ext cx="2286016" cy="1500199"/>
          </a:xfrm>
          <a:prstGeom prst="rect">
            <a:avLst/>
          </a:prstGeom>
          <a:noFill/>
        </p:spPr>
      </p:pic>
      <p:pic>
        <p:nvPicPr>
          <p:cNvPr id="43016" name="Picture 8" descr="http://1.bp.blogspot.com/-sDUIMbpZ3M0/T4gcHK_qluI/AAAAAAAAApw/G_GDsyuvd5c/s1600/people-around-lightbulb.jpg"/>
          <p:cNvPicPr>
            <a:picLocks noChangeAspect="1" noChangeArrowheads="1"/>
          </p:cNvPicPr>
          <p:nvPr/>
        </p:nvPicPr>
        <p:blipFill>
          <a:blip r:embed="rId5" cstate="print"/>
          <a:srcRect/>
          <a:stretch>
            <a:fillRect/>
          </a:stretch>
        </p:blipFill>
        <p:spPr bwMode="auto">
          <a:xfrm>
            <a:off x="6429388" y="1571612"/>
            <a:ext cx="2344750" cy="1881871"/>
          </a:xfrm>
          <a:prstGeom prst="rect">
            <a:avLst/>
          </a:prstGeom>
          <a:noFill/>
        </p:spPr>
      </p:pic>
    </p:spTree>
  </p:cSld>
  <p:clrMapOvr>
    <a:masterClrMapping/>
  </p:clrMapOvr>
  <p:transition spd="slow" advClick="0">
    <p:fade thruBlk="1"/>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000116"/>
            <a:ext cx="8229600" cy="1143000"/>
          </a:xfrm>
        </p:spPr>
        <p:txBody>
          <a:bodyPr/>
          <a:lstStyle/>
          <a:p>
            <a:r>
              <a:rPr lang="es-MX" dirty="0" smtClean="0"/>
              <a:t>Aplicación</a:t>
            </a:r>
            <a:endParaRPr lang="es-MX" dirty="0"/>
          </a:p>
        </p:txBody>
      </p:sp>
      <p:sp>
        <p:nvSpPr>
          <p:cNvPr id="3" name="2 Marcador de texto"/>
          <p:cNvSpPr>
            <a:spLocks noGrp="1"/>
          </p:cNvSpPr>
          <p:nvPr>
            <p:ph type="body" sz="quarter" idx="10"/>
          </p:nvPr>
        </p:nvSpPr>
        <p:spPr>
          <a:xfrm>
            <a:off x="357159" y="2071678"/>
            <a:ext cx="3714776" cy="1714512"/>
          </a:xfrm>
        </p:spPr>
        <p:txBody>
          <a:bodyPr/>
          <a:lstStyle/>
          <a:p>
            <a:pPr>
              <a:buNone/>
            </a:pPr>
            <a:r>
              <a:rPr lang="es-MX" sz="1600" dirty="0" smtClean="0"/>
              <a:t>        Brindar un mejor servicio.</a:t>
            </a:r>
          </a:p>
          <a:p>
            <a:pPr>
              <a:buNone/>
            </a:pPr>
            <a:r>
              <a:rPr lang="es-MX" sz="1600" dirty="0" smtClean="0"/>
              <a:t>        Mejor productividad.</a:t>
            </a:r>
          </a:p>
          <a:p>
            <a:pPr>
              <a:buNone/>
            </a:pPr>
            <a:r>
              <a:rPr lang="es-MX" sz="1600" dirty="0" smtClean="0"/>
              <a:t>        Estandarizando procesos.</a:t>
            </a:r>
          </a:p>
          <a:p>
            <a:pPr>
              <a:buNone/>
            </a:pPr>
            <a:r>
              <a:rPr lang="es-MX" sz="1600" dirty="0" smtClean="0"/>
              <a:t>        Optimizar recursos y tiempo.</a:t>
            </a:r>
          </a:p>
          <a:p>
            <a:pPr>
              <a:buNone/>
            </a:pPr>
            <a:r>
              <a:rPr lang="es-MX" sz="1600" dirty="0" smtClean="0"/>
              <a:t>        En las metas.</a:t>
            </a:r>
          </a:p>
          <a:p>
            <a:pPr>
              <a:buNone/>
            </a:pPr>
            <a:endParaRPr lang="es-MX" dirty="0"/>
          </a:p>
        </p:txBody>
      </p:sp>
      <p:sp>
        <p:nvSpPr>
          <p:cNvPr id="4" name="3 Flecha a la derecha con bandas"/>
          <p:cNvSpPr/>
          <p:nvPr/>
        </p:nvSpPr>
        <p:spPr>
          <a:xfrm>
            <a:off x="500034" y="2214554"/>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Flecha a la derecha con bandas"/>
          <p:cNvSpPr/>
          <p:nvPr/>
        </p:nvSpPr>
        <p:spPr>
          <a:xfrm>
            <a:off x="500034" y="2500306"/>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Flecha a la derecha con bandas"/>
          <p:cNvSpPr/>
          <p:nvPr/>
        </p:nvSpPr>
        <p:spPr>
          <a:xfrm>
            <a:off x="500034" y="2786058"/>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a la derecha con bandas"/>
          <p:cNvSpPr/>
          <p:nvPr/>
        </p:nvSpPr>
        <p:spPr>
          <a:xfrm>
            <a:off x="500034" y="3071810"/>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a la derecha con bandas"/>
          <p:cNvSpPr/>
          <p:nvPr/>
        </p:nvSpPr>
        <p:spPr>
          <a:xfrm>
            <a:off x="500034" y="3357562"/>
            <a:ext cx="214314" cy="714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8850" name="Picture 2"/>
          <p:cNvPicPr>
            <a:picLocks noChangeAspect="1" noChangeArrowheads="1"/>
          </p:cNvPicPr>
          <p:nvPr/>
        </p:nvPicPr>
        <p:blipFill>
          <a:blip r:embed="rId2" cstate="print"/>
          <a:srcRect/>
          <a:stretch>
            <a:fillRect/>
          </a:stretch>
        </p:blipFill>
        <p:spPr bwMode="auto">
          <a:xfrm>
            <a:off x="3714744" y="1785926"/>
            <a:ext cx="3882865" cy="2357454"/>
          </a:xfrm>
          <a:prstGeom prst="rect">
            <a:avLst/>
          </a:prstGeom>
          <a:noFill/>
          <a:ln w="9525">
            <a:noFill/>
            <a:miter lim="800000"/>
            <a:headEnd/>
            <a:tailEnd/>
          </a:ln>
          <a:effectLst/>
        </p:spPr>
      </p:pic>
      <p:pic>
        <p:nvPicPr>
          <p:cNvPr id="78852" name="Picture 4" descr="http://3.bp.blogspot.com/_MenHVpEsf58/TKuKcRq0cCI/AAAAAAAAAMs/-njHhzbZ2NU/s1600/imagen_mejora_continua.jpg"/>
          <p:cNvPicPr>
            <a:picLocks noChangeAspect="1" noChangeArrowheads="1"/>
          </p:cNvPicPr>
          <p:nvPr/>
        </p:nvPicPr>
        <p:blipFill>
          <a:blip r:embed="rId3" cstate="print"/>
          <a:srcRect/>
          <a:stretch>
            <a:fillRect/>
          </a:stretch>
        </p:blipFill>
        <p:spPr bwMode="auto">
          <a:xfrm>
            <a:off x="214282" y="3571876"/>
            <a:ext cx="3333750" cy="2609851"/>
          </a:xfrm>
          <a:prstGeom prst="rect">
            <a:avLst/>
          </a:prstGeom>
          <a:noFill/>
        </p:spPr>
      </p:pic>
      <p:pic>
        <p:nvPicPr>
          <p:cNvPr id="78854" name="Picture 6" descr="http://t1.gstatic.com/images?q=tbn:ANd9GcRNDcyNs7MP08M2su8zrG2XfDIZFUtiqUStXIE1qbrXZptkaVdq-VBwu77rxg"/>
          <p:cNvPicPr>
            <a:picLocks noChangeAspect="1" noChangeArrowheads="1"/>
          </p:cNvPicPr>
          <p:nvPr/>
        </p:nvPicPr>
        <p:blipFill>
          <a:blip r:embed="rId4" cstate="print"/>
          <a:srcRect/>
          <a:stretch>
            <a:fillRect/>
          </a:stretch>
        </p:blipFill>
        <p:spPr bwMode="auto">
          <a:xfrm>
            <a:off x="3786182" y="4286256"/>
            <a:ext cx="2886075" cy="1581151"/>
          </a:xfrm>
          <a:prstGeom prst="rect">
            <a:avLst/>
          </a:prstGeom>
          <a:noFill/>
        </p:spPr>
      </p:pic>
      <p:pic>
        <p:nvPicPr>
          <p:cNvPr id="78856" name="Picture 8" descr="http://www.intraemprendedor.com/wp-content/uploads/2011/02/timemanagement-300x264.jpg"/>
          <p:cNvPicPr>
            <a:picLocks noChangeAspect="1" noChangeArrowheads="1"/>
          </p:cNvPicPr>
          <p:nvPr/>
        </p:nvPicPr>
        <p:blipFill>
          <a:blip r:embed="rId5" cstate="print"/>
          <a:srcRect/>
          <a:stretch>
            <a:fillRect/>
          </a:stretch>
        </p:blipFill>
        <p:spPr bwMode="auto">
          <a:xfrm>
            <a:off x="6773578" y="4772028"/>
            <a:ext cx="2370422" cy="2085972"/>
          </a:xfrm>
          <a:prstGeom prst="rect">
            <a:avLst/>
          </a:prstGeom>
          <a:noFill/>
        </p:spPr>
      </p:pic>
    </p:spTree>
  </p:cSld>
  <p:clrMapOvr>
    <a:masterClrMapping/>
  </p:clrMapOvr>
  <p:transition spd="slow" advClick="0">
    <p:fade thruBlk="1"/>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Marco Teórico</a:t>
            </a:r>
            <a:endParaRPr lang="es-MX" dirty="0"/>
          </a:p>
        </p:txBody>
      </p:sp>
      <p:sp>
        <p:nvSpPr>
          <p:cNvPr id="5" name="4 Marcador de texto"/>
          <p:cNvSpPr>
            <a:spLocks noGrp="1"/>
          </p:cNvSpPr>
          <p:nvPr>
            <p:ph type="body" sz="quarter" idx="10"/>
          </p:nvPr>
        </p:nvSpPr>
        <p:spPr>
          <a:xfrm>
            <a:off x="2843808" y="1916832"/>
            <a:ext cx="5976913" cy="3600500"/>
          </a:xfrm>
        </p:spPr>
        <p:txBody>
          <a:bodyPr/>
          <a:lstStyle/>
          <a:p>
            <a:pPr algn="just">
              <a:buFont typeface="Wingdings" pitchFamily="2" charset="2"/>
              <a:buChar char="v"/>
            </a:pPr>
            <a:r>
              <a:rPr lang="es-MX" sz="2200" dirty="0" smtClean="0"/>
              <a:t>La administración pública tiene propios, pero también semejantes problemas estructurales y funcionales de una organización privada, aun cuando sus características siempre permitirán diferenciarla de ésta. </a:t>
            </a:r>
          </a:p>
          <a:p>
            <a:pPr algn="just">
              <a:buFont typeface="Wingdings" pitchFamily="2" charset="2"/>
              <a:buChar char="v"/>
            </a:pPr>
            <a:endParaRPr lang="es-MX" sz="2200" dirty="0" smtClean="0"/>
          </a:p>
          <a:p>
            <a:pPr algn="just">
              <a:buFont typeface="Wingdings" pitchFamily="2" charset="2"/>
              <a:buChar char="v"/>
            </a:pPr>
            <a:r>
              <a:rPr lang="es-MX" sz="2200" dirty="0" smtClean="0"/>
              <a:t>La administración pública, transforma los insumos en productos y tales son: los recursos humanos, financieros, materiales, políticos y tecnológicos.</a:t>
            </a:r>
          </a:p>
          <a:p>
            <a:endParaRPr lang="es-MX" dirty="0"/>
          </a:p>
        </p:txBody>
      </p:sp>
      <p:pic>
        <p:nvPicPr>
          <p:cNvPr id="2050" name="Picture 2" descr="C:\Users\user\Pictures\images.jpg"/>
          <p:cNvPicPr>
            <a:picLocks noChangeAspect="1" noChangeArrowheads="1"/>
          </p:cNvPicPr>
          <p:nvPr/>
        </p:nvPicPr>
        <p:blipFill>
          <a:blip r:embed="rId2" cstate="print"/>
          <a:srcRect/>
          <a:stretch>
            <a:fillRect/>
          </a:stretch>
        </p:blipFill>
        <p:spPr bwMode="auto">
          <a:xfrm>
            <a:off x="0" y="2492896"/>
            <a:ext cx="2915816" cy="2232248"/>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0"/>
          </p:nvPr>
        </p:nvSpPr>
        <p:spPr>
          <a:xfrm>
            <a:off x="251520" y="1124744"/>
            <a:ext cx="8640960" cy="4896645"/>
          </a:xfrm>
        </p:spPr>
        <p:txBody>
          <a:bodyPr/>
          <a:lstStyle/>
          <a:p>
            <a:pPr>
              <a:buNone/>
            </a:pPr>
            <a:r>
              <a:rPr lang="es-MX" sz="2800" dirty="0" smtClean="0"/>
              <a:t>	</a:t>
            </a:r>
            <a:r>
              <a:rPr lang="es-MX" sz="2600" dirty="0" smtClean="0"/>
              <a:t>Lo que se busca al modernizar los procesos administrativos:</a:t>
            </a:r>
          </a:p>
          <a:p>
            <a:pPr>
              <a:buNone/>
            </a:pPr>
            <a:endParaRPr lang="es-MX" sz="2000" dirty="0" smtClean="0"/>
          </a:p>
          <a:p>
            <a:pPr>
              <a:buFont typeface="Wingdings" pitchFamily="2" charset="2"/>
              <a:buChar char="v"/>
            </a:pPr>
            <a:r>
              <a:rPr lang="es-MX" sz="2400" dirty="0" smtClean="0"/>
              <a:t>Reducir trámites, y tiempo.</a:t>
            </a:r>
          </a:p>
          <a:p>
            <a:pPr>
              <a:buFont typeface="Wingdings" pitchFamily="2" charset="2"/>
              <a:buChar char="v"/>
            </a:pPr>
            <a:r>
              <a:rPr lang="es-MX" sz="2400" dirty="0" smtClean="0"/>
              <a:t>Acercar el gobierno a la gente.</a:t>
            </a:r>
          </a:p>
          <a:p>
            <a:pPr>
              <a:buFont typeface="Wingdings" pitchFamily="2" charset="2"/>
              <a:buChar char="v"/>
            </a:pPr>
            <a:r>
              <a:rPr lang="es-MX" sz="2400" dirty="0" smtClean="0"/>
              <a:t>Mismas oportunidades para recibir una atención de calidad.</a:t>
            </a:r>
          </a:p>
          <a:p>
            <a:pPr>
              <a:buFont typeface="Wingdings" pitchFamily="2" charset="2"/>
              <a:buChar char="v"/>
            </a:pPr>
            <a:r>
              <a:rPr lang="es-MX" sz="2400" dirty="0" smtClean="0"/>
              <a:t>Más oportunidades de inversión</a:t>
            </a:r>
          </a:p>
          <a:p>
            <a:pPr>
              <a:buFont typeface="Wingdings" pitchFamily="2" charset="2"/>
              <a:buChar char="v"/>
            </a:pPr>
            <a:r>
              <a:rPr lang="es-MX" sz="2400" dirty="0" smtClean="0"/>
              <a:t>Mayor competitividad</a:t>
            </a:r>
          </a:p>
          <a:p>
            <a:pPr>
              <a:buFont typeface="Wingdings" pitchFamily="2" charset="2"/>
              <a:buChar char="v"/>
            </a:pPr>
            <a:r>
              <a:rPr lang="es-MX" sz="2400" dirty="0" smtClean="0"/>
              <a:t>Ciudanía más satisfecha con su gobierno</a:t>
            </a:r>
          </a:p>
          <a:p>
            <a:endParaRPr lang="es-MX" sz="1800" dirty="0" smtClean="0"/>
          </a:p>
          <a:p>
            <a:pPr>
              <a:buNone/>
            </a:pPr>
            <a:endParaRPr lang="es-MX" sz="1800" dirty="0" smtClean="0"/>
          </a:p>
          <a:p>
            <a:pPr>
              <a:buNone/>
            </a:pPr>
            <a:endParaRPr lang="es-MX" dirty="0"/>
          </a:p>
        </p:txBody>
      </p:sp>
      <p:pic>
        <p:nvPicPr>
          <p:cNvPr id="110594" name="Picture 2" descr="http://3.bp.blogspot.com/-St1uUi_f8Cs/Te2s6TpbhqI/AAAAAAAAABY/WAhIkOkfxqU/s1600/1.png"/>
          <p:cNvPicPr>
            <a:picLocks noChangeAspect="1" noChangeArrowheads="1"/>
          </p:cNvPicPr>
          <p:nvPr/>
        </p:nvPicPr>
        <p:blipFill>
          <a:blip r:embed="rId2" cstate="print"/>
          <a:srcRect/>
          <a:stretch>
            <a:fillRect/>
          </a:stretch>
        </p:blipFill>
        <p:spPr bwMode="auto">
          <a:xfrm>
            <a:off x="899592" y="4869160"/>
            <a:ext cx="1247800" cy="1173712"/>
          </a:xfrm>
          <a:prstGeom prst="rect">
            <a:avLst/>
          </a:prstGeom>
          <a:noFill/>
        </p:spPr>
      </p:pic>
      <p:sp>
        <p:nvSpPr>
          <p:cNvPr id="4" name="3 CuadroTexto"/>
          <p:cNvSpPr txBox="1"/>
          <p:nvPr/>
        </p:nvSpPr>
        <p:spPr>
          <a:xfrm>
            <a:off x="899592" y="6021288"/>
            <a:ext cx="1800200" cy="369332"/>
          </a:xfrm>
          <a:prstGeom prst="rect">
            <a:avLst/>
          </a:prstGeom>
          <a:noFill/>
        </p:spPr>
        <p:txBody>
          <a:bodyPr wrap="square" rtlCol="0">
            <a:spAutoFit/>
          </a:bodyPr>
          <a:lstStyle/>
          <a:p>
            <a:r>
              <a:rPr lang="es-MX" b="1" dirty="0" smtClean="0"/>
              <a:t>Informática</a:t>
            </a:r>
            <a:endParaRPr lang="es-MX" b="1" dirty="0"/>
          </a:p>
        </p:txBody>
      </p:sp>
      <p:pic>
        <p:nvPicPr>
          <p:cNvPr id="110596" name="Picture 4" descr="http://www.servicioseducativosdei.com/userfiles/capacitacion.jpg"/>
          <p:cNvPicPr>
            <a:picLocks noChangeAspect="1" noChangeArrowheads="1"/>
          </p:cNvPicPr>
          <p:nvPr/>
        </p:nvPicPr>
        <p:blipFill>
          <a:blip r:embed="rId3" cstate="print"/>
          <a:srcRect/>
          <a:stretch>
            <a:fillRect/>
          </a:stretch>
        </p:blipFill>
        <p:spPr bwMode="auto">
          <a:xfrm>
            <a:off x="3203848" y="4797152"/>
            <a:ext cx="1911069" cy="1440160"/>
          </a:xfrm>
          <a:prstGeom prst="rect">
            <a:avLst/>
          </a:prstGeom>
          <a:noFill/>
        </p:spPr>
      </p:pic>
      <p:pic>
        <p:nvPicPr>
          <p:cNvPr id="110598" name="Picture 6" descr="http://4.bp.blogspot.com/-EIBQfD7rtEA/Tck-WRQLxuI/AAAAAAAAAI0/bh9uXyCytd0/s330/signoMas.gif"/>
          <p:cNvPicPr>
            <a:picLocks noChangeAspect="1" noChangeArrowheads="1"/>
          </p:cNvPicPr>
          <p:nvPr/>
        </p:nvPicPr>
        <p:blipFill>
          <a:blip r:embed="rId4" cstate="print"/>
          <a:srcRect/>
          <a:stretch>
            <a:fillRect/>
          </a:stretch>
        </p:blipFill>
        <p:spPr bwMode="auto">
          <a:xfrm>
            <a:off x="2411760" y="5301208"/>
            <a:ext cx="438150" cy="438151"/>
          </a:xfrm>
          <a:prstGeom prst="rect">
            <a:avLst/>
          </a:prstGeom>
          <a:noFill/>
        </p:spPr>
      </p:pic>
      <p:sp>
        <p:nvSpPr>
          <p:cNvPr id="8" name="7 Rectángulo"/>
          <p:cNvSpPr/>
          <p:nvPr/>
        </p:nvSpPr>
        <p:spPr>
          <a:xfrm>
            <a:off x="3347864" y="6021288"/>
            <a:ext cx="2018501" cy="369332"/>
          </a:xfrm>
          <a:prstGeom prst="rect">
            <a:avLst/>
          </a:prstGeom>
        </p:spPr>
        <p:txBody>
          <a:bodyPr wrap="none">
            <a:spAutoFit/>
          </a:bodyPr>
          <a:lstStyle/>
          <a:p>
            <a:r>
              <a:rPr lang="es-MX" b="1" dirty="0" smtClean="0"/>
              <a:t>Capacitación RH</a:t>
            </a:r>
            <a:endParaRPr lang="es-MX" b="1" dirty="0"/>
          </a:p>
        </p:txBody>
      </p:sp>
      <p:pic>
        <p:nvPicPr>
          <p:cNvPr id="110602" name="Picture 10" descr="http://3.bp.blogspot.com/-s_tjZL7XFkw/ToNNcQPYkHI/AAAAAAAAAKM/tq4cb5PXefc/s320/signo_igual.png"/>
          <p:cNvPicPr>
            <a:picLocks noChangeAspect="1" noChangeArrowheads="1"/>
          </p:cNvPicPr>
          <p:nvPr/>
        </p:nvPicPr>
        <p:blipFill>
          <a:blip r:embed="rId5" cstate="print"/>
          <a:srcRect/>
          <a:stretch>
            <a:fillRect/>
          </a:stretch>
        </p:blipFill>
        <p:spPr bwMode="auto">
          <a:xfrm>
            <a:off x="5436096" y="5157192"/>
            <a:ext cx="720080" cy="720082"/>
          </a:xfrm>
          <a:prstGeom prst="rect">
            <a:avLst/>
          </a:prstGeom>
          <a:noFill/>
        </p:spPr>
      </p:pic>
      <p:pic>
        <p:nvPicPr>
          <p:cNvPr id="110604" name="Picture 12" descr="http://m1.paperblog.com/i/37/377928/siete-estrategias-alcanzar-metas-el-2011-L-C3OXLS.jpeg"/>
          <p:cNvPicPr>
            <a:picLocks noChangeAspect="1" noChangeArrowheads="1"/>
          </p:cNvPicPr>
          <p:nvPr/>
        </p:nvPicPr>
        <p:blipFill>
          <a:blip r:embed="rId6" cstate="print"/>
          <a:srcRect/>
          <a:stretch>
            <a:fillRect/>
          </a:stretch>
        </p:blipFill>
        <p:spPr bwMode="auto">
          <a:xfrm>
            <a:off x="6228184" y="4509120"/>
            <a:ext cx="1668239" cy="1440160"/>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39552" y="908720"/>
            <a:ext cx="8229600" cy="1143000"/>
          </a:xfrm>
        </p:spPr>
        <p:txBody>
          <a:bodyPr/>
          <a:lstStyle/>
          <a:p>
            <a:r>
              <a:rPr lang="es-MX" dirty="0" smtClean="0"/>
              <a:t>Elementos de la APE</a:t>
            </a:r>
            <a:endParaRPr lang="es-MX" dirty="0"/>
          </a:p>
        </p:txBody>
      </p:sp>
      <p:sp>
        <p:nvSpPr>
          <p:cNvPr id="3" name="2 Marcador de texto"/>
          <p:cNvSpPr>
            <a:spLocks noGrp="1"/>
          </p:cNvSpPr>
          <p:nvPr>
            <p:ph type="body" sz="quarter" idx="10"/>
          </p:nvPr>
        </p:nvSpPr>
        <p:spPr>
          <a:xfrm>
            <a:off x="1" y="1556792"/>
            <a:ext cx="8892480" cy="936104"/>
          </a:xfrm>
        </p:spPr>
        <p:txBody>
          <a:bodyPr/>
          <a:lstStyle/>
          <a:p>
            <a:pPr algn="just">
              <a:buNone/>
            </a:pPr>
            <a:r>
              <a:rPr lang="es-MX" sz="2200" dirty="0" smtClean="0"/>
              <a:t>	Para lograr la optimización de la acción del Estado convertida en administración pública se requiere de tres elementos:</a:t>
            </a:r>
          </a:p>
          <a:p>
            <a:pPr>
              <a:buNone/>
            </a:pPr>
            <a:endParaRPr lang="es-MX" dirty="0" smtClean="0"/>
          </a:p>
          <a:p>
            <a:endParaRPr lang="es-MX" dirty="0"/>
          </a:p>
        </p:txBody>
      </p:sp>
      <p:sp>
        <p:nvSpPr>
          <p:cNvPr id="6" name="5 CuadroTexto"/>
          <p:cNvSpPr txBox="1"/>
          <p:nvPr/>
        </p:nvSpPr>
        <p:spPr>
          <a:xfrm>
            <a:off x="179512" y="2492896"/>
            <a:ext cx="5256584" cy="1107996"/>
          </a:xfrm>
          <a:prstGeom prst="rect">
            <a:avLst/>
          </a:prstGeom>
          <a:noFill/>
        </p:spPr>
        <p:txBody>
          <a:bodyPr wrap="square" rtlCol="0">
            <a:spAutoFit/>
          </a:bodyPr>
          <a:lstStyle/>
          <a:p>
            <a:pPr marL="457200" indent="-457200" algn="just">
              <a:buFont typeface="+mj-lt"/>
              <a:buAutoNum type="arabicPeriod"/>
            </a:pPr>
            <a:r>
              <a:rPr lang="es-MX" sz="2200" b="1" u="sng" dirty="0" smtClean="0">
                <a:latin typeface="+mn-lt"/>
              </a:rPr>
              <a:t>Elemento jurídico administrativo</a:t>
            </a:r>
            <a:r>
              <a:rPr lang="es-MX" sz="2200" b="1" dirty="0" smtClean="0">
                <a:latin typeface="+mn-lt"/>
              </a:rPr>
              <a:t>, </a:t>
            </a:r>
            <a:r>
              <a:rPr lang="es-MX" sz="2200" dirty="0" smtClean="0">
                <a:latin typeface="+mn-lt"/>
              </a:rPr>
              <a:t>la actividad administrativa siempre debe llevarse a cabo bajo un régimen jurídico.</a:t>
            </a:r>
          </a:p>
        </p:txBody>
      </p:sp>
      <p:pic>
        <p:nvPicPr>
          <p:cNvPr id="109570" name="Picture 2" descr="http://www.definicionabc.com/wp-content/uploads/Acto-Jur%C3%ADdi.jpg"/>
          <p:cNvPicPr>
            <a:picLocks noChangeAspect="1" noChangeArrowheads="1"/>
          </p:cNvPicPr>
          <p:nvPr/>
        </p:nvPicPr>
        <p:blipFill>
          <a:blip r:embed="rId2" cstate="print"/>
          <a:srcRect/>
          <a:stretch>
            <a:fillRect/>
          </a:stretch>
        </p:blipFill>
        <p:spPr bwMode="auto">
          <a:xfrm rot="21279964">
            <a:off x="1061811" y="3729867"/>
            <a:ext cx="1919938" cy="2030279"/>
          </a:xfrm>
          <a:prstGeom prst="rect">
            <a:avLst/>
          </a:prstGeom>
          <a:noFill/>
        </p:spPr>
      </p:pic>
      <p:sp>
        <p:nvSpPr>
          <p:cNvPr id="7" name="6 CuadroTexto"/>
          <p:cNvSpPr txBox="1"/>
          <p:nvPr/>
        </p:nvSpPr>
        <p:spPr>
          <a:xfrm>
            <a:off x="5580112" y="4797152"/>
            <a:ext cx="184731" cy="369332"/>
          </a:xfrm>
          <a:prstGeom prst="rect">
            <a:avLst/>
          </a:prstGeom>
          <a:noFill/>
        </p:spPr>
        <p:txBody>
          <a:bodyPr wrap="none" rtlCol="0">
            <a:spAutoFit/>
          </a:bodyPr>
          <a:lstStyle/>
          <a:p>
            <a:endParaRPr lang="es-MX" dirty="0"/>
          </a:p>
        </p:txBody>
      </p:sp>
      <p:sp>
        <p:nvSpPr>
          <p:cNvPr id="9" name="8 Rectángulo"/>
          <p:cNvSpPr/>
          <p:nvPr/>
        </p:nvSpPr>
        <p:spPr>
          <a:xfrm>
            <a:off x="4499992" y="3717032"/>
            <a:ext cx="4572000" cy="1477328"/>
          </a:xfrm>
          <a:prstGeom prst="rect">
            <a:avLst/>
          </a:prstGeom>
        </p:spPr>
        <p:txBody>
          <a:bodyPr>
            <a:spAutoFit/>
          </a:bodyPr>
          <a:lstStyle/>
          <a:p>
            <a:r>
              <a:rPr lang="es-MX" dirty="0" smtClean="0"/>
              <a:t>Se requiere de ordenamientos legales para lograr que la acción estatal cumpla cabalmente con los requerimientos que la sociedad impone. (Principio general de derecho)</a:t>
            </a:r>
            <a:endParaRPr lang="es-MX" dirty="0"/>
          </a:p>
        </p:txBody>
      </p:sp>
    </p:spTree>
  </p:cSld>
  <p:clrMapOvr>
    <a:masterClrMapping/>
  </p:clrMapOvr>
  <p:transition spd="slow">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0"/>
          </p:nvPr>
        </p:nvSpPr>
        <p:spPr>
          <a:xfrm>
            <a:off x="0" y="1484784"/>
            <a:ext cx="4824536" cy="4824637"/>
          </a:xfrm>
        </p:spPr>
        <p:txBody>
          <a:bodyPr/>
          <a:lstStyle/>
          <a:p>
            <a:pPr algn="just">
              <a:buNone/>
            </a:pPr>
            <a:r>
              <a:rPr lang="es-MX" sz="2400" dirty="0" smtClean="0"/>
              <a:t>2.- </a:t>
            </a:r>
            <a:r>
              <a:rPr lang="es-MX" sz="2400" b="1" u="sng" dirty="0" smtClean="0"/>
              <a:t>El elemento Humano</a:t>
            </a:r>
            <a:r>
              <a:rPr lang="es-MX" sz="2400" dirty="0" smtClean="0"/>
              <a:t>, requiere de un ambiente laboral óptimo para el desarrollo de sus responsabilidades. </a:t>
            </a:r>
          </a:p>
          <a:p>
            <a:pPr algn="just">
              <a:buNone/>
            </a:pPr>
            <a:endParaRPr lang="es-MX" sz="2400" dirty="0" smtClean="0"/>
          </a:p>
          <a:p>
            <a:pPr algn="just">
              <a:buNone/>
            </a:pPr>
            <a:r>
              <a:rPr lang="es-MX" sz="2400" dirty="0" smtClean="0"/>
              <a:t>	</a:t>
            </a:r>
          </a:p>
          <a:p>
            <a:pPr algn="just"/>
            <a:endParaRPr lang="es-MX" sz="1800" dirty="0" smtClean="0"/>
          </a:p>
          <a:p>
            <a:pPr>
              <a:buNone/>
            </a:pPr>
            <a:endParaRPr lang="es-MX" sz="2200" dirty="0" smtClean="0"/>
          </a:p>
          <a:p>
            <a:endParaRPr lang="es-MX" dirty="0"/>
          </a:p>
        </p:txBody>
      </p:sp>
      <p:pic>
        <p:nvPicPr>
          <p:cNvPr id="108548" name="Picture 4" descr="http://quidamglobal.com/wp-content/uploads/2011/02/bigstock_business_people_teamwork_in_an_13618409.jpg"/>
          <p:cNvPicPr>
            <a:picLocks noChangeAspect="1" noChangeArrowheads="1"/>
          </p:cNvPicPr>
          <p:nvPr/>
        </p:nvPicPr>
        <p:blipFill>
          <a:blip r:embed="rId2" cstate="print"/>
          <a:srcRect/>
          <a:stretch>
            <a:fillRect/>
          </a:stretch>
        </p:blipFill>
        <p:spPr bwMode="auto">
          <a:xfrm>
            <a:off x="5724128" y="1412776"/>
            <a:ext cx="3101616" cy="2067744"/>
          </a:xfrm>
          <a:prstGeom prst="rect">
            <a:avLst/>
          </a:prstGeom>
          <a:noFill/>
        </p:spPr>
      </p:pic>
      <p:pic>
        <p:nvPicPr>
          <p:cNvPr id="108550" name="Picture 6" descr="http://4.bp.blogspot.com/-ckdcgzPtxtw/TV3vBzMQHtI/AAAAAAAAAAc/y-_oxbWQ_t4/s1600/222.jpg"/>
          <p:cNvPicPr>
            <a:picLocks noChangeAspect="1" noChangeArrowheads="1"/>
          </p:cNvPicPr>
          <p:nvPr/>
        </p:nvPicPr>
        <p:blipFill>
          <a:blip r:embed="rId3" cstate="print"/>
          <a:srcRect/>
          <a:stretch>
            <a:fillRect/>
          </a:stretch>
        </p:blipFill>
        <p:spPr bwMode="auto">
          <a:xfrm>
            <a:off x="323528" y="3356992"/>
            <a:ext cx="1868438" cy="2072605"/>
          </a:xfrm>
          <a:prstGeom prst="rect">
            <a:avLst/>
          </a:prstGeom>
          <a:noFill/>
        </p:spPr>
      </p:pic>
      <p:sp>
        <p:nvSpPr>
          <p:cNvPr id="5" name="4 Rectángulo"/>
          <p:cNvSpPr/>
          <p:nvPr/>
        </p:nvSpPr>
        <p:spPr>
          <a:xfrm>
            <a:off x="3491880" y="3645024"/>
            <a:ext cx="4572000" cy="1938992"/>
          </a:xfrm>
          <a:prstGeom prst="rect">
            <a:avLst/>
          </a:prstGeom>
        </p:spPr>
        <p:txBody>
          <a:bodyPr>
            <a:spAutoFit/>
          </a:bodyPr>
          <a:lstStyle/>
          <a:p>
            <a:pPr algn="just"/>
            <a:r>
              <a:rPr lang="es-MX" sz="2400" dirty="0" smtClean="0">
                <a:latin typeface="+mn-lt"/>
              </a:rPr>
              <a:t>El Gobierno debe contar con las mejores personas, las más capacitadas, para conformar una verdadera atención de calidad, digna de la ciudadanía.  </a:t>
            </a:r>
            <a:endParaRPr lang="es-MX" sz="2400" dirty="0">
              <a:latin typeface="+mn-lt"/>
            </a:endParaRPr>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lstStyle/>
          <a:p>
            <a:pPr algn="ctr">
              <a:buNone/>
            </a:pPr>
            <a:r>
              <a:rPr lang="es-MX" sz="4800" dirty="0" smtClean="0">
                <a:solidFill>
                  <a:schemeClr val="tx1"/>
                </a:solidFill>
                <a:latin typeface="+mn-lt"/>
              </a:rPr>
              <a:t>¿Qué espero del curso?</a:t>
            </a:r>
          </a:p>
          <a:p>
            <a:pPr algn="ctr">
              <a:buNone/>
            </a:pPr>
            <a:endParaRPr lang="es-MX" sz="4800" dirty="0" smtClean="0">
              <a:solidFill>
                <a:schemeClr val="tx1"/>
              </a:solidFill>
              <a:latin typeface="+mn-lt"/>
            </a:endParaRPr>
          </a:p>
          <a:p>
            <a:pPr lvl="0">
              <a:buFont typeface="Wingdings" pitchFamily="2" charset="2"/>
              <a:buChar char="v"/>
            </a:pPr>
            <a:r>
              <a:rPr lang="es-ES" sz="2900" b="1" dirty="0" smtClean="0">
                <a:solidFill>
                  <a:schemeClr val="tx1"/>
                </a:solidFill>
              </a:rPr>
              <a:t>¿QUÉ ESPERO APRENDER EN ESTE MÓDULO?</a:t>
            </a:r>
            <a:endParaRPr lang="es-MX" sz="2900" dirty="0" smtClean="0">
              <a:solidFill>
                <a:schemeClr val="tx1"/>
              </a:solidFill>
            </a:endParaRPr>
          </a:p>
          <a:p>
            <a:pPr>
              <a:buFont typeface="Wingdings" pitchFamily="2" charset="2"/>
              <a:buChar char="v"/>
            </a:pPr>
            <a:endParaRPr lang="es-MX" sz="2900" dirty="0" smtClean="0">
              <a:solidFill>
                <a:schemeClr val="tx1"/>
              </a:solidFill>
            </a:endParaRPr>
          </a:p>
          <a:p>
            <a:pPr>
              <a:buFont typeface="Wingdings" pitchFamily="2" charset="2"/>
              <a:buChar char="v"/>
            </a:pPr>
            <a:r>
              <a:rPr lang="es-ES" sz="2900" dirty="0" smtClean="0">
                <a:solidFill>
                  <a:schemeClr val="tx1"/>
                </a:solidFill>
              </a:rPr>
              <a:t> </a:t>
            </a:r>
            <a:r>
              <a:rPr lang="es-ES" sz="2900" b="1" dirty="0" smtClean="0">
                <a:solidFill>
                  <a:schemeClr val="tx1"/>
                </a:solidFill>
              </a:rPr>
              <a:t>¿CÓMO LO APLICARÉ EN MI TRABAJO?</a:t>
            </a:r>
            <a:endParaRPr lang="es-MX" sz="2900" dirty="0" smtClean="0">
              <a:solidFill>
                <a:schemeClr val="tx1"/>
              </a:solidFill>
            </a:endParaRPr>
          </a:p>
          <a:p>
            <a:pPr>
              <a:buNone/>
            </a:pPr>
            <a:r>
              <a:rPr lang="es-ES" sz="4800" dirty="0" smtClean="0">
                <a:solidFill>
                  <a:schemeClr val="tx1"/>
                </a:solidFill>
              </a:rPr>
              <a:t> </a:t>
            </a:r>
            <a:endParaRPr lang="es-MX" sz="4800" dirty="0" smtClean="0">
              <a:solidFill>
                <a:schemeClr val="tx1"/>
              </a:solidFill>
            </a:endParaRPr>
          </a:p>
          <a:p>
            <a:pPr>
              <a:buNone/>
            </a:pPr>
            <a:r>
              <a:rPr lang="es-ES" sz="4800" dirty="0" smtClean="0"/>
              <a:t> </a:t>
            </a:r>
            <a:endParaRPr lang="es-MX" sz="4800" dirty="0" smtClean="0"/>
          </a:p>
          <a:p>
            <a:pPr algn="ctr">
              <a:buFont typeface="Wingdings" pitchFamily="2" charset="2"/>
              <a:buChar char="v"/>
            </a:pPr>
            <a:endParaRPr lang="es-MX" sz="4800" dirty="0">
              <a:latin typeface="+mn-lt"/>
            </a:endParaRPr>
          </a:p>
        </p:txBody>
      </p:sp>
    </p:spTree>
  </p:cSld>
  <p:clrMapOvr>
    <a:masterClrMapping/>
  </p:clrMapOvr>
  <p:transition spd="slow">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0"/>
          </p:nvPr>
        </p:nvSpPr>
        <p:spPr>
          <a:xfrm>
            <a:off x="395536" y="1340768"/>
            <a:ext cx="8569201" cy="3096344"/>
          </a:xfrm>
        </p:spPr>
        <p:txBody>
          <a:bodyPr/>
          <a:lstStyle/>
          <a:p>
            <a:pPr algn="just">
              <a:buNone/>
            </a:pPr>
            <a:r>
              <a:rPr lang="es-MX" sz="2400" dirty="0" smtClean="0"/>
              <a:t>3.- </a:t>
            </a:r>
            <a:r>
              <a:rPr lang="es-MX" sz="2500" b="1" u="sng" dirty="0" smtClean="0"/>
              <a:t>El elemento Tecnológico.- </a:t>
            </a:r>
            <a:endParaRPr lang="es-MX" sz="2500" b="1" dirty="0" smtClean="0"/>
          </a:p>
          <a:p>
            <a:pPr algn="just">
              <a:buNone/>
            </a:pPr>
            <a:r>
              <a:rPr lang="es-MX" sz="2500" dirty="0" smtClean="0"/>
              <a:t>Es un habilitador de la eficacia y eficiencia en los</a:t>
            </a:r>
          </a:p>
          <a:p>
            <a:pPr algn="just">
              <a:buNone/>
            </a:pPr>
            <a:r>
              <a:rPr lang="es-MX" sz="2500" dirty="0" smtClean="0"/>
              <a:t>procesos administrativos.</a:t>
            </a:r>
          </a:p>
          <a:p>
            <a:pPr algn="just">
              <a:buNone/>
            </a:pPr>
            <a:endParaRPr lang="es-MX" sz="2500" dirty="0" smtClean="0"/>
          </a:p>
          <a:p>
            <a:pPr algn="just">
              <a:buNone/>
            </a:pPr>
            <a:r>
              <a:rPr lang="es-MX" sz="2500" dirty="0" smtClean="0"/>
              <a:t>	</a:t>
            </a:r>
          </a:p>
          <a:p>
            <a:endParaRPr lang="es-MX" dirty="0"/>
          </a:p>
        </p:txBody>
      </p:sp>
      <p:pic>
        <p:nvPicPr>
          <p:cNvPr id="177154" name="Picture 2" descr="http://josemuntanerbennasar.files.wordpress.com/2010/12/nuevastecnologias1.jpg"/>
          <p:cNvPicPr>
            <a:picLocks noChangeAspect="1" noChangeArrowheads="1"/>
          </p:cNvPicPr>
          <p:nvPr/>
        </p:nvPicPr>
        <p:blipFill>
          <a:blip r:embed="rId2" cstate="print"/>
          <a:srcRect/>
          <a:stretch>
            <a:fillRect/>
          </a:stretch>
        </p:blipFill>
        <p:spPr bwMode="auto">
          <a:xfrm>
            <a:off x="6876256" y="1124744"/>
            <a:ext cx="1800200" cy="1872208"/>
          </a:xfrm>
          <a:prstGeom prst="rect">
            <a:avLst/>
          </a:prstGeom>
          <a:noFill/>
        </p:spPr>
      </p:pic>
      <p:pic>
        <p:nvPicPr>
          <p:cNvPr id="253954" name="Picture 2" descr="http://www.newcomlab.com/img/upload/logo_portales_cabe.jpg"/>
          <p:cNvPicPr>
            <a:picLocks noChangeAspect="1" noChangeArrowheads="1"/>
          </p:cNvPicPr>
          <p:nvPr/>
        </p:nvPicPr>
        <p:blipFill>
          <a:blip r:embed="rId3" cstate="print"/>
          <a:srcRect/>
          <a:stretch>
            <a:fillRect/>
          </a:stretch>
        </p:blipFill>
        <p:spPr bwMode="auto">
          <a:xfrm>
            <a:off x="323528" y="3284984"/>
            <a:ext cx="2571750" cy="2190750"/>
          </a:xfrm>
          <a:prstGeom prst="rect">
            <a:avLst/>
          </a:prstGeom>
          <a:noFill/>
        </p:spPr>
      </p:pic>
      <p:sp>
        <p:nvSpPr>
          <p:cNvPr id="5" name="4 CuadroTexto"/>
          <p:cNvSpPr txBox="1"/>
          <p:nvPr/>
        </p:nvSpPr>
        <p:spPr>
          <a:xfrm>
            <a:off x="3203848" y="3284984"/>
            <a:ext cx="5400600" cy="1446550"/>
          </a:xfrm>
          <a:prstGeom prst="rect">
            <a:avLst/>
          </a:prstGeom>
          <a:noFill/>
        </p:spPr>
        <p:txBody>
          <a:bodyPr wrap="square" rtlCol="0">
            <a:spAutoFit/>
          </a:bodyPr>
          <a:lstStyle/>
          <a:p>
            <a:r>
              <a:rPr lang="es-MX" sz="2200" dirty="0" smtClean="0">
                <a:latin typeface="+mn-lt"/>
              </a:rPr>
              <a:t>Contribuye a que se atiendan de manera eficiente las necesidades de la población: emergiendo canales  interactivos para la información y orientación de los usuarios.</a:t>
            </a:r>
            <a:endParaRPr lang="es-MX" sz="2200" dirty="0">
              <a:latin typeface="+mn-lt"/>
            </a:endParaRPr>
          </a:p>
        </p:txBody>
      </p:sp>
    </p:spTree>
  </p:cSld>
  <p:clrMapOvr>
    <a:masterClrMapping/>
  </p:clrMapOvr>
  <p:transition spd="slow">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14423"/>
            <a:ext cx="7772400" cy="857256"/>
          </a:xfrm>
        </p:spPr>
        <p:txBody>
          <a:bodyPr/>
          <a:lstStyle/>
          <a:p>
            <a:r>
              <a:rPr lang="es-MX" dirty="0" smtClean="0"/>
              <a:t>Tendencias</a:t>
            </a:r>
            <a:endParaRPr lang="es-MX" dirty="0"/>
          </a:p>
        </p:txBody>
      </p:sp>
      <p:sp>
        <p:nvSpPr>
          <p:cNvPr id="5" name="4 CuadroTexto"/>
          <p:cNvSpPr txBox="1"/>
          <p:nvPr/>
        </p:nvSpPr>
        <p:spPr>
          <a:xfrm>
            <a:off x="251520" y="2204864"/>
            <a:ext cx="6392182" cy="2616101"/>
          </a:xfrm>
          <a:prstGeom prst="rect">
            <a:avLst/>
          </a:prstGeom>
          <a:noFill/>
        </p:spPr>
        <p:txBody>
          <a:bodyPr wrap="square" rtlCol="0">
            <a:spAutoFit/>
          </a:bodyPr>
          <a:lstStyle/>
          <a:p>
            <a:pPr marL="342900" indent="-342900">
              <a:buFont typeface="Wingdings" pitchFamily="2" charset="2"/>
              <a:buChar char="v"/>
            </a:pPr>
            <a:r>
              <a:rPr lang="es-MX" sz="2500" dirty="0" smtClean="0">
                <a:latin typeface="+mn-lt"/>
              </a:rPr>
              <a:t>Mejoramiento de la regulación</a:t>
            </a:r>
          </a:p>
          <a:p>
            <a:pPr marL="342900" indent="-342900">
              <a:buFont typeface="Wingdings" pitchFamily="2" charset="2"/>
              <a:buChar char="v"/>
            </a:pPr>
            <a:endParaRPr lang="es-MX" sz="2500" dirty="0" smtClean="0">
              <a:latin typeface="+mn-lt"/>
            </a:endParaRPr>
          </a:p>
          <a:p>
            <a:pPr marL="342900" indent="-342900">
              <a:buFont typeface="Wingdings" pitchFamily="2" charset="2"/>
              <a:buChar char="v"/>
            </a:pPr>
            <a:r>
              <a:rPr lang="es-MX" sz="2500" dirty="0" smtClean="0">
                <a:latin typeface="+mn-lt"/>
              </a:rPr>
              <a:t>Fortalecimiento de la profesionalización</a:t>
            </a:r>
          </a:p>
          <a:p>
            <a:pPr marL="342900" indent="-342900">
              <a:buFont typeface="Wingdings" pitchFamily="2" charset="2"/>
              <a:buChar char="v"/>
            </a:pPr>
            <a:endParaRPr lang="es-MX" sz="2500" dirty="0" smtClean="0">
              <a:latin typeface="+mn-lt"/>
            </a:endParaRPr>
          </a:p>
          <a:p>
            <a:pPr marL="342900" indent="-342900">
              <a:buFont typeface="Wingdings" pitchFamily="2" charset="2"/>
              <a:buChar char="v"/>
            </a:pPr>
            <a:r>
              <a:rPr lang="es-MX" sz="2500" dirty="0" smtClean="0">
                <a:latin typeface="+mn-lt"/>
              </a:rPr>
              <a:t>Utilización de nuevas tecnologías de gestión</a:t>
            </a:r>
          </a:p>
          <a:p>
            <a:pPr marL="342900" indent="-342900"/>
            <a:endParaRPr lang="es-MX" sz="2500" dirty="0" smtClean="0">
              <a:latin typeface="+mn-lt"/>
            </a:endParaRPr>
          </a:p>
          <a:p>
            <a:endParaRPr lang="es-MX" sz="1400" dirty="0"/>
          </a:p>
        </p:txBody>
      </p:sp>
      <p:pic>
        <p:nvPicPr>
          <p:cNvPr id="7170" name="Picture 2" descr="http://t3.gstatic.com/images?q=tbn:ANd9GcTblWKzWWkrO2pR40NwKyRYF0wQJn7YY9N4OZNduuwzQJARrqtG-A"/>
          <p:cNvPicPr>
            <a:picLocks noChangeAspect="1" noChangeArrowheads="1"/>
          </p:cNvPicPr>
          <p:nvPr/>
        </p:nvPicPr>
        <p:blipFill>
          <a:blip r:embed="rId2" cstate="print"/>
          <a:srcRect/>
          <a:stretch>
            <a:fillRect/>
          </a:stretch>
        </p:blipFill>
        <p:spPr bwMode="auto">
          <a:xfrm>
            <a:off x="6715140" y="2000240"/>
            <a:ext cx="2143125" cy="2143125"/>
          </a:xfrm>
          <a:prstGeom prst="rect">
            <a:avLst/>
          </a:prstGeom>
          <a:noFill/>
        </p:spPr>
      </p:pic>
      <p:pic>
        <p:nvPicPr>
          <p:cNvPr id="7172" name="Picture 4" descr="http://t3.gstatic.com/images?q=tbn:ANd9GcTqEHbcEkIeUh9TweFKZumXpqTL2T9bGS6Y_11LmhcykIx7OziY"/>
          <p:cNvPicPr>
            <a:picLocks noChangeAspect="1" noChangeArrowheads="1"/>
          </p:cNvPicPr>
          <p:nvPr/>
        </p:nvPicPr>
        <p:blipFill>
          <a:blip r:embed="rId3" cstate="print"/>
          <a:srcRect/>
          <a:stretch>
            <a:fillRect/>
          </a:stretch>
        </p:blipFill>
        <p:spPr bwMode="auto">
          <a:xfrm>
            <a:off x="5724128" y="4077072"/>
            <a:ext cx="2143125" cy="2143125"/>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772816"/>
            <a:ext cx="7092280" cy="3108543"/>
          </a:xfrm>
          <a:prstGeom prst="rect">
            <a:avLst/>
          </a:prstGeom>
        </p:spPr>
        <p:txBody>
          <a:bodyPr wrap="square">
            <a:spAutoFit/>
          </a:bodyPr>
          <a:lstStyle/>
          <a:p>
            <a:pPr marL="342900" indent="-342900"/>
            <a:r>
              <a:rPr lang="es-MX" sz="2800" b="1" dirty="0" smtClean="0">
                <a:latin typeface="+mn-lt"/>
              </a:rPr>
              <a:t> Mejoramiento de la regulación</a:t>
            </a:r>
          </a:p>
          <a:p>
            <a:pPr marL="342900" indent="-342900">
              <a:buFont typeface="Wingdings" pitchFamily="2" charset="2"/>
              <a:buChar char="v"/>
            </a:pPr>
            <a:endParaRPr lang="es-MX" sz="2000" b="1" dirty="0" smtClean="0">
              <a:latin typeface="+mn-lt"/>
            </a:endParaRPr>
          </a:p>
          <a:p>
            <a:pPr marL="800100" lvl="1" indent="-342900">
              <a:buFont typeface="Wingdings" pitchFamily="2" charset="2"/>
              <a:buChar char="v"/>
            </a:pPr>
            <a:r>
              <a:rPr lang="es-MX" sz="2200" dirty="0" smtClean="0">
                <a:latin typeface="+mn-lt"/>
              </a:rPr>
              <a:t>Actualización de Leyes, reglamentos, decretos. </a:t>
            </a:r>
          </a:p>
          <a:p>
            <a:pPr marL="800100" lvl="1" indent="-342900">
              <a:buFont typeface="Wingdings" pitchFamily="2" charset="2"/>
              <a:buChar char="v"/>
            </a:pPr>
            <a:endParaRPr lang="es-MX" sz="2200" dirty="0" smtClean="0">
              <a:latin typeface="+mn-lt"/>
            </a:endParaRPr>
          </a:p>
          <a:p>
            <a:pPr marL="800100" lvl="1" indent="-342900">
              <a:buFont typeface="Wingdings" pitchFamily="2" charset="2"/>
              <a:buChar char="v"/>
            </a:pPr>
            <a:r>
              <a:rPr lang="es-MX" sz="2200" dirty="0" smtClean="0">
                <a:latin typeface="+mn-lt"/>
              </a:rPr>
              <a:t>Disminuir los requisitos y simplificar los trámites.</a:t>
            </a:r>
          </a:p>
          <a:p>
            <a:pPr marL="800100" lvl="1" indent="-342900">
              <a:buFont typeface="Wingdings" pitchFamily="2" charset="2"/>
              <a:buChar char="v"/>
            </a:pPr>
            <a:endParaRPr lang="es-MX" sz="2200" dirty="0" smtClean="0">
              <a:latin typeface="+mn-lt"/>
            </a:endParaRPr>
          </a:p>
          <a:p>
            <a:pPr marL="800100" lvl="1" indent="-342900">
              <a:buFont typeface="Wingdings" pitchFamily="2" charset="2"/>
              <a:buChar char="v"/>
            </a:pPr>
            <a:r>
              <a:rPr lang="es-MX" sz="2200" dirty="0" smtClean="0">
                <a:latin typeface="+mn-lt"/>
              </a:rPr>
              <a:t>Adecuar manuales y procedimientos.</a:t>
            </a:r>
          </a:p>
          <a:p>
            <a:pPr marL="800100" lvl="1" indent="-342900"/>
            <a:endParaRPr lang="es-MX" sz="2000" dirty="0" smtClean="0"/>
          </a:p>
          <a:p>
            <a:pPr marL="800100" lvl="1" indent="-342900">
              <a:buFont typeface="+mj-lt"/>
              <a:buAutoNum type="alphaLcParenR"/>
            </a:pPr>
            <a:endParaRPr lang="es-MX" dirty="0" smtClean="0"/>
          </a:p>
        </p:txBody>
      </p:sp>
      <p:sp>
        <p:nvSpPr>
          <p:cNvPr id="6" name="1 Título"/>
          <p:cNvSpPr>
            <a:spLocks noGrp="1"/>
          </p:cNvSpPr>
          <p:nvPr>
            <p:ph type="ctrTitle"/>
          </p:nvPr>
        </p:nvSpPr>
        <p:spPr>
          <a:xfrm>
            <a:off x="642910" y="1000108"/>
            <a:ext cx="7772400" cy="857256"/>
          </a:xfrm>
        </p:spPr>
        <p:txBody>
          <a:bodyPr/>
          <a:lstStyle/>
          <a:p>
            <a:r>
              <a:rPr lang="es-MX" dirty="0" smtClean="0"/>
              <a:t>Elemento jurídico administrativo</a:t>
            </a:r>
            <a:endParaRPr lang="es-MX" dirty="0"/>
          </a:p>
        </p:txBody>
      </p:sp>
      <p:pic>
        <p:nvPicPr>
          <p:cNvPr id="6146" name="Picture 2" descr="http://1.bp.blogspot.com/_c8WF8Tp_WF8/TFLPxCZIZiI/AAAAAAAAAAc/U-u5o3vfgr8/s1600/costos.jpg"/>
          <p:cNvPicPr>
            <a:picLocks noChangeAspect="1" noChangeArrowheads="1"/>
          </p:cNvPicPr>
          <p:nvPr/>
        </p:nvPicPr>
        <p:blipFill>
          <a:blip r:embed="rId2" cstate="print"/>
          <a:srcRect/>
          <a:stretch>
            <a:fillRect/>
          </a:stretch>
        </p:blipFill>
        <p:spPr bwMode="auto">
          <a:xfrm>
            <a:off x="6876256" y="2060848"/>
            <a:ext cx="2267744" cy="3400426"/>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700808"/>
            <a:ext cx="7023154" cy="4062651"/>
          </a:xfrm>
          <a:prstGeom prst="rect">
            <a:avLst/>
          </a:prstGeom>
        </p:spPr>
        <p:txBody>
          <a:bodyPr wrap="square">
            <a:spAutoFit/>
          </a:bodyPr>
          <a:lstStyle/>
          <a:p>
            <a:pPr marL="342900" indent="-342900"/>
            <a:r>
              <a:rPr lang="es-MX" sz="2800" b="1" dirty="0" smtClean="0">
                <a:latin typeface="+mn-lt"/>
              </a:rPr>
              <a:t> Mejoramiento de la gestión administrativa</a:t>
            </a:r>
          </a:p>
          <a:p>
            <a:pPr marL="342900" indent="-342900">
              <a:buFont typeface="Wingdings" pitchFamily="2" charset="2"/>
              <a:buChar char="v"/>
            </a:pPr>
            <a:endParaRPr lang="es-MX" sz="2400" b="1" dirty="0" smtClean="0">
              <a:latin typeface="+mn-lt"/>
            </a:endParaRPr>
          </a:p>
          <a:p>
            <a:pPr marL="800100" lvl="1" indent="-342900">
              <a:buFont typeface="Wingdings" pitchFamily="2" charset="2"/>
              <a:buChar char="v"/>
            </a:pPr>
            <a:r>
              <a:rPr lang="es-MX" sz="2400" dirty="0" smtClean="0">
                <a:latin typeface="+mn-lt"/>
              </a:rPr>
              <a:t>Promover la alineación de los procesos a los objetivos gubernamentales.</a:t>
            </a:r>
          </a:p>
          <a:p>
            <a:pPr marL="800100" lvl="1" indent="-342900">
              <a:buFont typeface="Wingdings" pitchFamily="2" charset="2"/>
              <a:buChar char="v"/>
            </a:pPr>
            <a:endParaRPr lang="es-MX" sz="2400" dirty="0" smtClean="0">
              <a:latin typeface="+mn-lt"/>
            </a:endParaRPr>
          </a:p>
          <a:p>
            <a:pPr marL="971550" lvl="1" indent="-514350">
              <a:buFont typeface="Wingdings" pitchFamily="2" charset="2"/>
              <a:buChar char="v"/>
            </a:pPr>
            <a:r>
              <a:rPr lang="es-MX" sz="2400" dirty="0" smtClean="0">
                <a:latin typeface="+mn-lt"/>
              </a:rPr>
              <a:t>Mejorar la eficacia y eficiencia en los procesos administrativos</a:t>
            </a:r>
          </a:p>
          <a:p>
            <a:pPr marL="971550" lvl="1" indent="-514350">
              <a:buFont typeface="Wingdings" pitchFamily="2" charset="2"/>
              <a:buChar char="v"/>
            </a:pPr>
            <a:endParaRPr lang="es-MX" sz="2400" dirty="0" smtClean="0">
              <a:latin typeface="+mn-lt"/>
            </a:endParaRPr>
          </a:p>
          <a:p>
            <a:pPr marL="971550" lvl="1" indent="-514350">
              <a:buFont typeface="Wingdings" pitchFamily="2" charset="2"/>
              <a:buChar char="v"/>
            </a:pPr>
            <a:r>
              <a:rPr lang="es-MX" sz="2400" dirty="0" smtClean="0">
                <a:latin typeface="+mn-lt"/>
              </a:rPr>
              <a:t>Fortalecer la evaluación de la acción pública</a:t>
            </a:r>
          </a:p>
          <a:p>
            <a:pPr marL="800100" lvl="1" indent="-342900"/>
            <a:endParaRPr lang="es-MX" sz="2000" dirty="0" smtClean="0"/>
          </a:p>
          <a:p>
            <a:pPr marL="800100" lvl="1" indent="-342900">
              <a:buFont typeface="+mj-lt"/>
              <a:buAutoNum type="alphaLcParenR"/>
            </a:pPr>
            <a:endParaRPr lang="es-MX" dirty="0" smtClean="0"/>
          </a:p>
        </p:txBody>
      </p:sp>
      <p:sp>
        <p:nvSpPr>
          <p:cNvPr id="6" name="1 Título"/>
          <p:cNvSpPr>
            <a:spLocks noGrp="1"/>
          </p:cNvSpPr>
          <p:nvPr>
            <p:ph type="ctrTitle"/>
          </p:nvPr>
        </p:nvSpPr>
        <p:spPr>
          <a:xfrm>
            <a:off x="642910" y="1000108"/>
            <a:ext cx="7772400" cy="857256"/>
          </a:xfrm>
        </p:spPr>
        <p:txBody>
          <a:bodyPr/>
          <a:lstStyle/>
          <a:p>
            <a:r>
              <a:rPr lang="es-MX" dirty="0" smtClean="0"/>
              <a:t>Elemento jurídico administrativo</a:t>
            </a:r>
            <a:endParaRPr lang="es-MX" b="1" dirty="0"/>
          </a:p>
        </p:txBody>
      </p:sp>
      <p:pic>
        <p:nvPicPr>
          <p:cNvPr id="6146" name="Picture 2" descr="http://1.bp.blogspot.com/_c8WF8Tp_WF8/TFLPxCZIZiI/AAAAAAAAAAc/U-u5o3vfgr8/s1600/costos.jpg"/>
          <p:cNvPicPr>
            <a:picLocks noChangeAspect="1" noChangeArrowheads="1"/>
          </p:cNvPicPr>
          <p:nvPr/>
        </p:nvPicPr>
        <p:blipFill>
          <a:blip r:embed="rId2" cstate="print"/>
          <a:srcRect/>
          <a:stretch>
            <a:fillRect/>
          </a:stretch>
        </p:blipFill>
        <p:spPr bwMode="auto">
          <a:xfrm>
            <a:off x="6876256" y="1844824"/>
            <a:ext cx="1980726" cy="2232248"/>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536" y="1772816"/>
            <a:ext cx="6267008" cy="4862870"/>
          </a:xfrm>
          <a:prstGeom prst="rect">
            <a:avLst/>
          </a:prstGeom>
        </p:spPr>
        <p:txBody>
          <a:bodyPr wrap="square">
            <a:spAutoFit/>
          </a:bodyPr>
          <a:lstStyle/>
          <a:p>
            <a:pPr marL="342900" indent="-342900"/>
            <a:r>
              <a:rPr lang="es-MX" sz="2800" b="1" dirty="0" smtClean="0">
                <a:latin typeface="+mn-lt"/>
              </a:rPr>
              <a:t>Fortalecimiento de la profesionalización</a:t>
            </a:r>
          </a:p>
          <a:p>
            <a:pPr marL="342900" indent="-342900">
              <a:buFont typeface="Wingdings" pitchFamily="2" charset="2"/>
              <a:buChar char="v"/>
            </a:pPr>
            <a:endParaRPr lang="es-MX" sz="2400" b="1" dirty="0" smtClean="0">
              <a:latin typeface="+mn-lt"/>
            </a:endParaRPr>
          </a:p>
          <a:p>
            <a:pPr marL="914400" lvl="1" indent="-457200">
              <a:buFont typeface="Wingdings" pitchFamily="2" charset="2"/>
              <a:buChar char="v"/>
            </a:pPr>
            <a:r>
              <a:rPr lang="es-MX" sz="2000" dirty="0" smtClean="0">
                <a:latin typeface="+mn-lt"/>
              </a:rPr>
              <a:t>Fortalecer el proceso de carrera administrativa.</a:t>
            </a:r>
          </a:p>
          <a:p>
            <a:pPr marL="914400" lvl="1" indent="-457200">
              <a:buFont typeface="Wingdings" pitchFamily="2" charset="2"/>
              <a:buChar char="v"/>
            </a:pPr>
            <a:endParaRPr lang="es-MX" sz="2000" dirty="0" smtClean="0">
              <a:latin typeface="+mn-lt"/>
            </a:endParaRPr>
          </a:p>
          <a:p>
            <a:pPr marL="914400" lvl="1" indent="-457200">
              <a:buFont typeface="Wingdings" pitchFamily="2" charset="2"/>
              <a:buChar char="v"/>
            </a:pPr>
            <a:r>
              <a:rPr lang="es-MX" sz="2000" dirty="0" smtClean="0">
                <a:latin typeface="+mn-lt"/>
              </a:rPr>
              <a:t>Generación de acciones de capacitación y desarrollo, orientadas a las especialización en base a las funciones específicas.</a:t>
            </a:r>
          </a:p>
          <a:p>
            <a:pPr marL="914400" lvl="1" indent="-457200">
              <a:buFont typeface="Wingdings" pitchFamily="2" charset="2"/>
              <a:buChar char="v"/>
            </a:pPr>
            <a:endParaRPr lang="es-MX" sz="2000" dirty="0" smtClean="0">
              <a:latin typeface="+mn-lt"/>
            </a:endParaRPr>
          </a:p>
          <a:p>
            <a:pPr marL="914400" lvl="1" indent="-457200">
              <a:buFont typeface="Wingdings" pitchFamily="2" charset="2"/>
              <a:buChar char="v"/>
            </a:pPr>
            <a:r>
              <a:rPr lang="es-MX" sz="2000" dirty="0" smtClean="0">
                <a:latin typeface="+mn-lt"/>
              </a:rPr>
              <a:t>Orientar a los sistemas de evaluación al desempeño a estimular la productividad de los servidores públicos, acorde a cada proceso.</a:t>
            </a:r>
          </a:p>
          <a:p>
            <a:pPr marL="914400" lvl="1" indent="-457200">
              <a:buFont typeface="Wingdings" pitchFamily="2" charset="2"/>
              <a:buChar char="v"/>
            </a:pPr>
            <a:endParaRPr lang="es-MX" sz="2000" dirty="0" smtClean="0">
              <a:latin typeface="+mn-lt"/>
            </a:endParaRPr>
          </a:p>
          <a:p>
            <a:pPr marL="914400" lvl="1" indent="-457200">
              <a:buFont typeface="Wingdings" pitchFamily="2" charset="2"/>
              <a:buChar char="v"/>
            </a:pPr>
            <a:r>
              <a:rPr lang="es-MX" sz="2000" dirty="0" smtClean="0">
                <a:latin typeface="+mn-lt"/>
              </a:rPr>
              <a:t>Eficientar el proceso de reestructuración de perfiles ocupacionales y de un banco de talentos.</a:t>
            </a:r>
          </a:p>
          <a:p>
            <a:pPr marL="342900" indent="-342900">
              <a:buFont typeface="Wingdings" pitchFamily="2" charset="2"/>
              <a:buChar char="Ø"/>
            </a:pPr>
            <a:endParaRPr lang="es-MX" dirty="0" smtClean="0">
              <a:latin typeface="+mn-lt"/>
            </a:endParaRPr>
          </a:p>
        </p:txBody>
      </p:sp>
      <p:sp>
        <p:nvSpPr>
          <p:cNvPr id="6" name="1 Título"/>
          <p:cNvSpPr>
            <a:spLocks noGrp="1"/>
          </p:cNvSpPr>
          <p:nvPr>
            <p:ph type="ctrTitle"/>
          </p:nvPr>
        </p:nvSpPr>
        <p:spPr>
          <a:xfrm>
            <a:off x="642910" y="928670"/>
            <a:ext cx="7772400" cy="857256"/>
          </a:xfrm>
        </p:spPr>
        <p:txBody>
          <a:bodyPr/>
          <a:lstStyle/>
          <a:p>
            <a:r>
              <a:rPr lang="es-MX" dirty="0" smtClean="0"/>
              <a:t>Elemento Humano</a:t>
            </a:r>
            <a:endParaRPr lang="es-MX" dirty="0"/>
          </a:p>
        </p:txBody>
      </p:sp>
      <p:pic>
        <p:nvPicPr>
          <p:cNvPr id="5122" name="Picture 2" descr="http://www.cnnexpansion.com/photos/2008/07/01/solo-la-profesionalizacion-da-las-bases-fundamentales-para-crear-una-empresa-exitoda-dreamstime.2008-07-31.4335753138.jpg"/>
          <p:cNvPicPr>
            <a:picLocks noChangeAspect="1" noChangeArrowheads="1"/>
          </p:cNvPicPr>
          <p:nvPr/>
        </p:nvPicPr>
        <p:blipFill>
          <a:blip r:embed="rId2" cstate="print"/>
          <a:srcRect/>
          <a:stretch>
            <a:fillRect/>
          </a:stretch>
        </p:blipFill>
        <p:spPr bwMode="auto">
          <a:xfrm>
            <a:off x="6732240" y="1643050"/>
            <a:ext cx="2054586" cy="1714500"/>
          </a:xfrm>
          <a:prstGeom prst="rect">
            <a:avLst/>
          </a:prstGeom>
          <a:noFill/>
        </p:spPr>
      </p:pic>
      <p:pic>
        <p:nvPicPr>
          <p:cNvPr id="5124" name="Picture 4" descr="http://148.204.103.55:89/public/escatep/sitio_v16/imagenes/flechas.jpg"/>
          <p:cNvPicPr>
            <a:picLocks noChangeAspect="1" noChangeArrowheads="1"/>
          </p:cNvPicPr>
          <p:nvPr/>
        </p:nvPicPr>
        <p:blipFill>
          <a:blip r:embed="rId3" cstate="print"/>
          <a:srcRect/>
          <a:stretch>
            <a:fillRect/>
          </a:stretch>
        </p:blipFill>
        <p:spPr bwMode="auto">
          <a:xfrm>
            <a:off x="6444208" y="3789040"/>
            <a:ext cx="2699792" cy="1933576"/>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4282" y="1857364"/>
            <a:ext cx="8501122" cy="2954655"/>
          </a:xfrm>
          <a:prstGeom prst="rect">
            <a:avLst/>
          </a:prstGeom>
        </p:spPr>
        <p:txBody>
          <a:bodyPr wrap="square">
            <a:spAutoFit/>
          </a:bodyPr>
          <a:lstStyle/>
          <a:p>
            <a:pPr marL="342900" indent="-342900"/>
            <a:r>
              <a:rPr lang="es-MX" sz="2800" b="1" dirty="0" smtClean="0">
                <a:latin typeface="+mn-lt"/>
              </a:rPr>
              <a:t>Utilización de nuevas tecnologías de gestión</a:t>
            </a:r>
          </a:p>
          <a:p>
            <a:pPr marL="342900" indent="-342900">
              <a:buFont typeface="Wingdings" pitchFamily="2" charset="2"/>
              <a:buChar char="v"/>
            </a:pPr>
            <a:endParaRPr lang="es-MX" sz="2000" dirty="0" smtClean="0">
              <a:latin typeface="+mn-lt"/>
            </a:endParaRPr>
          </a:p>
          <a:p>
            <a:pPr marL="971550" lvl="1" indent="-514350">
              <a:buFont typeface="Wingdings" pitchFamily="2" charset="2"/>
              <a:buChar char="v"/>
            </a:pPr>
            <a:r>
              <a:rPr lang="es-MX" sz="2000" dirty="0" smtClean="0">
                <a:latin typeface="+mn-lt"/>
              </a:rPr>
              <a:t>Gobierno electrónico (TIC´S)</a:t>
            </a:r>
          </a:p>
          <a:p>
            <a:pPr marL="914400" lvl="1" indent="-457200">
              <a:buFont typeface="Wingdings" pitchFamily="2" charset="2"/>
              <a:buChar char="v"/>
            </a:pPr>
            <a:r>
              <a:rPr lang="es-MX" sz="2000" dirty="0" smtClean="0">
                <a:latin typeface="+mn-lt"/>
              </a:rPr>
              <a:t> Gestión de proyectos (PMI)</a:t>
            </a:r>
          </a:p>
          <a:p>
            <a:pPr marL="914400" lvl="1" indent="-457200">
              <a:buFont typeface="Wingdings" pitchFamily="2" charset="2"/>
              <a:buChar char="v"/>
            </a:pPr>
            <a:r>
              <a:rPr lang="es-MX" sz="2000" dirty="0" smtClean="0">
                <a:latin typeface="+mn-lt"/>
              </a:rPr>
              <a:t> Gestión transversal entre dependencias</a:t>
            </a:r>
          </a:p>
          <a:p>
            <a:pPr marL="800100" lvl="1" indent="-342900">
              <a:buFont typeface="Wingdings" pitchFamily="2" charset="2"/>
              <a:buChar char="v"/>
            </a:pPr>
            <a:r>
              <a:rPr lang="es-MX" sz="2000" dirty="0" smtClean="0">
                <a:latin typeface="+mn-lt"/>
              </a:rPr>
              <a:t>   La gestión de calidad total  (ISO)</a:t>
            </a:r>
          </a:p>
          <a:p>
            <a:pPr marL="800100" lvl="1" indent="-342900">
              <a:buFont typeface="Wingdings" pitchFamily="2" charset="2"/>
              <a:buChar char="v"/>
            </a:pPr>
            <a:r>
              <a:rPr lang="es-MX" sz="2000" dirty="0" smtClean="0">
                <a:latin typeface="+mn-lt"/>
              </a:rPr>
              <a:t>   Gestión de la Innovación Gubernamental</a:t>
            </a:r>
          </a:p>
          <a:p>
            <a:pPr marL="914400" lvl="1" indent="-457200"/>
            <a:endParaRPr lang="es-MX" sz="2000" dirty="0" smtClean="0">
              <a:latin typeface="+mn-lt"/>
            </a:endParaRPr>
          </a:p>
          <a:p>
            <a:pPr marL="342900" indent="-342900">
              <a:buFont typeface="Wingdings" pitchFamily="2" charset="2"/>
              <a:buChar char="Ø"/>
            </a:pPr>
            <a:endParaRPr lang="es-MX" dirty="0" smtClean="0"/>
          </a:p>
        </p:txBody>
      </p:sp>
      <p:sp>
        <p:nvSpPr>
          <p:cNvPr id="6" name="1 Título"/>
          <p:cNvSpPr>
            <a:spLocks noGrp="1"/>
          </p:cNvSpPr>
          <p:nvPr>
            <p:ph type="ctrTitle"/>
          </p:nvPr>
        </p:nvSpPr>
        <p:spPr>
          <a:xfrm>
            <a:off x="642910" y="928670"/>
            <a:ext cx="7772400" cy="857256"/>
          </a:xfrm>
        </p:spPr>
        <p:txBody>
          <a:bodyPr/>
          <a:lstStyle/>
          <a:p>
            <a:r>
              <a:rPr lang="es-MX" dirty="0" smtClean="0"/>
              <a:t>Elemento tecnológico</a:t>
            </a:r>
            <a:endParaRPr lang="es-MX" dirty="0"/>
          </a:p>
        </p:txBody>
      </p:sp>
      <p:pic>
        <p:nvPicPr>
          <p:cNvPr id="4100" name="Picture 4" descr="http://t1.gstatic.com/images?q=tbn:ANd9GcQPhoLtTQpDZrfrhXYwkkELofW7nfzqaG1kmBSyOLv6OMjJvmyX"/>
          <p:cNvPicPr>
            <a:picLocks noChangeAspect="1" noChangeArrowheads="1"/>
          </p:cNvPicPr>
          <p:nvPr/>
        </p:nvPicPr>
        <p:blipFill>
          <a:blip r:embed="rId2" cstate="print"/>
          <a:srcRect/>
          <a:stretch>
            <a:fillRect/>
          </a:stretch>
        </p:blipFill>
        <p:spPr bwMode="auto">
          <a:xfrm>
            <a:off x="6429388" y="2571744"/>
            <a:ext cx="2357454" cy="1929691"/>
          </a:xfrm>
          <a:prstGeom prst="rect">
            <a:avLst/>
          </a:prstGeom>
          <a:noFill/>
        </p:spPr>
      </p:pic>
      <p:pic>
        <p:nvPicPr>
          <p:cNvPr id="4102" name="Picture 6" descr="http://t2.gstatic.com/images?q=tbn:ANd9GcTzm2kDScEfW3VK_N14UG2g98mm1HSv0IpGWi2H6BM98Wu5nQvR"/>
          <p:cNvPicPr>
            <a:picLocks noChangeAspect="1" noChangeArrowheads="1"/>
          </p:cNvPicPr>
          <p:nvPr/>
        </p:nvPicPr>
        <p:blipFill>
          <a:blip r:embed="rId3" cstate="print"/>
          <a:srcRect/>
          <a:stretch>
            <a:fillRect/>
          </a:stretch>
        </p:blipFill>
        <p:spPr bwMode="auto">
          <a:xfrm>
            <a:off x="1000100" y="4214818"/>
            <a:ext cx="2200275" cy="2076450"/>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a:xfrm>
            <a:off x="683568" y="1124744"/>
            <a:ext cx="7772400" cy="1470025"/>
          </a:xfrm>
          <a:prstGeom prst="rect">
            <a:avLst/>
          </a:prstGeom>
        </p:spPr>
        <p:txBody>
          <a:bodyPr/>
          <a:lstStyle/>
          <a:p>
            <a:pPr marL="0" marR="0" lvl="0" indent="0" algn="ctr" defTabSz="914400" eaLnBrk="0" latinLnBrk="0" hangingPunct="0">
              <a:lnSpc>
                <a:spcPct val="100000"/>
              </a:lnSpc>
              <a:spcBef>
                <a:spcPct val="0"/>
              </a:spcBef>
              <a:buClrTx/>
              <a:buSzTx/>
              <a:buFontTx/>
              <a:buNone/>
              <a:tabLst/>
              <a:defRPr/>
            </a:pPr>
            <a:r>
              <a:rPr lang="es-MX" sz="4400" b="1" dirty="0" smtClean="0">
                <a:latin typeface="+mn-lt"/>
                <a:ea typeface="+mj-ea"/>
                <a:cs typeface="Arial" pitchFamily="34" charset="0"/>
              </a:rPr>
              <a:t>Definiciones</a:t>
            </a:r>
            <a:endParaRPr lang="es-MX" sz="4400" b="1" dirty="0">
              <a:latin typeface="+mn-lt"/>
              <a:ea typeface="+mj-ea"/>
              <a:cs typeface="Arial" pitchFamily="34" charset="0"/>
            </a:endParaRPr>
          </a:p>
        </p:txBody>
      </p:sp>
      <p:sp>
        <p:nvSpPr>
          <p:cNvPr id="4" name="3 Subtítulo"/>
          <p:cNvSpPr>
            <a:spLocks noGrp="1"/>
          </p:cNvSpPr>
          <p:nvPr>
            <p:ph type="subTitle" idx="1"/>
          </p:nvPr>
        </p:nvSpPr>
        <p:spPr>
          <a:xfrm>
            <a:off x="1115616" y="1916832"/>
            <a:ext cx="6400800" cy="1752600"/>
          </a:xfrm>
        </p:spPr>
        <p:txBody>
          <a:bodyPr/>
          <a:lstStyle/>
          <a:p>
            <a:pPr algn="just"/>
            <a:r>
              <a:rPr lang="es-MX" b="1" dirty="0" smtClean="0">
                <a:solidFill>
                  <a:schemeClr val="tx1"/>
                </a:solidFill>
              </a:rPr>
              <a:t>Eficacia.- </a:t>
            </a:r>
            <a:r>
              <a:rPr lang="es-MX" sz="2800" dirty="0" smtClean="0">
                <a:solidFill>
                  <a:schemeClr val="tx1"/>
                </a:solidFill>
              </a:rPr>
              <a:t>Capacidad de alcanzar los objetivos y metas propuestas en los planes, programas y proyectos estatales</a:t>
            </a:r>
            <a:endParaRPr lang="es-MX" sz="2800" dirty="0" smtClean="0"/>
          </a:p>
        </p:txBody>
      </p:sp>
      <p:sp>
        <p:nvSpPr>
          <p:cNvPr id="5" name="3 Subtítulo"/>
          <p:cNvSpPr txBox="1">
            <a:spLocks/>
          </p:cNvSpPr>
          <p:nvPr/>
        </p:nvSpPr>
        <p:spPr>
          <a:xfrm>
            <a:off x="1187624" y="3501008"/>
            <a:ext cx="6400800" cy="1752600"/>
          </a:xfrm>
          <a:prstGeom prst="rect">
            <a:avLst/>
          </a:prstGeom>
        </p:spPr>
        <p:txBody>
          <a:bodyPr/>
          <a:lstStyle/>
          <a:p>
            <a:pPr marL="0" marR="0" lvl="0" indent="0" algn="just" defTabSz="914400" rtl="0" eaLnBrk="0" fontAlgn="base" latinLnBrk="0" hangingPunct="0">
              <a:lnSpc>
                <a:spcPct val="100000"/>
              </a:lnSpc>
              <a:spcBef>
                <a:spcPct val="20000"/>
              </a:spcBef>
              <a:spcAft>
                <a:spcPct val="0"/>
              </a:spcAft>
              <a:buClrTx/>
              <a:buSzTx/>
              <a:buFont typeface="Arial" charset="0"/>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Eficiencia.- </a:t>
            </a:r>
            <a:r>
              <a:rPr lang="es-MX" sz="2800" dirty="0" smtClean="0">
                <a:latin typeface="+mn-lt"/>
                <a:cs typeface="+mn-cs"/>
              </a:rPr>
              <a:t>Capacidad de alcanzar la mejor relación insumos-productos. Maximizar los productos con insumos constantes</a:t>
            </a:r>
            <a:r>
              <a:rPr lang="es-MX" sz="3200" dirty="0" smtClean="0">
                <a:latin typeface="+mn-lt"/>
                <a:cs typeface="+mn-cs"/>
              </a:rPr>
              <a:t>.</a:t>
            </a:r>
            <a:endParaRPr kumimoji="0" lang="es-MX"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a:xfrm>
            <a:off x="683568" y="1268760"/>
            <a:ext cx="7772400" cy="1470025"/>
          </a:xfrm>
          <a:prstGeom prst="rect">
            <a:avLst/>
          </a:prstGeom>
        </p:spPr>
        <p:txBody>
          <a:bodyPr/>
          <a:lstStyle/>
          <a:p>
            <a:pPr marL="0" marR="0" lvl="0" indent="0" algn="ctr" defTabSz="914400" eaLnBrk="0" latinLnBrk="0" hangingPunct="0">
              <a:lnSpc>
                <a:spcPct val="100000"/>
              </a:lnSpc>
              <a:spcBef>
                <a:spcPct val="0"/>
              </a:spcBef>
              <a:buClrTx/>
              <a:buSzTx/>
              <a:buFontTx/>
              <a:buNone/>
              <a:tabLst/>
              <a:defRPr/>
            </a:pPr>
            <a:r>
              <a:rPr lang="es-MX" sz="3200" b="1" dirty="0" smtClean="0">
                <a:latin typeface="+mn-lt"/>
                <a:ea typeface="+mj-ea"/>
                <a:cs typeface="Arial" pitchFamily="34" charset="0"/>
              </a:rPr>
              <a:t>La Modernización Administrativa busca un aparato gubernamental</a:t>
            </a:r>
            <a:endParaRPr lang="es-MX" sz="3200" b="1" dirty="0">
              <a:latin typeface="+mn-lt"/>
              <a:ea typeface="+mj-ea"/>
              <a:cs typeface="Arial" pitchFamily="34" charset="0"/>
            </a:endParaRPr>
          </a:p>
        </p:txBody>
      </p:sp>
      <p:sp>
        <p:nvSpPr>
          <p:cNvPr id="4" name="3 Subtítulo"/>
          <p:cNvSpPr>
            <a:spLocks noGrp="1"/>
          </p:cNvSpPr>
          <p:nvPr>
            <p:ph type="subTitle" idx="1"/>
          </p:nvPr>
        </p:nvSpPr>
        <p:spPr>
          <a:xfrm>
            <a:off x="1259632" y="2420888"/>
            <a:ext cx="6400800" cy="1752600"/>
          </a:xfrm>
        </p:spPr>
        <p:txBody>
          <a:bodyPr/>
          <a:lstStyle/>
          <a:p>
            <a:pPr algn="just"/>
            <a:r>
              <a:rPr lang="es-MX" dirty="0" smtClean="0">
                <a:solidFill>
                  <a:schemeClr val="tx1"/>
                </a:solidFill>
              </a:rPr>
              <a:t>Más preciso y </a:t>
            </a:r>
            <a:r>
              <a:rPr lang="es-MX" u="sng" dirty="0" smtClean="0">
                <a:solidFill>
                  <a:schemeClr val="tx1"/>
                </a:solidFill>
              </a:rPr>
              <a:t>eficaz en su acción</a:t>
            </a:r>
            <a:r>
              <a:rPr lang="es-MX" dirty="0" smtClean="0">
                <a:solidFill>
                  <a:schemeClr val="tx1"/>
                </a:solidFill>
              </a:rPr>
              <a:t>, con mayores niveles de </a:t>
            </a:r>
            <a:r>
              <a:rPr lang="es-MX" u="sng" dirty="0" smtClean="0">
                <a:solidFill>
                  <a:schemeClr val="tx1"/>
                </a:solidFill>
              </a:rPr>
              <a:t>eficiencia en  su operación</a:t>
            </a:r>
            <a:r>
              <a:rPr lang="es-MX" dirty="0" smtClean="0">
                <a:solidFill>
                  <a:schemeClr val="tx1"/>
                </a:solidFill>
              </a:rPr>
              <a:t> y más </a:t>
            </a:r>
            <a:r>
              <a:rPr lang="es-MX" u="sng" dirty="0" smtClean="0">
                <a:solidFill>
                  <a:schemeClr val="tx1"/>
                </a:solidFill>
              </a:rPr>
              <a:t>legitimo en su quehacer</a:t>
            </a:r>
          </a:p>
          <a:p>
            <a:pPr algn="just"/>
            <a:endParaRPr lang="es-MX" dirty="0" smtClean="0">
              <a:solidFill>
                <a:schemeClr val="tx1"/>
              </a:solidFill>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1. Las Reformas y la Modernización Administrativa</a:t>
            </a:r>
            <a:endParaRPr lang="es-ES" dirty="0"/>
          </a:p>
        </p:txBody>
      </p:sp>
      <p:sp>
        <p:nvSpPr>
          <p:cNvPr id="3" name="2 Subtítulo"/>
          <p:cNvSpPr>
            <a:spLocks noGrp="1"/>
          </p:cNvSpPr>
          <p:nvPr>
            <p:ph type="subTitle" idx="1"/>
          </p:nvPr>
        </p:nvSpPr>
        <p:spPr/>
        <p:txBody>
          <a:bodyPr/>
          <a:lstStyle/>
          <a:p>
            <a:r>
              <a:rPr lang="es-MX" dirty="0" smtClean="0"/>
              <a:t>1.3 Historia de la Modernización de la Administración Pública</a:t>
            </a:r>
          </a:p>
          <a:p>
            <a:r>
              <a:rPr lang="es-MX" dirty="0" smtClean="0"/>
              <a:t>1917-2013</a:t>
            </a:r>
            <a:endParaRPr lang="es-ES" dirty="0"/>
          </a:p>
        </p:txBody>
      </p:sp>
      <p:sp>
        <p:nvSpPr>
          <p:cNvPr id="4" name="3 CuadroTexto"/>
          <p:cNvSpPr txBox="1"/>
          <p:nvPr/>
        </p:nvSpPr>
        <p:spPr>
          <a:xfrm>
            <a:off x="-32" y="5903917"/>
            <a:ext cx="7715304" cy="954107"/>
          </a:xfrm>
          <a:prstGeom prst="rect">
            <a:avLst/>
          </a:prstGeom>
          <a:solidFill>
            <a:schemeClr val="bg1"/>
          </a:solidFill>
        </p:spPr>
        <p:txBody>
          <a:bodyPr wrap="square" rtlCol="0">
            <a:spAutoFit/>
          </a:bodyPr>
          <a:lstStyle/>
          <a:p>
            <a:r>
              <a:rPr lang="es-MX" sz="1400" i="1" dirty="0" smtClean="0"/>
              <a:t>Realizado con base en el ensayo “Modernización de la administración pública: la reingeniería de gobierno en Veracruz”. </a:t>
            </a:r>
            <a:r>
              <a:rPr lang="es-MX" sz="1400" i="1" dirty="0" err="1" smtClean="0"/>
              <a:t>Izcoátl</a:t>
            </a:r>
            <a:r>
              <a:rPr lang="es-MX" sz="1400" i="1" dirty="0" smtClean="0"/>
              <a:t> Córdoba Guerrero. Disponible en </a:t>
            </a:r>
            <a:r>
              <a:rPr lang="es-MX" sz="1400" i="1" dirty="0" smtClean="0">
                <a:hlinkClick r:id="rId2"/>
              </a:rPr>
              <a:t>http://portal.veracruz.gob.mx/pls/portal/docs/PAGE/COLVER/DIFUSION/REVISTA_CONCIENCIA/REVISTANO.9/5.-IZCOAL%20C%D3RDOBA%20GUERRERO.PDF</a:t>
            </a:r>
            <a:r>
              <a:rPr lang="es-MX" sz="1400" i="1" dirty="0" smtClean="0"/>
              <a:t> </a:t>
            </a:r>
            <a:endParaRPr lang="es-ES" sz="1400" i="1" dirty="0"/>
          </a:p>
        </p:txBody>
      </p:sp>
    </p:spTree>
  </p:cSld>
  <p:clrMapOvr>
    <a:masterClrMapping/>
  </p:clrMapOvr>
  <p:transition spd="slow">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venustiano carranza y su gabinete.jpg"/>
          <p:cNvPicPr>
            <a:picLocks noChangeAspect="1"/>
          </p:cNvPicPr>
          <p:nvPr/>
        </p:nvPicPr>
        <p:blipFill>
          <a:blip r:embed="rId2" cstate="print"/>
          <a:stretch>
            <a:fillRect/>
          </a:stretch>
        </p:blipFill>
        <p:spPr>
          <a:xfrm>
            <a:off x="857224" y="1714488"/>
            <a:ext cx="3459332" cy="2428892"/>
          </a:xfrm>
          <a:prstGeom prst="rect">
            <a:avLst/>
          </a:prstGeom>
        </p:spPr>
      </p:pic>
      <p:sp>
        <p:nvSpPr>
          <p:cNvPr id="5" name="4 CuadroTexto"/>
          <p:cNvSpPr txBox="1"/>
          <p:nvPr/>
        </p:nvSpPr>
        <p:spPr>
          <a:xfrm>
            <a:off x="785786" y="1857364"/>
            <a:ext cx="8001088" cy="3354765"/>
          </a:xfrm>
          <a:prstGeom prst="rect">
            <a:avLst/>
          </a:prstGeom>
          <a:noFill/>
        </p:spPr>
        <p:txBody>
          <a:bodyPr wrap="square" rtlCol="0">
            <a:spAutoFit/>
          </a:bodyPr>
          <a:lstStyle/>
          <a:p>
            <a:pPr marL="3671888" algn="just"/>
            <a:r>
              <a:rPr lang="es-MX" sz="4400" b="1" dirty="0" smtClean="0"/>
              <a:t>D</a:t>
            </a:r>
            <a:r>
              <a:rPr lang="es-MX" sz="2800" dirty="0" smtClean="0"/>
              <a:t>espués de la Revolución Mexicana, el Estado requería de un aparato que le permitiese conducir la reconstrucción nacional y</a:t>
            </a:r>
          </a:p>
          <a:p>
            <a:pPr marL="90488" algn="just"/>
            <a:r>
              <a:rPr lang="es-MX" sz="2800" dirty="0" smtClean="0"/>
              <a:t>organizar la vida nacional, así como cumplir con las promesas emanadas de la revolución.</a:t>
            </a:r>
            <a:endParaRPr lang="es-E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57356" y="1071546"/>
            <a:ext cx="5214974" cy="857255"/>
          </a:xfrm>
        </p:spPr>
        <p:txBody>
          <a:bodyPr/>
          <a:lstStyle/>
          <a:p>
            <a:r>
              <a:rPr lang="es-MX" b="1" dirty="0" smtClean="0">
                <a:latin typeface="Arial" pitchFamily="34" charset="0"/>
                <a:cs typeface="Arial" pitchFamily="34" charset="0"/>
              </a:rPr>
              <a:t>Objetivo</a:t>
            </a:r>
            <a:endParaRPr lang="es-MX" b="1" dirty="0">
              <a:latin typeface="Arial" pitchFamily="34" charset="0"/>
              <a:cs typeface="Arial" pitchFamily="34" charset="0"/>
            </a:endParaRPr>
          </a:p>
        </p:txBody>
      </p:sp>
      <p:sp>
        <p:nvSpPr>
          <p:cNvPr id="3" name="2 Subtítulo"/>
          <p:cNvSpPr>
            <a:spLocks noGrp="1"/>
          </p:cNvSpPr>
          <p:nvPr>
            <p:ph type="subTitle" idx="1"/>
          </p:nvPr>
        </p:nvSpPr>
        <p:spPr>
          <a:xfrm>
            <a:off x="785786" y="2000240"/>
            <a:ext cx="7786742" cy="3143272"/>
          </a:xfrm>
        </p:spPr>
        <p:txBody>
          <a:bodyPr/>
          <a:lstStyle/>
          <a:p>
            <a:pPr algn="just"/>
            <a:r>
              <a:rPr lang="es-MX" dirty="0" smtClean="0">
                <a:solidFill>
                  <a:schemeClr val="tx1"/>
                </a:solidFill>
                <a:latin typeface="Arial" pitchFamily="34" charset="0"/>
                <a:cs typeface="Arial" pitchFamily="34" charset="0"/>
              </a:rPr>
              <a:t>Que los participantes conozcan el proceso de modernización administrativa para que puedan utilizar las herramientas disponibles y se conviertan precursores de la transformación</a:t>
            </a:r>
            <a:r>
              <a:rPr lang="es-MX" dirty="0" smtClean="0">
                <a:latin typeface="Arial" pitchFamily="34" charset="0"/>
                <a:cs typeface="Arial" pitchFamily="34" charset="0"/>
              </a:rPr>
              <a:t>.</a:t>
            </a:r>
            <a:endParaRPr lang="es-MX" dirty="0">
              <a:latin typeface="Arial" pitchFamily="34" charset="0"/>
              <a:cs typeface="Arial" pitchFamily="34" charset="0"/>
            </a:endParaRPr>
          </a:p>
        </p:txBody>
      </p:sp>
      <p:pic>
        <p:nvPicPr>
          <p:cNvPr id="4" name="Picture 2" descr="cs"/>
          <p:cNvPicPr>
            <a:picLocks noChangeAspect="1" noChangeArrowheads="1"/>
          </p:cNvPicPr>
          <p:nvPr/>
        </p:nvPicPr>
        <p:blipFill>
          <a:blip r:embed="rId2" cstate="print"/>
          <a:srcRect/>
          <a:stretch>
            <a:fillRect/>
          </a:stretch>
        </p:blipFill>
        <p:spPr bwMode="auto">
          <a:xfrm>
            <a:off x="4857752" y="4280653"/>
            <a:ext cx="2714644" cy="1862991"/>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constitucion 1917.gif"/>
          <p:cNvPicPr>
            <a:picLocks noChangeAspect="1"/>
          </p:cNvPicPr>
          <p:nvPr/>
        </p:nvPicPr>
        <p:blipFill>
          <a:blip r:embed="rId2" cstate="print"/>
          <a:stretch>
            <a:fillRect/>
          </a:stretch>
        </p:blipFill>
        <p:spPr>
          <a:xfrm>
            <a:off x="1500166" y="1428736"/>
            <a:ext cx="1238472" cy="180816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3" name="2 CuadroTexto"/>
          <p:cNvSpPr txBox="1"/>
          <p:nvPr/>
        </p:nvSpPr>
        <p:spPr>
          <a:xfrm>
            <a:off x="2285984" y="2928934"/>
            <a:ext cx="1143008" cy="584775"/>
          </a:xfrm>
          <a:prstGeom prst="rect">
            <a:avLst/>
          </a:prstGeom>
          <a:solidFill>
            <a:srgbClr val="363636"/>
          </a:solidFill>
          <a:effectLst>
            <a:outerShdw blurRad="40000" dist="23000" dir="5400000" rotWithShape="0">
              <a:srgbClr val="000000">
                <a:alpha val="35000"/>
              </a:srgbClr>
            </a:outerShdw>
            <a:softEdge rad="635000"/>
          </a:effectLst>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es-MX" sz="3200" b="1" dirty="0" smtClean="0"/>
              <a:t>1917</a:t>
            </a:r>
            <a:endParaRPr lang="es-ES" sz="3200" b="1" dirty="0"/>
          </a:p>
        </p:txBody>
      </p:sp>
      <p:sp>
        <p:nvSpPr>
          <p:cNvPr id="4" name="3 CuadroTexto"/>
          <p:cNvSpPr txBox="1"/>
          <p:nvPr/>
        </p:nvSpPr>
        <p:spPr>
          <a:xfrm>
            <a:off x="785786" y="1857364"/>
            <a:ext cx="8001088" cy="3354765"/>
          </a:xfrm>
          <a:prstGeom prst="rect">
            <a:avLst/>
          </a:prstGeom>
          <a:noFill/>
        </p:spPr>
        <p:txBody>
          <a:bodyPr wrap="square" rtlCol="0">
            <a:spAutoFit/>
          </a:bodyPr>
          <a:lstStyle/>
          <a:p>
            <a:pPr marL="3671888" algn="just"/>
            <a:r>
              <a:rPr lang="es-MX" sz="4400" b="1" dirty="0" smtClean="0"/>
              <a:t>L</a:t>
            </a:r>
            <a:r>
              <a:rPr lang="es-MX" sz="2800" dirty="0" smtClean="0"/>
              <a:t>a Constitución de 1917 le otorgaba al Estado un papel rector en el desarrollo del país, para lo cual el aparato</a:t>
            </a:r>
          </a:p>
          <a:p>
            <a:pPr marL="90488" algn="just"/>
            <a:r>
              <a:rPr lang="es-MX" sz="2800" dirty="0" smtClean="0"/>
              <a:t>burocrático debía ser sumamente amplio, razón por la cual se aprecia un crecimiento desmedido del sector público en esa época.</a:t>
            </a:r>
            <a:endParaRPr lang="es-ES" sz="2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214414" y="1071546"/>
            <a:ext cx="6643734" cy="954107"/>
          </a:xfrm>
          <a:prstGeom prst="rect">
            <a:avLst/>
          </a:prstGeom>
          <a:noFill/>
        </p:spPr>
        <p:txBody>
          <a:bodyPr wrap="square" rtlCol="0">
            <a:spAutoFit/>
          </a:bodyPr>
          <a:lstStyle/>
          <a:p>
            <a:pPr algn="ctr"/>
            <a:r>
              <a:rPr lang="es-MX" sz="2800" b="1" dirty="0" smtClean="0"/>
              <a:t>Etapas del proceso de modernización administrativa en México</a:t>
            </a:r>
            <a:endParaRPr lang="es-ES" sz="2800" b="1" dirty="0"/>
          </a:p>
        </p:txBody>
      </p:sp>
      <p:sp>
        <p:nvSpPr>
          <p:cNvPr id="5" name="4 CuadroTexto"/>
          <p:cNvSpPr txBox="1"/>
          <p:nvPr/>
        </p:nvSpPr>
        <p:spPr>
          <a:xfrm>
            <a:off x="642910" y="2214554"/>
            <a:ext cx="7643866" cy="1815882"/>
          </a:xfrm>
          <a:prstGeom prst="rect">
            <a:avLst/>
          </a:prstGeom>
          <a:noFill/>
        </p:spPr>
        <p:txBody>
          <a:bodyPr wrap="square" rtlCol="0">
            <a:spAutoFit/>
          </a:bodyPr>
          <a:lstStyle/>
          <a:p>
            <a:pPr algn="just"/>
            <a:r>
              <a:rPr lang="es-MX" sz="2800" dirty="0" smtClean="0"/>
              <a:t>Según la autora Ma. del Carmen Pardo</a:t>
            </a:r>
            <a:r>
              <a:rPr lang="es-MX" sz="2000" baseline="30000" dirty="0" smtClean="0"/>
              <a:t>1</a:t>
            </a:r>
            <a:r>
              <a:rPr lang="es-MX" sz="2800" dirty="0" smtClean="0"/>
              <a:t>, se dieron tres principales etapas en el proceso de modernización de la administración pública en México:</a:t>
            </a:r>
          </a:p>
        </p:txBody>
      </p:sp>
      <p:sp>
        <p:nvSpPr>
          <p:cNvPr id="6" name="5 CuadroTexto"/>
          <p:cNvSpPr txBox="1"/>
          <p:nvPr/>
        </p:nvSpPr>
        <p:spPr>
          <a:xfrm>
            <a:off x="3071802" y="4048788"/>
            <a:ext cx="3500462" cy="523220"/>
          </a:xfrm>
          <a:prstGeom prst="rect">
            <a:avLst/>
          </a:prstGeom>
          <a:noFill/>
        </p:spPr>
        <p:txBody>
          <a:bodyPr wrap="square" rtlCol="0">
            <a:spAutoFit/>
          </a:bodyPr>
          <a:lstStyle/>
          <a:p>
            <a:r>
              <a:rPr lang="es-MX" sz="2800" dirty="0" smtClean="0"/>
              <a:t>1ra. de 1940-1960</a:t>
            </a:r>
            <a:endParaRPr lang="es-ES" sz="2800" dirty="0"/>
          </a:p>
        </p:txBody>
      </p:sp>
      <p:sp>
        <p:nvSpPr>
          <p:cNvPr id="7" name="6 CuadroTexto"/>
          <p:cNvSpPr txBox="1"/>
          <p:nvPr/>
        </p:nvSpPr>
        <p:spPr>
          <a:xfrm>
            <a:off x="3071802" y="4691730"/>
            <a:ext cx="3500462" cy="523220"/>
          </a:xfrm>
          <a:prstGeom prst="rect">
            <a:avLst/>
          </a:prstGeom>
          <a:noFill/>
        </p:spPr>
        <p:txBody>
          <a:bodyPr wrap="square" rtlCol="0">
            <a:spAutoFit/>
          </a:bodyPr>
          <a:lstStyle/>
          <a:p>
            <a:r>
              <a:rPr lang="es-MX" sz="2800" dirty="0" smtClean="0"/>
              <a:t>2da. de 1960-1980</a:t>
            </a:r>
            <a:endParaRPr lang="es-ES" sz="2800" dirty="0"/>
          </a:p>
        </p:txBody>
      </p:sp>
      <p:sp>
        <p:nvSpPr>
          <p:cNvPr id="8" name="7 CuadroTexto"/>
          <p:cNvSpPr txBox="1"/>
          <p:nvPr/>
        </p:nvSpPr>
        <p:spPr>
          <a:xfrm>
            <a:off x="3071802" y="5334672"/>
            <a:ext cx="3500462" cy="523220"/>
          </a:xfrm>
          <a:prstGeom prst="rect">
            <a:avLst/>
          </a:prstGeom>
          <a:noFill/>
        </p:spPr>
        <p:txBody>
          <a:bodyPr wrap="square" rtlCol="0">
            <a:spAutoFit/>
          </a:bodyPr>
          <a:lstStyle/>
          <a:p>
            <a:r>
              <a:rPr lang="es-MX" sz="2800" dirty="0" smtClean="0"/>
              <a:t>3ra. de 1980-1988</a:t>
            </a:r>
            <a:endParaRPr lang="es-ES" sz="2800" dirty="0"/>
          </a:p>
        </p:txBody>
      </p:sp>
      <p:pic>
        <p:nvPicPr>
          <p:cNvPr id="9" name="8 Imagen" descr="viñeta 2"/>
          <p:cNvPicPr>
            <a:picLocks noChangeAspect="1"/>
          </p:cNvPicPr>
          <p:nvPr/>
        </p:nvPicPr>
        <p:blipFill>
          <a:blip r:embed="rId2" cstate="print"/>
          <a:stretch>
            <a:fillRect/>
          </a:stretch>
        </p:blipFill>
        <p:spPr>
          <a:xfrm>
            <a:off x="2714612" y="4212701"/>
            <a:ext cx="285752" cy="287869"/>
          </a:xfrm>
          <a:prstGeom prst="rect">
            <a:avLst/>
          </a:prstGeom>
        </p:spPr>
      </p:pic>
      <p:pic>
        <p:nvPicPr>
          <p:cNvPr id="10" name="9 Imagen" descr="viñeta 2"/>
          <p:cNvPicPr>
            <a:picLocks noChangeAspect="1"/>
          </p:cNvPicPr>
          <p:nvPr/>
        </p:nvPicPr>
        <p:blipFill>
          <a:blip r:embed="rId2" cstate="print"/>
          <a:stretch>
            <a:fillRect/>
          </a:stretch>
        </p:blipFill>
        <p:spPr>
          <a:xfrm>
            <a:off x="2714612" y="4855643"/>
            <a:ext cx="285752" cy="287869"/>
          </a:xfrm>
          <a:prstGeom prst="rect">
            <a:avLst/>
          </a:prstGeom>
        </p:spPr>
      </p:pic>
      <p:pic>
        <p:nvPicPr>
          <p:cNvPr id="11" name="10 Imagen" descr="viñeta 2"/>
          <p:cNvPicPr>
            <a:picLocks noChangeAspect="1"/>
          </p:cNvPicPr>
          <p:nvPr/>
        </p:nvPicPr>
        <p:blipFill>
          <a:blip r:embed="rId2" cstate="print"/>
          <a:stretch>
            <a:fillRect/>
          </a:stretch>
        </p:blipFill>
        <p:spPr>
          <a:xfrm>
            <a:off x="2714612" y="5427147"/>
            <a:ext cx="285752" cy="287869"/>
          </a:xfrm>
          <a:prstGeom prst="rect">
            <a:avLst/>
          </a:prstGeom>
        </p:spPr>
      </p:pic>
      <p:sp>
        <p:nvSpPr>
          <p:cNvPr id="12" name="11 CuadroTexto"/>
          <p:cNvSpPr txBox="1"/>
          <p:nvPr/>
        </p:nvSpPr>
        <p:spPr>
          <a:xfrm>
            <a:off x="-32" y="6000768"/>
            <a:ext cx="8072494" cy="307777"/>
          </a:xfrm>
          <a:prstGeom prst="rect">
            <a:avLst/>
          </a:prstGeom>
          <a:noFill/>
        </p:spPr>
        <p:txBody>
          <a:bodyPr wrap="square" rtlCol="0">
            <a:spAutoFit/>
          </a:bodyPr>
          <a:lstStyle/>
          <a:p>
            <a:r>
              <a:rPr lang="es-MX" sz="1400" i="1" baseline="30000" dirty="0" smtClean="0"/>
              <a:t>1</a:t>
            </a:r>
            <a:r>
              <a:rPr lang="es-MX" sz="1400" i="1" dirty="0" smtClean="0"/>
              <a:t>  Pardo, María del Carmen; La Modernización administrativa en México. El Colegio de México. 1991</a:t>
            </a:r>
            <a:endParaRPr lang="es-ES" sz="1400" i="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82471"/>
            <a:ext cx="2786082" cy="646331"/>
          </a:xfrm>
          <a:prstGeom prst="rect">
            <a:avLst/>
          </a:prstGeom>
          <a:noFill/>
        </p:spPr>
        <p:txBody>
          <a:bodyPr wrap="square" rtlCol="0">
            <a:spAutoFit/>
          </a:bodyPr>
          <a:lstStyle/>
          <a:p>
            <a:r>
              <a:rPr lang="es-MX" sz="3600" b="1" dirty="0" smtClean="0"/>
              <a:t>1940-1960</a:t>
            </a:r>
            <a:endParaRPr lang="es-ES" sz="3600" b="1" dirty="0"/>
          </a:p>
        </p:txBody>
      </p:sp>
      <p:sp>
        <p:nvSpPr>
          <p:cNvPr id="4" name="3 CuadroTexto"/>
          <p:cNvSpPr txBox="1"/>
          <p:nvPr/>
        </p:nvSpPr>
        <p:spPr>
          <a:xfrm>
            <a:off x="1428728" y="2285992"/>
            <a:ext cx="4929222" cy="461665"/>
          </a:xfrm>
          <a:prstGeom prst="rect">
            <a:avLst/>
          </a:prstGeom>
          <a:noFill/>
        </p:spPr>
        <p:txBody>
          <a:bodyPr wrap="square" rtlCol="0">
            <a:spAutoFit/>
          </a:bodyPr>
          <a:lstStyle/>
          <a:p>
            <a:r>
              <a:rPr lang="es-MX" sz="2400" dirty="0" smtClean="0"/>
              <a:t>Infraestructura básica del país</a:t>
            </a:r>
            <a:endParaRPr lang="es-ES" sz="2400" dirty="0"/>
          </a:p>
        </p:txBody>
      </p:sp>
      <p:sp>
        <p:nvSpPr>
          <p:cNvPr id="5" name="4 CuadroTexto"/>
          <p:cNvSpPr txBox="1"/>
          <p:nvPr/>
        </p:nvSpPr>
        <p:spPr>
          <a:xfrm>
            <a:off x="3500430" y="3571876"/>
            <a:ext cx="4929222" cy="830997"/>
          </a:xfrm>
          <a:prstGeom prst="rect">
            <a:avLst/>
          </a:prstGeom>
          <a:noFill/>
        </p:spPr>
        <p:txBody>
          <a:bodyPr wrap="square" rtlCol="0">
            <a:spAutoFit/>
          </a:bodyPr>
          <a:lstStyle/>
          <a:p>
            <a:pPr algn="r"/>
            <a:r>
              <a:rPr lang="es-MX" sz="2400" dirty="0" smtClean="0"/>
              <a:t>Promoción de actividades que sentaran las bases para el desarrollo</a:t>
            </a:r>
            <a:endParaRPr lang="es-ES" sz="2400" dirty="0"/>
          </a:p>
        </p:txBody>
      </p:sp>
      <p:sp>
        <p:nvSpPr>
          <p:cNvPr id="6" name="5 CuadroTexto"/>
          <p:cNvSpPr txBox="1"/>
          <p:nvPr/>
        </p:nvSpPr>
        <p:spPr>
          <a:xfrm>
            <a:off x="428596" y="5000636"/>
            <a:ext cx="4929222" cy="830997"/>
          </a:xfrm>
          <a:prstGeom prst="rect">
            <a:avLst/>
          </a:prstGeom>
          <a:noFill/>
        </p:spPr>
        <p:txBody>
          <a:bodyPr wrap="square" rtlCol="0">
            <a:spAutoFit/>
          </a:bodyPr>
          <a:lstStyle/>
          <a:p>
            <a:r>
              <a:rPr lang="es-MX" sz="2400" dirty="0" smtClean="0"/>
              <a:t>Centralización de decisiones políticas y administrativas.</a:t>
            </a:r>
            <a:endParaRPr lang="es-ES" sz="2400" dirty="0"/>
          </a:p>
        </p:txBody>
      </p:sp>
      <p:pic>
        <p:nvPicPr>
          <p:cNvPr id="7" name="6 Imagen" descr="Carreteras.jpg"/>
          <p:cNvPicPr>
            <a:picLocks noChangeAspect="1"/>
          </p:cNvPicPr>
          <p:nvPr/>
        </p:nvPicPr>
        <p:blipFill>
          <a:blip r:embed="rId2" cstate="print"/>
          <a:stretch>
            <a:fillRect/>
          </a:stretch>
        </p:blipFill>
        <p:spPr>
          <a:xfrm>
            <a:off x="6715140" y="2643182"/>
            <a:ext cx="1100213" cy="733475"/>
          </a:xfrm>
          <a:prstGeom prst="rect">
            <a:avLst/>
          </a:prstGeom>
        </p:spPr>
      </p:pic>
      <p:pic>
        <p:nvPicPr>
          <p:cNvPr id="9" name="8 Imagen" descr="Sin-clases.jpg"/>
          <p:cNvPicPr>
            <a:picLocks noChangeAspect="1"/>
          </p:cNvPicPr>
          <p:nvPr/>
        </p:nvPicPr>
        <p:blipFill>
          <a:blip r:embed="rId3" cstate="print"/>
          <a:stretch>
            <a:fillRect/>
          </a:stretch>
        </p:blipFill>
        <p:spPr>
          <a:xfrm>
            <a:off x="5429256" y="1857364"/>
            <a:ext cx="1666886" cy="1000132"/>
          </a:xfrm>
          <a:prstGeom prst="rect">
            <a:avLst/>
          </a:prstGeom>
        </p:spPr>
      </p:pic>
      <p:pic>
        <p:nvPicPr>
          <p:cNvPr id="8" name="7 Imagen" descr="hospitales.jpg.png"/>
          <p:cNvPicPr>
            <a:picLocks noChangeAspect="1"/>
          </p:cNvPicPr>
          <p:nvPr/>
        </p:nvPicPr>
        <p:blipFill>
          <a:blip r:embed="rId4" cstate="print"/>
          <a:stretch>
            <a:fillRect/>
          </a:stretch>
        </p:blipFill>
        <p:spPr>
          <a:xfrm>
            <a:off x="6929454" y="1571612"/>
            <a:ext cx="972442" cy="979726"/>
          </a:xfrm>
          <a:prstGeom prst="rect">
            <a:avLst/>
          </a:prstGeom>
        </p:spPr>
      </p:pic>
      <p:pic>
        <p:nvPicPr>
          <p:cNvPr id="15" name="14 Imagen" descr="cfe.jpg"/>
          <p:cNvPicPr>
            <a:picLocks noChangeAspect="1"/>
          </p:cNvPicPr>
          <p:nvPr/>
        </p:nvPicPr>
        <p:blipFill>
          <a:blip r:embed="rId5" cstate="print"/>
          <a:stretch>
            <a:fillRect/>
          </a:stretch>
        </p:blipFill>
        <p:spPr>
          <a:xfrm>
            <a:off x="1071538" y="3857628"/>
            <a:ext cx="946503" cy="785818"/>
          </a:xfrm>
          <a:prstGeom prst="rect">
            <a:avLst/>
          </a:prstGeom>
        </p:spPr>
      </p:pic>
      <p:pic>
        <p:nvPicPr>
          <p:cNvPr id="16" name="15 Imagen" descr="pemex.jpg"/>
          <p:cNvPicPr>
            <a:picLocks noChangeAspect="1"/>
          </p:cNvPicPr>
          <p:nvPr/>
        </p:nvPicPr>
        <p:blipFill>
          <a:blip r:embed="rId6" cstate="print"/>
          <a:stretch>
            <a:fillRect/>
          </a:stretch>
        </p:blipFill>
        <p:spPr>
          <a:xfrm>
            <a:off x="2285984" y="3616291"/>
            <a:ext cx="900732" cy="598527"/>
          </a:xfrm>
          <a:prstGeom prst="rect">
            <a:avLst/>
          </a:prstGeom>
        </p:spPr>
      </p:pic>
      <p:pic>
        <p:nvPicPr>
          <p:cNvPr id="14" name="13 Imagen" descr="nt_telmex.jpg"/>
          <p:cNvPicPr>
            <a:picLocks noChangeAspect="1"/>
          </p:cNvPicPr>
          <p:nvPr/>
        </p:nvPicPr>
        <p:blipFill>
          <a:blip r:embed="rId7" cstate="print"/>
          <a:stretch>
            <a:fillRect/>
          </a:stretch>
        </p:blipFill>
        <p:spPr>
          <a:xfrm>
            <a:off x="1428728" y="3286124"/>
            <a:ext cx="821537" cy="746852"/>
          </a:xfrm>
          <a:prstGeom prst="rect">
            <a:avLst/>
          </a:prstGeom>
        </p:spPr>
      </p:pic>
      <p:sp>
        <p:nvSpPr>
          <p:cNvPr id="18" name="17 Rectángulo redondeado"/>
          <p:cNvSpPr/>
          <p:nvPr/>
        </p:nvSpPr>
        <p:spPr>
          <a:xfrm>
            <a:off x="357158" y="1357298"/>
            <a:ext cx="500066" cy="500066"/>
          </a:xfrm>
          <a:prstGeom prst="roundRect">
            <a:avLst/>
          </a:prstGeom>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1</a:t>
            </a:r>
            <a:endParaRPr lang="es-ES" sz="3600" b="1" dirty="0">
              <a:solidFill>
                <a:schemeClr val="bg1"/>
              </a:solidFill>
            </a:endParaRPr>
          </a:p>
        </p:txBody>
      </p:sp>
      <p:pic>
        <p:nvPicPr>
          <p:cNvPr id="20481" name="Picture 1" descr="C:\Users\evega\Pictures\varios\outsourcing.jpg"/>
          <p:cNvPicPr>
            <a:picLocks noChangeAspect="1" noChangeArrowheads="1"/>
          </p:cNvPicPr>
          <p:nvPr/>
        </p:nvPicPr>
        <p:blipFill>
          <a:blip r:embed="rId8" cstate="print"/>
          <a:srcRect/>
          <a:stretch>
            <a:fillRect/>
          </a:stretch>
        </p:blipFill>
        <p:spPr bwMode="auto">
          <a:xfrm>
            <a:off x="5572132" y="4857760"/>
            <a:ext cx="1959788" cy="1328736"/>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2500330" cy="646331"/>
          </a:xfrm>
          <a:prstGeom prst="rect">
            <a:avLst/>
          </a:prstGeom>
          <a:noFill/>
        </p:spPr>
        <p:txBody>
          <a:bodyPr wrap="square" rtlCol="0">
            <a:spAutoFit/>
          </a:bodyPr>
          <a:lstStyle/>
          <a:p>
            <a:r>
              <a:rPr lang="es-MX" sz="3600" b="1" dirty="0" smtClean="0"/>
              <a:t>1960-1980</a:t>
            </a:r>
            <a:endParaRPr lang="es-ES" sz="3600" b="1" dirty="0"/>
          </a:p>
        </p:txBody>
      </p:sp>
      <p:pic>
        <p:nvPicPr>
          <p:cNvPr id="1026" name="Picture 2" descr="C:\Users\evega\Pictures\varios\comiteOrganizador.jpg"/>
          <p:cNvPicPr>
            <a:picLocks noChangeAspect="1" noChangeArrowheads="1"/>
          </p:cNvPicPr>
          <p:nvPr/>
        </p:nvPicPr>
        <p:blipFill>
          <a:blip r:embed="rId2" cstate="print"/>
          <a:srcRect/>
          <a:stretch>
            <a:fillRect/>
          </a:stretch>
        </p:blipFill>
        <p:spPr bwMode="auto">
          <a:xfrm>
            <a:off x="6429388" y="928670"/>
            <a:ext cx="2651465" cy="2643824"/>
          </a:xfrm>
          <a:prstGeom prst="rect">
            <a:avLst/>
          </a:prstGeom>
          <a:noFill/>
        </p:spPr>
      </p:pic>
      <p:sp>
        <p:nvSpPr>
          <p:cNvPr id="5" name="4 CuadroTexto"/>
          <p:cNvSpPr txBox="1"/>
          <p:nvPr/>
        </p:nvSpPr>
        <p:spPr>
          <a:xfrm>
            <a:off x="1285852" y="2643182"/>
            <a:ext cx="5786478" cy="1077218"/>
          </a:xfrm>
          <a:prstGeom prst="rect">
            <a:avLst/>
          </a:prstGeom>
          <a:noFill/>
        </p:spPr>
        <p:txBody>
          <a:bodyPr wrap="square" rtlCol="0">
            <a:spAutoFit/>
          </a:bodyPr>
          <a:lstStyle/>
          <a:p>
            <a:r>
              <a:rPr lang="es-MX" sz="3200" dirty="0" smtClean="0"/>
              <a:t>Esfuerzos encaminados a</a:t>
            </a:r>
          </a:p>
          <a:p>
            <a:r>
              <a:rPr lang="es-MX" sz="3200" dirty="0" smtClean="0"/>
              <a:t>ordenar el sector público</a:t>
            </a:r>
            <a:endParaRPr lang="es-ES" sz="3200" dirty="0"/>
          </a:p>
        </p:txBody>
      </p:sp>
      <p:sp>
        <p:nvSpPr>
          <p:cNvPr id="6" name="5 CuadroTexto"/>
          <p:cNvSpPr txBox="1"/>
          <p:nvPr/>
        </p:nvSpPr>
        <p:spPr>
          <a:xfrm>
            <a:off x="1285852" y="4131238"/>
            <a:ext cx="5786478" cy="1077218"/>
          </a:xfrm>
          <a:prstGeom prst="rect">
            <a:avLst/>
          </a:prstGeom>
          <a:noFill/>
        </p:spPr>
        <p:txBody>
          <a:bodyPr wrap="square" rtlCol="0">
            <a:spAutoFit/>
          </a:bodyPr>
          <a:lstStyle/>
          <a:p>
            <a:r>
              <a:rPr lang="es-MX" sz="3200" dirty="0" smtClean="0"/>
              <a:t>Sentar las bases del</a:t>
            </a:r>
          </a:p>
          <a:p>
            <a:r>
              <a:rPr lang="es-MX" sz="3200" dirty="0" smtClean="0"/>
              <a:t>Sistema Nacional de Planeación</a:t>
            </a:r>
            <a:endParaRPr lang="es-ES" sz="3200" dirty="0"/>
          </a:p>
        </p:txBody>
      </p:sp>
      <p:pic>
        <p:nvPicPr>
          <p:cNvPr id="7" name="Picture 4" descr="C:\Documents and Settings\evega.ESONORA\Configuración local\Archivos temporales de Internet\Content.IE5\Y6QH58VN\MCj04326710000[1].png"/>
          <p:cNvPicPr>
            <a:picLocks noChangeAspect="1" noChangeArrowheads="1"/>
          </p:cNvPicPr>
          <p:nvPr/>
        </p:nvPicPr>
        <p:blipFill>
          <a:blip r:embed="rId3" cstate="print"/>
          <a:srcRect/>
          <a:stretch>
            <a:fillRect/>
          </a:stretch>
        </p:blipFill>
        <p:spPr bwMode="auto">
          <a:xfrm rot="10800000">
            <a:off x="500034" y="2714619"/>
            <a:ext cx="571504" cy="588779"/>
          </a:xfrm>
          <a:prstGeom prst="rect">
            <a:avLst/>
          </a:prstGeom>
          <a:noFill/>
        </p:spPr>
      </p:pic>
      <p:pic>
        <p:nvPicPr>
          <p:cNvPr id="8" name="Picture 4" descr="C:\Documents and Settings\evega.ESONORA\Configuración local\Archivos temporales de Internet\Content.IE5\Y6QH58VN\MCj04326710000[1].png"/>
          <p:cNvPicPr>
            <a:picLocks noChangeAspect="1" noChangeArrowheads="1"/>
          </p:cNvPicPr>
          <p:nvPr/>
        </p:nvPicPr>
        <p:blipFill>
          <a:blip r:embed="rId3" cstate="print"/>
          <a:srcRect/>
          <a:stretch>
            <a:fillRect/>
          </a:stretch>
        </p:blipFill>
        <p:spPr bwMode="auto">
          <a:xfrm rot="10800000">
            <a:off x="500034" y="4268981"/>
            <a:ext cx="571504" cy="588779"/>
          </a:xfrm>
          <a:prstGeom prst="rect">
            <a:avLst/>
          </a:prstGeom>
          <a:noFill/>
        </p:spPr>
      </p:pic>
      <p:sp>
        <p:nvSpPr>
          <p:cNvPr id="9" name="8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C:\Users\evega\Pictures\varios\391673.jpeg"/>
          <p:cNvPicPr>
            <a:picLocks noChangeAspect="1" noChangeArrowheads="1"/>
          </p:cNvPicPr>
          <p:nvPr/>
        </p:nvPicPr>
        <p:blipFill>
          <a:blip r:embed="rId2" cstate="print"/>
          <a:srcRect/>
          <a:stretch>
            <a:fillRect/>
          </a:stretch>
        </p:blipFill>
        <p:spPr bwMode="auto">
          <a:xfrm>
            <a:off x="7786710" y="3929066"/>
            <a:ext cx="883691" cy="642942"/>
          </a:xfrm>
          <a:prstGeom prst="rect">
            <a:avLst/>
          </a:prstGeom>
          <a:noFill/>
        </p:spPr>
      </p:pic>
      <p:sp>
        <p:nvSpPr>
          <p:cNvPr id="2" name="1 CuadroTexto"/>
          <p:cNvSpPr txBox="1"/>
          <p:nvPr/>
        </p:nvSpPr>
        <p:spPr>
          <a:xfrm>
            <a:off x="928662" y="1285860"/>
            <a:ext cx="2857520" cy="646331"/>
          </a:xfrm>
          <a:prstGeom prst="rect">
            <a:avLst/>
          </a:prstGeom>
          <a:noFill/>
        </p:spPr>
        <p:txBody>
          <a:bodyPr wrap="square" rtlCol="0">
            <a:spAutoFit/>
          </a:bodyPr>
          <a:lstStyle/>
          <a:p>
            <a:r>
              <a:rPr lang="es-MX" sz="3600" b="1" dirty="0" smtClean="0"/>
              <a:t>1960-1980</a:t>
            </a:r>
            <a:endParaRPr lang="es-ES" sz="3600" b="1" dirty="0"/>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pic>
        <p:nvPicPr>
          <p:cNvPr id="2050" name="Picture 2" descr="C:\Users\evega\Pictures\varios\plan-de-negocios-evaluacion-del-proyecto.jpg"/>
          <p:cNvPicPr>
            <a:picLocks noChangeAspect="1" noChangeArrowheads="1"/>
          </p:cNvPicPr>
          <p:nvPr/>
        </p:nvPicPr>
        <p:blipFill>
          <a:blip r:embed="rId3" cstate="print"/>
          <a:srcRect/>
          <a:stretch>
            <a:fillRect/>
          </a:stretch>
        </p:blipFill>
        <p:spPr bwMode="auto">
          <a:xfrm>
            <a:off x="1285852" y="2521514"/>
            <a:ext cx="1571604" cy="1121800"/>
          </a:xfrm>
          <a:prstGeom prst="rect">
            <a:avLst/>
          </a:prstGeom>
          <a:noFill/>
        </p:spPr>
      </p:pic>
      <p:pic>
        <p:nvPicPr>
          <p:cNvPr id="2051" name="Picture 3" descr="C:\Users\evega\Pictures\varios\muneco_ con_llave_candado.jpg"/>
          <p:cNvPicPr>
            <a:picLocks noChangeAspect="1" noChangeArrowheads="1"/>
          </p:cNvPicPr>
          <p:nvPr/>
        </p:nvPicPr>
        <p:blipFill>
          <a:blip r:embed="rId4" cstate="print"/>
          <a:srcRect/>
          <a:stretch>
            <a:fillRect/>
          </a:stretch>
        </p:blipFill>
        <p:spPr bwMode="auto">
          <a:xfrm>
            <a:off x="6843725" y="3626713"/>
            <a:ext cx="1047744" cy="1047744"/>
          </a:xfrm>
          <a:prstGeom prst="rect">
            <a:avLst/>
          </a:prstGeom>
          <a:noFill/>
        </p:spPr>
      </p:pic>
      <p:sp>
        <p:nvSpPr>
          <p:cNvPr id="9" name="8 CuadroTexto"/>
          <p:cNvSpPr txBox="1"/>
          <p:nvPr/>
        </p:nvSpPr>
        <p:spPr>
          <a:xfrm>
            <a:off x="2786050" y="2592952"/>
            <a:ext cx="4786346" cy="830997"/>
          </a:xfrm>
          <a:prstGeom prst="rect">
            <a:avLst/>
          </a:prstGeom>
          <a:noFill/>
        </p:spPr>
        <p:txBody>
          <a:bodyPr wrap="square" rtlCol="0">
            <a:spAutoFit/>
          </a:bodyPr>
          <a:lstStyle/>
          <a:p>
            <a:r>
              <a:rPr lang="es-MX" sz="2400" dirty="0" smtClean="0"/>
              <a:t>Crecimiento notable del sector paraestatal</a:t>
            </a:r>
            <a:endParaRPr lang="es-ES" sz="2400" dirty="0"/>
          </a:p>
        </p:txBody>
      </p:sp>
      <p:sp>
        <p:nvSpPr>
          <p:cNvPr id="10" name="9 CuadroTexto"/>
          <p:cNvSpPr txBox="1"/>
          <p:nvPr/>
        </p:nvSpPr>
        <p:spPr>
          <a:xfrm>
            <a:off x="1071538" y="4214818"/>
            <a:ext cx="6215106" cy="830997"/>
          </a:xfrm>
          <a:prstGeom prst="rect">
            <a:avLst/>
          </a:prstGeom>
          <a:noFill/>
        </p:spPr>
        <p:txBody>
          <a:bodyPr wrap="square" rtlCol="0">
            <a:spAutoFit/>
          </a:bodyPr>
          <a:lstStyle/>
          <a:p>
            <a:r>
              <a:rPr lang="es-MX" sz="2400" dirty="0" smtClean="0"/>
              <a:t>Establecimiento de mecanismos para controlar la inversión y el gasto de recursos asignados.</a:t>
            </a:r>
            <a:endParaRPr lang="es-E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strVal val="#ppt_w*0.05"/>
                                          </p:val>
                                        </p:tav>
                                        <p:tav tm="100000">
                                          <p:val>
                                            <p:strVal val="#ppt_w"/>
                                          </p:val>
                                        </p:tav>
                                      </p:tavLst>
                                    </p:anim>
                                    <p:anim calcmode="lin" valueType="num">
                                      <p:cBhvr>
                                        <p:cTn id="8" dur="1000" fill="hold"/>
                                        <p:tgtEl>
                                          <p:spTgt spid="2050"/>
                                        </p:tgtEl>
                                        <p:attrNameLst>
                                          <p:attrName>ppt_h</p:attrName>
                                        </p:attrNameLst>
                                      </p:cBhvr>
                                      <p:tavLst>
                                        <p:tav tm="0">
                                          <p:val>
                                            <p:strVal val="#ppt_h"/>
                                          </p:val>
                                        </p:tav>
                                        <p:tav tm="100000">
                                          <p:val>
                                            <p:strVal val="#ppt_h"/>
                                          </p:val>
                                        </p:tav>
                                      </p:tavLst>
                                    </p:anim>
                                    <p:anim calcmode="lin" valueType="num">
                                      <p:cBhvr>
                                        <p:cTn id="9" dur="1000" fill="hold"/>
                                        <p:tgtEl>
                                          <p:spTgt spid="2050"/>
                                        </p:tgtEl>
                                        <p:attrNameLst>
                                          <p:attrName>ppt_x</p:attrName>
                                        </p:attrNameLst>
                                      </p:cBhvr>
                                      <p:tavLst>
                                        <p:tav tm="0">
                                          <p:val>
                                            <p:strVal val="#ppt_x-.2"/>
                                          </p:val>
                                        </p:tav>
                                        <p:tav tm="100000">
                                          <p:val>
                                            <p:strVal val="#ppt_x"/>
                                          </p:val>
                                        </p:tav>
                                      </p:tavLst>
                                    </p:anim>
                                    <p:anim calcmode="lin" valueType="num">
                                      <p:cBhvr>
                                        <p:cTn id="10" dur="1000" fill="hold"/>
                                        <p:tgtEl>
                                          <p:spTgt spid="2050"/>
                                        </p:tgtEl>
                                        <p:attrNameLst>
                                          <p:attrName>ppt_y</p:attrName>
                                        </p:attrNameLst>
                                      </p:cBhvr>
                                      <p:tavLst>
                                        <p:tav tm="0">
                                          <p:val>
                                            <p:strVal val="#ppt_y"/>
                                          </p:val>
                                        </p:tav>
                                        <p:tav tm="100000">
                                          <p:val>
                                            <p:strVal val="#ppt_y"/>
                                          </p:val>
                                        </p:tav>
                                      </p:tavLst>
                                    </p:anim>
                                    <p:animEffect transition="in" filter="fade">
                                      <p:cBhvr>
                                        <p:cTn id="11" dur="1000"/>
                                        <p:tgtEl>
                                          <p:spTgt spid="2050"/>
                                        </p:tgtEl>
                                      </p:cBhvr>
                                    </p:animEffect>
                                  </p:childTnLst>
                                </p:cTn>
                              </p:par>
                              <p:par>
                                <p:cTn id="12" presetID="54" presetClass="entr" presetSubtype="0" ac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05"/>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 calcmode="lin" valueType="num">
                                      <p:cBhvr>
                                        <p:cTn id="16" dur="1000" fill="hold"/>
                                        <p:tgtEl>
                                          <p:spTgt spid="9"/>
                                        </p:tgtEl>
                                        <p:attrNameLst>
                                          <p:attrName>ppt_x</p:attrName>
                                        </p:attrNameLst>
                                      </p:cBhvr>
                                      <p:tavLst>
                                        <p:tav tm="0">
                                          <p:val>
                                            <p:strVal val="#ppt_x-.2"/>
                                          </p:val>
                                        </p:tav>
                                        <p:tav tm="100000">
                                          <p:val>
                                            <p:strVal val="#ppt_x"/>
                                          </p:val>
                                        </p:tav>
                                      </p:tavLst>
                                    </p:anim>
                                    <p:anim calcmode="lin" valueType="num">
                                      <p:cBhvr>
                                        <p:cTn id="17" dur="1000" fill="hold"/>
                                        <p:tgtEl>
                                          <p:spTgt spid="9"/>
                                        </p:tgtEl>
                                        <p:attrNameLst>
                                          <p:attrName>ppt_y</p:attrName>
                                        </p:attrNameLst>
                                      </p:cBhvr>
                                      <p:tavLst>
                                        <p:tav tm="0">
                                          <p:val>
                                            <p:strVal val="#ppt_y"/>
                                          </p:val>
                                        </p:tav>
                                        <p:tav tm="100000">
                                          <p:val>
                                            <p:strVal val="#ppt_y"/>
                                          </p:val>
                                        </p:tav>
                                      </p:tavLst>
                                    </p:anim>
                                    <p:animEffect transition="in" filter="fade">
                                      <p:cBhvr>
                                        <p:cTn id="18" dur="10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4" presetClass="entr" presetSubtype="0" accel="100000" fill="hold" nodeType="clickEffect">
                                  <p:stCondLst>
                                    <p:cond delay="0"/>
                                  </p:stCondLst>
                                  <p:childTnLst>
                                    <p:set>
                                      <p:cBhvr>
                                        <p:cTn id="22" dur="1" fill="hold">
                                          <p:stCondLst>
                                            <p:cond delay="0"/>
                                          </p:stCondLst>
                                        </p:cTn>
                                        <p:tgtEl>
                                          <p:spTgt spid="2056"/>
                                        </p:tgtEl>
                                        <p:attrNameLst>
                                          <p:attrName>style.visibility</p:attrName>
                                        </p:attrNameLst>
                                      </p:cBhvr>
                                      <p:to>
                                        <p:strVal val="visible"/>
                                      </p:to>
                                    </p:set>
                                    <p:anim calcmode="lin" valueType="num">
                                      <p:cBhvr>
                                        <p:cTn id="23" dur="1000" fill="hold"/>
                                        <p:tgtEl>
                                          <p:spTgt spid="2056"/>
                                        </p:tgtEl>
                                        <p:attrNameLst>
                                          <p:attrName>ppt_w</p:attrName>
                                        </p:attrNameLst>
                                      </p:cBhvr>
                                      <p:tavLst>
                                        <p:tav tm="0">
                                          <p:val>
                                            <p:strVal val="#ppt_w*0.05"/>
                                          </p:val>
                                        </p:tav>
                                        <p:tav tm="100000">
                                          <p:val>
                                            <p:strVal val="#ppt_w"/>
                                          </p:val>
                                        </p:tav>
                                      </p:tavLst>
                                    </p:anim>
                                    <p:anim calcmode="lin" valueType="num">
                                      <p:cBhvr>
                                        <p:cTn id="24" dur="1000" fill="hold"/>
                                        <p:tgtEl>
                                          <p:spTgt spid="2056"/>
                                        </p:tgtEl>
                                        <p:attrNameLst>
                                          <p:attrName>ppt_h</p:attrName>
                                        </p:attrNameLst>
                                      </p:cBhvr>
                                      <p:tavLst>
                                        <p:tav tm="0">
                                          <p:val>
                                            <p:strVal val="#ppt_h"/>
                                          </p:val>
                                        </p:tav>
                                        <p:tav tm="100000">
                                          <p:val>
                                            <p:strVal val="#ppt_h"/>
                                          </p:val>
                                        </p:tav>
                                      </p:tavLst>
                                    </p:anim>
                                    <p:anim calcmode="lin" valueType="num">
                                      <p:cBhvr>
                                        <p:cTn id="25" dur="1000" fill="hold"/>
                                        <p:tgtEl>
                                          <p:spTgt spid="2056"/>
                                        </p:tgtEl>
                                        <p:attrNameLst>
                                          <p:attrName>ppt_x</p:attrName>
                                        </p:attrNameLst>
                                      </p:cBhvr>
                                      <p:tavLst>
                                        <p:tav tm="0">
                                          <p:val>
                                            <p:strVal val="#ppt_x-.2"/>
                                          </p:val>
                                        </p:tav>
                                        <p:tav tm="100000">
                                          <p:val>
                                            <p:strVal val="#ppt_x"/>
                                          </p:val>
                                        </p:tav>
                                      </p:tavLst>
                                    </p:anim>
                                    <p:anim calcmode="lin" valueType="num">
                                      <p:cBhvr>
                                        <p:cTn id="26" dur="1000" fill="hold"/>
                                        <p:tgtEl>
                                          <p:spTgt spid="2056"/>
                                        </p:tgtEl>
                                        <p:attrNameLst>
                                          <p:attrName>ppt_y</p:attrName>
                                        </p:attrNameLst>
                                      </p:cBhvr>
                                      <p:tavLst>
                                        <p:tav tm="0">
                                          <p:val>
                                            <p:strVal val="#ppt_y"/>
                                          </p:val>
                                        </p:tav>
                                        <p:tav tm="100000">
                                          <p:val>
                                            <p:strVal val="#ppt_y"/>
                                          </p:val>
                                        </p:tav>
                                      </p:tavLst>
                                    </p:anim>
                                    <p:animEffect transition="in" filter="fade">
                                      <p:cBhvr>
                                        <p:cTn id="27" dur="1000"/>
                                        <p:tgtEl>
                                          <p:spTgt spid="2056"/>
                                        </p:tgtEl>
                                      </p:cBhvr>
                                    </p:animEffect>
                                  </p:childTnLst>
                                </p:cTn>
                              </p:par>
                              <p:par>
                                <p:cTn id="28" presetID="54" presetClass="entr" presetSubtype="0" accel="100000" fill="hold" nodeType="withEffect">
                                  <p:stCondLst>
                                    <p:cond delay="0"/>
                                  </p:stCondLst>
                                  <p:childTnLst>
                                    <p:set>
                                      <p:cBhvr>
                                        <p:cTn id="29" dur="1" fill="hold">
                                          <p:stCondLst>
                                            <p:cond delay="0"/>
                                          </p:stCondLst>
                                        </p:cTn>
                                        <p:tgtEl>
                                          <p:spTgt spid="2051"/>
                                        </p:tgtEl>
                                        <p:attrNameLst>
                                          <p:attrName>style.visibility</p:attrName>
                                        </p:attrNameLst>
                                      </p:cBhvr>
                                      <p:to>
                                        <p:strVal val="visible"/>
                                      </p:to>
                                    </p:set>
                                    <p:anim calcmode="lin" valueType="num">
                                      <p:cBhvr>
                                        <p:cTn id="30" dur="1000" fill="hold"/>
                                        <p:tgtEl>
                                          <p:spTgt spid="2051"/>
                                        </p:tgtEl>
                                        <p:attrNameLst>
                                          <p:attrName>ppt_w</p:attrName>
                                        </p:attrNameLst>
                                      </p:cBhvr>
                                      <p:tavLst>
                                        <p:tav tm="0">
                                          <p:val>
                                            <p:strVal val="#ppt_w*0.05"/>
                                          </p:val>
                                        </p:tav>
                                        <p:tav tm="100000">
                                          <p:val>
                                            <p:strVal val="#ppt_w"/>
                                          </p:val>
                                        </p:tav>
                                      </p:tavLst>
                                    </p:anim>
                                    <p:anim calcmode="lin" valueType="num">
                                      <p:cBhvr>
                                        <p:cTn id="31" dur="1000" fill="hold"/>
                                        <p:tgtEl>
                                          <p:spTgt spid="2051"/>
                                        </p:tgtEl>
                                        <p:attrNameLst>
                                          <p:attrName>ppt_h</p:attrName>
                                        </p:attrNameLst>
                                      </p:cBhvr>
                                      <p:tavLst>
                                        <p:tav tm="0">
                                          <p:val>
                                            <p:strVal val="#ppt_h"/>
                                          </p:val>
                                        </p:tav>
                                        <p:tav tm="100000">
                                          <p:val>
                                            <p:strVal val="#ppt_h"/>
                                          </p:val>
                                        </p:tav>
                                      </p:tavLst>
                                    </p:anim>
                                    <p:anim calcmode="lin" valueType="num">
                                      <p:cBhvr>
                                        <p:cTn id="32" dur="1000" fill="hold"/>
                                        <p:tgtEl>
                                          <p:spTgt spid="2051"/>
                                        </p:tgtEl>
                                        <p:attrNameLst>
                                          <p:attrName>ppt_x</p:attrName>
                                        </p:attrNameLst>
                                      </p:cBhvr>
                                      <p:tavLst>
                                        <p:tav tm="0">
                                          <p:val>
                                            <p:strVal val="#ppt_x-.2"/>
                                          </p:val>
                                        </p:tav>
                                        <p:tav tm="100000">
                                          <p:val>
                                            <p:strVal val="#ppt_x"/>
                                          </p:val>
                                        </p:tav>
                                      </p:tavLst>
                                    </p:anim>
                                    <p:anim calcmode="lin" valueType="num">
                                      <p:cBhvr>
                                        <p:cTn id="33" dur="1000" fill="hold"/>
                                        <p:tgtEl>
                                          <p:spTgt spid="2051"/>
                                        </p:tgtEl>
                                        <p:attrNameLst>
                                          <p:attrName>ppt_y</p:attrName>
                                        </p:attrNameLst>
                                      </p:cBhvr>
                                      <p:tavLst>
                                        <p:tav tm="0">
                                          <p:val>
                                            <p:strVal val="#ppt_y"/>
                                          </p:val>
                                        </p:tav>
                                        <p:tav tm="100000">
                                          <p:val>
                                            <p:strVal val="#ppt_y"/>
                                          </p:val>
                                        </p:tav>
                                      </p:tavLst>
                                    </p:anim>
                                    <p:animEffect transition="in" filter="fade">
                                      <p:cBhvr>
                                        <p:cTn id="34" dur="1000"/>
                                        <p:tgtEl>
                                          <p:spTgt spid="2051"/>
                                        </p:tgtEl>
                                      </p:cBhvr>
                                    </p:animEffect>
                                  </p:childTnLst>
                                </p:cTn>
                              </p:par>
                              <p:par>
                                <p:cTn id="35" presetID="54" presetClass="entr" presetSubtype="0" accel="10000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1000" fill="hold"/>
                                        <p:tgtEl>
                                          <p:spTgt spid="10"/>
                                        </p:tgtEl>
                                        <p:attrNameLst>
                                          <p:attrName>ppt_w</p:attrName>
                                        </p:attrNameLst>
                                      </p:cBhvr>
                                      <p:tavLst>
                                        <p:tav tm="0">
                                          <p:val>
                                            <p:strVal val="#ppt_w*0.05"/>
                                          </p:val>
                                        </p:tav>
                                        <p:tav tm="100000">
                                          <p:val>
                                            <p:strVal val="#ppt_w"/>
                                          </p:val>
                                        </p:tav>
                                      </p:tavLst>
                                    </p:anim>
                                    <p:anim calcmode="lin" valueType="num">
                                      <p:cBhvr>
                                        <p:cTn id="38" dur="1000" fill="hold"/>
                                        <p:tgtEl>
                                          <p:spTgt spid="10"/>
                                        </p:tgtEl>
                                        <p:attrNameLst>
                                          <p:attrName>ppt_h</p:attrName>
                                        </p:attrNameLst>
                                      </p:cBhvr>
                                      <p:tavLst>
                                        <p:tav tm="0">
                                          <p:val>
                                            <p:strVal val="#ppt_h"/>
                                          </p:val>
                                        </p:tav>
                                        <p:tav tm="100000">
                                          <p:val>
                                            <p:strVal val="#ppt_h"/>
                                          </p:val>
                                        </p:tav>
                                      </p:tavLst>
                                    </p:anim>
                                    <p:anim calcmode="lin" valueType="num">
                                      <p:cBhvr>
                                        <p:cTn id="39" dur="1000" fill="hold"/>
                                        <p:tgtEl>
                                          <p:spTgt spid="10"/>
                                        </p:tgtEl>
                                        <p:attrNameLst>
                                          <p:attrName>ppt_x</p:attrName>
                                        </p:attrNameLst>
                                      </p:cBhvr>
                                      <p:tavLst>
                                        <p:tav tm="0">
                                          <p:val>
                                            <p:strVal val="#ppt_x-.2"/>
                                          </p:val>
                                        </p:tav>
                                        <p:tav tm="100000">
                                          <p:val>
                                            <p:strVal val="#ppt_x"/>
                                          </p:val>
                                        </p:tav>
                                      </p:tavLst>
                                    </p:anim>
                                    <p:anim calcmode="lin" valueType="num">
                                      <p:cBhvr>
                                        <p:cTn id="40" dur="1000" fill="hold"/>
                                        <p:tgtEl>
                                          <p:spTgt spid="10"/>
                                        </p:tgtEl>
                                        <p:attrNameLst>
                                          <p:attrName>ppt_y</p:attrName>
                                        </p:attrNameLst>
                                      </p:cBhvr>
                                      <p:tavLst>
                                        <p:tav tm="0">
                                          <p:val>
                                            <p:strVal val="#ppt_y"/>
                                          </p:val>
                                        </p:tav>
                                        <p:tav tm="100000">
                                          <p:val>
                                            <p:strVal val="#ppt_y"/>
                                          </p:val>
                                        </p:tav>
                                      </p:tavLst>
                                    </p:anim>
                                    <p:animEffect transition="in" filter="fade">
                                      <p:cBhvr>
                                        <p:cTn id="4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C:\Users\evega\Pictures\varios\qomg_implementaciones-exitosas.jpg"/>
          <p:cNvPicPr>
            <a:picLocks noChangeAspect="1" noChangeArrowheads="1"/>
          </p:cNvPicPr>
          <p:nvPr/>
        </p:nvPicPr>
        <p:blipFill>
          <a:blip r:embed="rId2" cstate="print"/>
          <a:srcRect/>
          <a:stretch>
            <a:fillRect/>
          </a:stretch>
        </p:blipFill>
        <p:spPr bwMode="auto">
          <a:xfrm>
            <a:off x="428596" y="2000240"/>
            <a:ext cx="1643074" cy="1643074"/>
          </a:xfrm>
          <a:prstGeom prst="rect">
            <a:avLst/>
          </a:prstGeom>
          <a:noFill/>
        </p:spPr>
      </p:pic>
      <p:sp>
        <p:nvSpPr>
          <p:cNvPr id="2" name="1 CuadroTexto"/>
          <p:cNvSpPr txBox="1"/>
          <p:nvPr/>
        </p:nvSpPr>
        <p:spPr>
          <a:xfrm>
            <a:off x="928662" y="1285860"/>
            <a:ext cx="3000396" cy="646331"/>
          </a:xfrm>
          <a:prstGeom prst="rect">
            <a:avLst/>
          </a:prstGeom>
          <a:noFill/>
        </p:spPr>
        <p:txBody>
          <a:bodyPr wrap="square" rtlCol="0">
            <a:spAutoFit/>
          </a:bodyPr>
          <a:lstStyle/>
          <a:p>
            <a:r>
              <a:rPr lang="es-MX" sz="3600" b="1" dirty="0" smtClean="0"/>
              <a:t>1960-1980</a:t>
            </a:r>
            <a:endParaRPr lang="es-ES" sz="3600" b="1" dirty="0"/>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11" name="10 CuadroTexto"/>
          <p:cNvSpPr txBox="1"/>
          <p:nvPr/>
        </p:nvSpPr>
        <p:spPr>
          <a:xfrm>
            <a:off x="2428860" y="2571744"/>
            <a:ext cx="6215106" cy="830997"/>
          </a:xfrm>
          <a:prstGeom prst="rect">
            <a:avLst/>
          </a:prstGeom>
          <a:noFill/>
        </p:spPr>
        <p:txBody>
          <a:bodyPr wrap="square" rtlCol="0">
            <a:spAutoFit/>
          </a:bodyPr>
          <a:lstStyle/>
          <a:p>
            <a:r>
              <a:rPr lang="es-MX" sz="2400" dirty="0" smtClean="0"/>
              <a:t>Necesidad de estructura adecuada y procesos eficaces en Dependencias y Entidades.</a:t>
            </a:r>
          </a:p>
        </p:txBody>
      </p:sp>
      <p:sp>
        <p:nvSpPr>
          <p:cNvPr id="13" name="12 Rectángulo"/>
          <p:cNvSpPr/>
          <p:nvPr/>
        </p:nvSpPr>
        <p:spPr>
          <a:xfrm>
            <a:off x="857224" y="3857628"/>
            <a:ext cx="5929354" cy="1138773"/>
          </a:xfrm>
          <a:prstGeom prst="rect">
            <a:avLst/>
          </a:prstGeom>
        </p:spPr>
        <p:txBody>
          <a:bodyPr wrap="square">
            <a:spAutoFit/>
          </a:bodyPr>
          <a:lstStyle/>
          <a:p>
            <a:r>
              <a:rPr lang="es-MX" sz="2400" dirty="0" smtClean="0"/>
              <a:t>Creación de unidades para el mejoramiento administrativo </a:t>
            </a:r>
            <a:r>
              <a:rPr lang="es-MX" sz="2000" i="1" dirty="0" smtClean="0"/>
              <a:t>(más preocupadas por el control presupuestal)</a:t>
            </a:r>
            <a:endParaRPr lang="es-ES" sz="2400" i="1" dirty="0"/>
          </a:p>
        </p:txBody>
      </p:sp>
      <p:pic>
        <p:nvPicPr>
          <p:cNvPr id="2057" name="Picture 9" descr="C:\Users\evega\Pictures\varios\image003.jpg"/>
          <p:cNvPicPr>
            <a:picLocks noChangeAspect="1" noChangeArrowheads="1"/>
          </p:cNvPicPr>
          <p:nvPr/>
        </p:nvPicPr>
        <p:blipFill>
          <a:blip r:embed="rId3" cstate="print"/>
          <a:srcRect/>
          <a:stretch>
            <a:fillRect/>
          </a:stretch>
        </p:blipFill>
        <p:spPr bwMode="auto">
          <a:xfrm>
            <a:off x="6929454" y="3929066"/>
            <a:ext cx="1619599" cy="11017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 calcmode="lin" valueType="num">
                                      <p:cBhvr>
                                        <p:cTn id="7" dur="1000" fill="hold"/>
                                        <p:tgtEl>
                                          <p:spTgt spid="2055"/>
                                        </p:tgtEl>
                                        <p:attrNameLst>
                                          <p:attrName>ppt_w</p:attrName>
                                        </p:attrNameLst>
                                      </p:cBhvr>
                                      <p:tavLst>
                                        <p:tav tm="0">
                                          <p:val>
                                            <p:strVal val="#ppt_w*0.05"/>
                                          </p:val>
                                        </p:tav>
                                        <p:tav tm="100000">
                                          <p:val>
                                            <p:strVal val="#ppt_w"/>
                                          </p:val>
                                        </p:tav>
                                      </p:tavLst>
                                    </p:anim>
                                    <p:anim calcmode="lin" valueType="num">
                                      <p:cBhvr>
                                        <p:cTn id="8" dur="1000" fill="hold"/>
                                        <p:tgtEl>
                                          <p:spTgt spid="2055"/>
                                        </p:tgtEl>
                                        <p:attrNameLst>
                                          <p:attrName>ppt_h</p:attrName>
                                        </p:attrNameLst>
                                      </p:cBhvr>
                                      <p:tavLst>
                                        <p:tav tm="0">
                                          <p:val>
                                            <p:strVal val="#ppt_h"/>
                                          </p:val>
                                        </p:tav>
                                        <p:tav tm="100000">
                                          <p:val>
                                            <p:strVal val="#ppt_h"/>
                                          </p:val>
                                        </p:tav>
                                      </p:tavLst>
                                    </p:anim>
                                    <p:anim calcmode="lin" valueType="num">
                                      <p:cBhvr>
                                        <p:cTn id="9" dur="1000" fill="hold"/>
                                        <p:tgtEl>
                                          <p:spTgt spid="2055"/>
                                        </p:tgtEl>
                                        <p:attrNameLst>
                                          <p:attrName>ppt_x</p:attrName>
                                        </p:attrNameLst>
                                      </p:cBhvr>
                                      <p:tavLst>
                                        <p:tav tm="0">
                                          <p:val>
                                            <p:strVal val="#ppt_x-.2"/>
                                          </p:val>
                                        </p:tav>
                                        <p:tav tm="100000">
                                          <p:val>
                                            <p:strVal val="#ppt_x"/>
                                          </p:val>
                                        </p:tav>
                                      </p:tavLst>
                                    </p:anim>
                                    <p:anim calcmode="lin" valueType="num">
                                      <p:cBhvr>
                                        <p:cTn id="10" dur="1000" fill="hold"/>
                                        <p:tgtEl>
                                          <p:spTgt spid="2055"/>
                                        </p:tgtEl>
                                        <p:attrNameLst>
                                          <p:attrName>ppt_y</p:attrName>
                                        </p:attrNameLst>
                                      </p:cBhvr>
                                      <p:tavLst>
                                        <p:tav tm="0">
                                          <p:val>
                                            <p:strVal val="#ppt_y"/>
                                          </p:val>
                                        </p:tav>
                                        <p:tav tm="100000">
                                          <p:val>
                                            <p:strVal val="#ppt_y"/>
                                          </p:val>
                                        </p:tav>
                                      </p:tavLst>
                                    </p:anim>
                                    <p:animEffect transition="in" filter="fade">
                                      <p:cBhvr>
                                        <p:cTn id="11" dur="1000"/>
                                        <p:tgtEl>
                                          <p:spTgt spid="2055"/>
                                        </p:tgtEl>
                                      </p:cBhvr>
                                    </p:animEffect>
                                  </p:childTnLst>
                                </p:cTn>
                              </p:par>
                              <p:par>
                                <p:cTn id="12" presetID="54" presetClass="entr" presetSubtype="0" accel="10000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ppt_w*0.05"/>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 calcmode="lin" valueType="num">
                                      <p:cBhvr>
                                        <p:cTn id="16" dur="1000" fill="hold"/>
                                        <p:tgtEl>
                                          <p:spTgt spid="11"/>
                                        </p:tgtEl>
                                        <p:attrNameLst>
                                          <p:attrName>ppt_x</p:attrName>
                                        </p:attrNameLst>
                                      </p:cBhvr>
                                      <p:tavLst>
                                        <p:tav tm="0">
                                          <p:val>
                                            <p:strVal val="#ppt_x-.2"/>
                                          </p:val>
                                        </p:tav>
                                        <p:tav tm="100000">
                                          <p:val>
                                            <p:strVal val="#ppt_x"/>
                                          </p:val>
                                        </p:tav>
                                      </p:tavLst>
                                    </p:anim>
                                    <p:anim calcmode="lin" valueType="num">
                                      <p:cBhvr>
                                        <p:cTn id="17" dur="1000" fill="hold"/>
                                        <p:tgtEl>
                                          <p:spTgt spid="11"/>
                                        </p:tgtEl>
                                        <p:attrNameLst>
                                          <p:attrName>ppt_y</p:attrName>
                                        </p:attrNameLst>
                                      </p:cBhvr>
                                      <p:tavLst>
                                        <p:tav tm="0">
                                          <p:val>
                                            <p:strVal val="#ppt_y"/>
                                          </p:val>
                                        </p:tav>
                                        <p:tav tm="100000">
                                          <p:val>
                                            <p:strVal val="#ppt_y"/>
                                          </p:val>
                                        </p:tav>
                                      </p:tavLst>
                                    </p:anim>
                                    <p:animEffect transition="in" filter="fade">
                                      <p:cBhvr>
                                        <p:cTn id="18" dur="10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ppt_w</p:attrName>
                                        </p:attrNameLst>
                                      </p:cBhvr>
                                      <p:tavLst>
                                        <p:tav tm="0">
                                          <p:val>
                                            <p:strVal val="#ppt_w*0.05"/>
                                          </p:val>
                                        </p:tav>
                                        <p:tav tm="100000">
                                          <p:val>
                                            <p:strVal val="#ppt_w"/>
                                          </p:val>
                                        </p:tav>
                                      </p:tavLst>
                                    </p:anim>
                                    <p:anim calcmode="lin" valueType="num">
                                      <p:cBhvr>
                                        <p:cTn id="24" dur="1000" fill="hold"/>
                                        <p:tgtEl>
                                          <p:spTgt spid="13"/>
                                        </p:tgtEl>
                                        <p:attrNameLst>
                                          <p:attrName>ppt_h</p:attrName>
                                        </p:attrNameLst>
                                      </p:cBhvr>
                                      <p:tavLst>
                                        <p:tav tm="0">
                                          <p:val>
                                            <p:strVal val="#ppt_h"/>
                                          </p:val>
                                        </p:tav>
                                        <p:tav tm="100000">
                                          <p:val>
                                            <p:strVal val="#ppt_h"/>
                                          </p:val>
                                        </p:tav>
                                      </p:tavLst>
                                    </p:anim>
                                    <p:anim calcmode="lin" valueType="num">
                                      <p:cBhvr>
                                        <p:cTn id="25" dur="1000" fill="hold"/>
                                        <p:tgtEl>
                                          <p:spTgt spid="13"/>
                                        </p:tgtEl>
                                        <p:attrNameLst>
                                          <p:attrName>ppt_x</p:attrName>
                                        </p:attrNameLst>
                                      </p:cBhvr>
                                      <p:tavLst>
                                        <p:tav tm="0">
                                          <p:val>
                                            <p:strVal val="#ppt_x-.2"/>
                                          </p:val>
                                        </p:tav>
                                        <p:tav tm="100000">
                                          <p:val>
                                            <p:strVal val="#ppt_x"/>
                                          </p:val>
                                        </p:tav>
                                      </p:tavLst>
                                    </p:anim>
                                    <p:anim calcmode="lin" valueType="num">
                                      <p:cBhvr>
                                        <p:cTn id="26" dur="1000" fill="hold"/>
                                        <p:tgtEl>
                                          <p:spTgt spid="13"/>
                                        </p:tgtEl>
                                        <p:attrNameLst>
                                          <p:attrName>ppt_y</p:attrName>
                                        </p:attrNameLst>
                                      </p:cBhvr>
                                      <p:tavLst>
                                        <p:tav tm="0">
                                          <p:val>
                                            <p:strVal val="#ppt_y"/>
                                          </p:val>
                                        </p:tav>
                                        <p:tav tm="100000">
                                          <p:val>
                                            <p:strVal val="#ppt_y"/>
                                          </p:val>
                                        </p:tav>
                                      </p:tavLst>
                                    </p:anim>
                                    <p:animEffect transition="in" filter="fade">
                                      <p:cBhvr>
                                        <p:cTn id="27" dur="1000"/>
                                        <p:tgtEl>
                                          <p:spTgt spid="13"/>
                                        </p:tgtEl>
                                      </p:cBhvr>
                                    </p:animEffect>
                                  </p:childTnLst>
                                </p:cTn>
                              </p:par>
                              <p:par>
                                <p:cTn id="28" presetID="54" presetClass="entr" presetSubtype="0" accel="100000" fill="hold" nodeType="withEffect">
                                  <p:stCondLst>
                                    <p:cond delay="0"/>
                                  </p:stCondLst>
                                  <p:childTnLst>
                                    <p:set>
                                      <p:cBhvr>
                                        <p:cTn id="29" dur="1" fill="hold">
                                          <p:stCondLst>
                                            <p:cond delay="0"/>
                                          </p:stCondLst>
                                        </p:cTn>
                                        <p:tgtEl>
                                          <p:spTgt spid="2057"/>
                                        </p:tgtEl>
                                        <p:attrNameLst>
                                          <p:attrName>style.visibility</p:attrName>
                                        </p:attrNameLst>
                                      </p:cBhvr>
                                      <p:to>
                                        <p:strVal val="visible"/>
                                      </p:to>
                                    </p:set>
                                    <p:anim calcmode="lin" valueType="num">
                                      <p:cBhvr>
                                        <p:cTn id="30" dur="1000" fill="hold"/>
                                        <p:tgtEl>
                                          <p:spTgt spid="2057"/>
                                        </p:tgtEl>
                                        <p:attrNameLst>
                                          <p:attrName>ppt_w</p:attrName>
                                        </p:attrNameLst>
                                      </p:cBhvr>
                                      <p:tavLst>
                                        <p:tav tm="0">
                                          <p:val>
                                            <p:strVal val="#ppt_w*0.05"/>
                                          </p:val>
                                        </p:tav>
                                        <p:tav tm="100000">
                                          <p:val>
                                            <p:strVal val="#ppt_w"/>
                                          </p:val>
                                        </p:tav>
                                      </p:tavLst>
                                    </p:anim>
                                    <p:anim calcmode="lin" valueType="num">
                                      <p:cBhvr>
                                        <p:cTn id="31" dur="1000" fill="hold"/>
                                        <p:tgtEl>
                                          <p:spTgt spid="2057"/>
                                        </p:tgtEl>
                                        <p:attrNameLst>
                                          <p:attrName>ppt_h</p:attrName>
                                        </p:attrNameLst>
                                      </p:cBhvr>
                                      <p:tavLst>
                                        <p:tav tm="0">
                                          <p:val>
                                            <p:strVal val="#ppt_h"/>
                                          </p:val>
                                        </p:tav>
                                        <p:tav tm="100000">
                                          <p:val>
                                            <p:strVal val="#ppt_h"/>
                                          </p:val>
                                        </p:tav>
                                      </p:tavLst>
                                    </p:anim>
                                    <p:anim calcmode="lin" valueType="num">
                                      <p:cBhvr>
                                        <p:cTn id="32" dur="1000" fill="hold"/>
                                        <p:tgtEl>
                                          <p:spTgt spid="2057"/>
                                        </p:tgtEl>
                                        <p:attrNameLst>
                                          <p:attrName>ppt_x</p:attrName>
                                        </p:attrNameLst>
                                      </p:cBhvr>
                                      <p:tavLst>
                                        <p:tav tm="0">
                                          <p:val>
                                            <p:strVal val="#ppt_x-.2"/>
                                          </p:val>
                                        </p:tav>
                                        <p:tav tm="100000">
                                          <p:val>
                                            <p:strVal val="#ppt_x"/>
                                          </p:val>
                                        </p:tav>
                                      </p:tavLst>
                                    </p:anim>
                                    <p:anim calcmode="lin" valueType="num">
                                      <p:cBhvr>
                                        <p:cTn id="33" dur="1000" fill="hold"/>
                                        <p:tgtEl>
                                          <p:spTgt spid="2057"/>
                                        </p:tgtEl>
                                        <p:attrNameLst>
                                          <p:attrName>ppt_y</p:attrName>
                                        </p:attrNameLst>
                                      </p:cBhvr>
                                      <p:tavLst>
                                        <p:tav tm="0">
                                          <p:val>
                                            <p:strVal val="#ppt_y"/>
                                          </p:val>
                                        </p:tav>
                                        <p:tav tm="100000">
                                          <p:val>
                                            <p:strVal val="#ppt_y"/>
                                          </p:val>
                                        </p:tav>
                                      </p:tavLst>
                                    </p:anim>
                                    <p:animEffect transition="in" filter="fade">
                                      <p:cBhvr>
                                        <p:cTn id="34" dur="1000"/>
                                        <p:tgtEl>
                                          <p:spTgt spid="2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2714644" cy="646331"/>
          </a:xfrm>
          <a:prstGeom prst="rect">
            <a:avLst/>
          </a:prstGeom>
          <a:noFill/>
        </p:spPr>
        <p:txBody>
          <a:bodyPr wrap="square" rtlCol="0">
            <a:spAutoFit/>
          </a:bodyPr>
          <a:lstStyle/>
          <a:p>
            <a:r>
              <a:rPr lang="es-MX" sz="3600" b="1" dirty="0" smtClean="0"/>
              <a:t>1960-1980</a:t>
            </a:r>
            <a:endParaRPr lang="es-ES" sz="3600" b="1" dirty="0"/>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4643438" y="1357298"/>
            <a:ext cx="3214710"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Gustavo Díaz Ordaz</a:t>
            </a:r>
          </a:p>
          <a:p>
            <a:pPr algn="r"/>
            <a:r>
              <a:rPr lang="es-MX" sz="2400" b="1" dirty="0" smtClean="0">
                <a:solidFill>
                  <a:schemeClr val="tx2">
                    <a:lumMod val="60000"/>
                    <a:lumOff val="40000"/>
                  </a:schemeClr>
                </a:solidFill>
              </a:rPr>
              <a:t>1964-1970</a:t>
            </a:r>
            <a:endParaRPr lang="es-ES" sz="2400" b="1" dirty="0">
              <a:solidFill>
                <a:schemeClr val="tx2">
                  <a:lumMod val="60000"/>
                  <a:lumOff val="40000"/>
                </a:schemeClr>
              </a:solidFill>
            </a:endParaRPr>
          </a:p>
        </p:txBody>
      </p:sp>
      <p:pic>
        <p:nvPicPr>
          <p:cNvPr id="4098" name="Picture 2" descr="C:\Users\evega\Pictures\varios\diaz ordaz 64-70.jpg"/>
          <p:cNvPicPr>
            <a:picLocks noChangeAspect="1" noChangeArrowheads="1"/>
          </p:cNvPicPr>
          <p:nvPr/>
        </p:nvPicPr>
        <p:blipFill>
          <a:blip r:embed="rId2" cstate="print"/>
          <a:srcRect/>
          <a:stretch>
            <a:fillRect/>
          </a:stretch>
        </p:blipFill>
        <p:spPr bwMode="auto">
          <a:xfrm>
            <a:off x="8060302" y="1214422"/>
            <a:ext cx="797978" cy="1000132"/>
          </a:xfrm>
          <a:prstGeom prst="rect">
            <a:avLst/>
          </a:prstGeom>
          <a:noFill/>
        </p:spPr>
      </p:pic>
      <p:pic>
        <p:nvPicPr>
          <p:cNvPr id="7" name="6 Imagen" descr="networking2.jpg"/>
          <p:cNvPicPr>
            <a:picLocks noChangeAspect="1"/>
          </p:cNvPicPr>
          <p:nvPr/>
        </p:nvPicPr>
        <p:blipFill>
          <a:blip r:embed="rId3" cstate="print"/>
          <a:stretch>
            <a:fillRect/>
          </a:stretch>
        </p:blipFill>
        <p:spPr>
          <a:xfrm>
            <a:off x="1000100" y="3452822"/>
            <a:ext cx="3071820" cy="2047880"/>
          </a:xfrm>
          <a:prstGeom prst="rect">
            <a:avLst/>
          </a:prstGeom>
        </p:spPr>
      </p:pic>
      <p:sp>
        <p:nvSpPr>
          <p:cNvPr id="8" name="7 CuadroTexto"/>
          <p:cNvSpPr txBox="1"/>
          <p:nvPr/>
        </p:nvSpPr>
        <p:spPr>
          <a:xfrm>
            <a:off x="4214810" y="3571876"/>
            <a:ext cx="4214842" cy="1569660"/>
          </a:xfrm>
          <a:prstGeom prst="rect">
            <a:avLst/>
          </a:prstGeom>
          <a:noFill/>
        </p:spPr>
        <p:txBody>
          <a:bodyPr wrap="square" rtlCol="0">
            <a:spAutoFit/>
          </a:bodyPr>
          <a:lstStyle/>
          <a:p>
            <a:pPr algn="ctr"/>
            <a:r>
              <a:rPr lang="es-MX" sz="2400" dirty="0" smtClean="0"/>
              <a:t>Se buscó la organización y coordinación entre las mismas dependencias y entidades, y al interior de cada una</a:t>
            </a:r>
            <a:endParaRPr lang="es-ES" sz="2400" dirty="0"/>
          </a:p>
        </p:txBody>
      </p:sp>
      <p:sp>
        <p:nvSpPr>
          <p:cNvPr id="9" name="8 CuadroTexto"/>
          <p:cNvSpPr txBox="1"/>
          <p:nvPr/>
        </p:nvSpPr>
        <p:spPr>
          <a:xfrm>
            <a:off x="857224" y="2428868"/>
            <a:ext cx="7358114" cy="830997"/>
          </a:xfrm>
          <a:prstGeom prst="rect">
            <a:avLst/>
          </a:prstGeom>
          <a:noFill/>
        </p:spPr>
        <p:txBody>
          <a:bodyPr wrap="square" rtlCol="0">
            <a:spAutoFit/>
          </a:bodyPr>
          <a:lstStyle/>
          <a:p>
            <a:pPr algn="ctr"/>
            <a:r>
              <a:rPr lang="es-MX" sz="2400" b="1" dirty="0" smtClean="0"/>
              <a:t>¿Cómo modernizar en forma congruente la organización y los procedimientos existentes?</a:t>
            </a:r>
            <a:endParaRPr lang="es-E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2714644" cy="646331"/>
          </a:xfrm>
          <a:prstGeom prst="rect">
            <a:avLst/>
          </a:prstGeom>
          <a:noFill/>
        </p:spPr>
        <p:txBody>
          <a:bodyPr wrap="square" rtlCol="0">
            <a:spAutoFit/>
          </a:bodyPr>
          <a:lstStyle/>
          <a:p>
            <a:r>
              <a:rPr lang="es-MX" sz="3600" b="1" dirty="0" smtClean="0"/>
              <a:t>1960-1980</a:t>
            </a:r>
            <a:endParaRPr lang="es-ES" sz="3600" b="1" dirty="0"/>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4643438" y="1357298"/>
            <a:ext cx="3214710"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Gustavo Díaz Ordaz</a:t>
            </a:r>
          </a:p>
          <a:p>
            <a:pPr algn="r"/>
            <a:r>
              <a:rPr lang="es-MX" sz="2400" b="1" dirty="0" smtClean="0">
                <a:solidFill>
                  <a:schemeClr val="tx2">
                    <a:lumMod val="60000"/>
                    <a:lumOff val="40000"/>
                  </a:schemeClr>
                </a:solidFill>
              </a:rPr>
              <a:t>1964-1970</a:t>
            </a:r>
            <a:endParaRPr lang="es-ES" sz="2400" b="1" dirty="0">
              <a:solidFill>
                <a:schemeClr val="tx2">
                  <a:lumMod val="60000"/>
                  <a:lumOff val="40000"/>
                </a:schemeClr>
              </a:solidFill>
            </a:endParaRPr>
          </a:p>
        </p:txBody>
      </p:sp>
      <p:pic>
        <p:nvPicPr>
          <p:cNvPr id="4098" name="Picture 2" descr="C:\Users\evega\Pictures\varios\diaz ordaz 64-70.jpg"/>
          <p:cNvPicPr>
            <a:picLocks noChangeAspect="1" noChangeArrowheads="1"/>
          </p:cNvPicPr>
          <p:nvPr/>
        </p:nvPicPr>
        <p:blipFill>
          <a:blip r:embed="rId2" cstate="print"/>
          <a:srcRect/>
          <a:stretch>
            <a:fillRect/>
          </a:stretch>
        </p:blipFill>
        <p:spPr bwMode="auto">
          <a:xfrm>
            <a:off x="8060302" y="1214422"/>
            <a:ext cx="797978" cy="1000132"/>
          </a:xfrm>
          <a:prstGeom prst="rect">
            <a:avLst/>
          </a:prstGeom>
          <a:noFill/>
        </p:spPr>
      </p:pic>
      <p:sp>
        <p:nvSpPr>
          <p:cNvPr id="8" name="7 CuadroTexto"/>
          <p:cNvSpPr txBox="1"/>
          <p:nvPr/>
        </p:nvSpPr>
        <p:spPr>
          <a:xfrm>
            <a:off x="357158" y="3714752"/>
            <a:ext cx="3429024" cy="1015663"/>
          </a:xfrm>
          <a:prstGeom prst="rect">
            <a:avLst/>
          </a:prstGeom>
          <a:noFill/>
        </p:spPr>
        <p:txBody>
          <a:bodyPr wrap="square" rtlCol="0">
            <a:spAutoFit/>
          </a:bodyPr>
          <a:lstStyle/>
          <a:p>
            <a:pPr algn="ctr"/>
            <a:r>
              <a:rPr lang="es-MX" sz="2000" dirty="0" smtClean="0"/>
              <a:t>Al interior de las organizaciones y la normatividad existente</a:t>
            </a:r>
            <a:endParaRPr lang="es-ES" sz="2000" dirty="0"/>
          </a:p>
        </p:txBody>
      </p:sp>
      <p:sp>
        <p:nvSpPr>
          <p:cNvPr id="9" name="8 CuadroTexto"/>
          <p:cNvSpPr txBox="1"/>
          <p:nvPr/>
        </p:nvSpPr>
        <p:spPr>
          <a:xfrm>
            <a:off x="857224" y="2428868"/>
            <a:ext cx="7358114" cy="461665"/>
          </a:xfrm>
          <a:prstGeom prst="rect">
            <a:avLst/>
          </a:prstGeom>
          <a:noFill/>
        </p:spPr>
        <p:txBody>
          <a:bodyPr wrap="square" rtlCol="0">
            <a:spAutoFit/>
          </a:bodyPr>
          <a:lstStyle/>
          <a:p>
            <a:pPr algn="ctr"/>
            <a:r>
              <a:rPr lang="es-MX" sz="2400" b="1" dirty="0" smtClean="0"/>
              <a:t>Comisión de Administración Pública creada en 1965</a:t>
            </a:r>
            <a:endParaRPr lang="es-ES" sz="2400" b="1" dirty="0"/>
          </a:p>
        </p:txBody>
      </p:sp>
      <p:sp>
        <p:nvSpPr>
          <p:cNvPr id="10" name="9 CuadroTexto"/>
          <p:cNvSpPr txBox="1"/>
          <p:nvPr/>
        </p:nvSpPr>
        <p:spPr>
          <a:xfrm>
            <a:off x="4857752" y="3714752"/>
            <a:ext cx="3643338" cy="1631216"/>
          </a:xfrm>
          <a:prstGeom prst="rect">
            <a:avLst/>
          </a:prstGeom>
          <a:noFill/>
        </p:spPr>
        <p:txBody>
          <a:bodyPr wrap="square" rtlCol="0">
            <a:spAutoFit/>
          </a:bodyPr>
          <a:lstStyle/>
          <a:p>
            <a:pPr marL="360363" indent="-360363">
              <a:buFont typeface="Arial" pitchFamily="34" charset="0"/>
              <a:buChar char="•"/>
            </a:pPr>
            <a:r>
              <a:rPr lang="es-MX" sz="2000" dirty="0" smtClean="0"/>
              <a:t>Introducir nuevos sistemas de planeación y programación</a:t>
            </a:r>
          </a:p>
          <a:p>
            <a:pPr marL="360363" indent="-360363">
              <a:buFont typeface="Arial" pitchFamily="34" charset="0"/>
              <a:buChar char="•"/>
            </a:pPr>
            <a:r>
              <a:rPr lang="es-MX" sz="2000" dirty="0" smtClean="0"/>
              <a:t>Mejoramiento en la utilización de recursos</a:t>
            </a:r>
          </a:p>
          <a:p>
            <a:pPr marL="360363" indent="-360363">
              <a:buFont typeface="Arial" pitchFamily="34" charset="0"/>
              <a:buChar char="•"/>
            </a:pPr>
            <a:r>
              <a:rPr lang="es-MX" sz="2000" dirty="0" smtClean="0"/>
              <a:t>Capacitación del personal</a:t>
            </a:r>
            <a:endParaRPr lang="es-ES" sz="2000" dirty="0"/>
          </a:p>
        </p:txBody>
      </p:sp>
      <p:sp>
        <p:nvSpPr>
          <p:cNvPr id="13" name="12 CuadroTexto"/>
          <p:cNvSpPr txBox="1"/>
          <p:nvPr/>
        </p:nvSpPr>
        <p:spPr>
          <a:xfrm>
            <a:off x="1214414" y="3214686"/>
            <a:ext cx="1714512" cy="461665"/>
          </a:xfrm>
          <a:prstGeom prst="rect">
            <a:avLst/>
          </a:prstGeom>
          <a:noFill/>
        </p:spPr>
        <p:txBody>
          <a:bodyPr wrap="square" rtlCol="0">
            <a:spAutoFit/>
          </a:bodyPr>
          <a:lstStyle/>
          <a:p>
            <a:pPr algn="ctr"/>
            <a:r>
              <a:rPr lang="es-MX" sz="2400" b="1" dirty="0" smtClean="0">
                <a:solidFill>
                  <a:schemeClr val="tx2">
                    <a:lumMod val="75000"/>
                  </a:schemeClr>
                </a:solidFill>
              </a:rPr>
              <a:t>Diagnóstico</a:t>
            </a:r>
            <a:endParaRPr lang="es-ES" sz="2400" b="1" dirty="0">
              <a:solidFill>
                <a:schemeClr val="tx2">
                  <a:lumMod val="75000"/>
                </a:schemeClr>
              </a:solidFill>
            </a:endParaRPr>
          </a:p>
        </p:txBody>
      </p:sp>
      <p:sp>
        <p:nvSpPr>
          <p:cNvPr id="14" name="13 CuadroTexto"/>
          <p:cNvSpPr txBox="1"/>
          <p:nvPr/>
        </p:nvSpPr>
        <p:spPr>
          <a:xfrm>
            <a:off x="5500694" y="3239232"/>
            <a:ext cx="1714512" cy="461665"/>
          </a:xfrm>
          <a:prstGeom prst="rect">
            <a:avLst/>
          </a:prstGeom>
          <a:noFill/>
        </p:spPr>
        <p:txBody>
          <a:bodyPr wrap="square" rtlCol="0">
            <a:spAutoFit/>
          </a:bodyPr>
          <a:lstStyle/>
          <a:p>
            <a:pPr algn="ctr"/>
            <a:r>
              <a:rPr lang="es-MX" sz="2400" b="1" dirty="0" smtClean="0">
                <a:solidFill>
                  <a:schemeClr val="tx2">
                    <a:lumMod val="75000"/>
                  </a:schemeClr>
                </a:solidFill>
              </a:rPr>
              <a:t>Propuestas</a:t>
            </a:r>
            <a:endParaRPr lang="es-ES" sz="2400" b="1" dirty="0">
              <a:solidFill>
                <a:schemeClr val="tx2">
                  <a:lumMod val="75000"/>
                </a:schemeClr>
              </a:solidFill>
            </a:endParaRPr>
          </a:p>
        </p:txBody>
      </p:sp>
      <p:sp>
        <p:nvSpPr>
          <p:cNvPr id="15" name="14 Flecha derecha"/>
          <p:cNvSpPr/>
          <p:nvPr/>
        </p:nvSpPr>
        <p:spPr>
          <a:xfrm>
            <a:off x="3857620" y="3286124"/>
            <a:ext cx="785818" cy="785818"/>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4" presetClass="entr" presetSubtype="0" accel="10000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strVal val="#ppt_w*0.05"/>
                                          </p:val>
                                        </p:tav>
                                        <p:tav tm="100000">
                                          <p:val>
                                            <p:strVal val="#ppt_w"/>
                                          </p:val>
                                        </p:tav>
                                      </p:tavLst>
                                    </p:anim>
                                    <p:anim calcmode="lin" valueType="num">
                                      <p:cBhvr>
                                        <p:cTn id="20" dur="500" fill="hold"/>
                                        <p:tgtEl>
                                          <p:spTgt spid="15"/>
                                        </p:tgtEl>
                                        <p:attrNameLst>
                                          <p:attrName>ppt_h</p:attrName>
                                        </p:attrNameLst>
                                      </p:cBhvr>
                                      <p:tavLst>
                                        <p:tav tm="0">
                                          <p:val>
                                            <p:strVal val="#ppt_h"/>
                                          </p:val>
                                        </p:tav>
                                        <p:tav tm="100000">
                                          <p:val>
                                            <p:strVal val="#ppt_h"/>
                                          </p:val>
                                        </p:tav>
                                      </p:tavLst>
                                    </p:anim>
                                    <p:anim calcmode="lin" valueType="num">
                                      <p:cBhvr>
                                        <p:cTn id="21" dur="500" fill="hold"/>
                                        <p:tgtEl>
                                          <p:spTgt spid="15"/>
                                        </p:tgtEl>
                                        <p:attrNameLst>
                                          <p:attrName>ppt_x</p:attrName>
                                        </p:attrNameLst>
                                      </p:cBhvr>
                                      <p:tavLst>
                                        <p:tav tm="0">
                                          <p:val>
                                            <p:strVal val="#ppt_x-.2"/>
                                          </p:val>
                                        </p:tav>
                                        <p:tav tm="100000">
                                          <p:val>
                                            <p:strVal val="#ppt_x"/>
                                          </p:val>
                                        </p:tav>
                                      </p:tavLst>
                                    </p:anim>
                                    <p:anim calcmode="lin" valueType="num">
                                      <p:cBhvr>
                                        <p:cTn id="22" dur="500" fill="hold"/>
                                        <p:tgtEl>
                                          <p:spTgt spid="15"/>
                                        </p:tgtEl>
                                        <p:attrNameLst>
                                          <p:attrName>ppt_y</p:attrName>
                                        </p:attrNameLst>
                                      </p:cBhvr>
                                      <p:tavLst>
                                        <p:tav tm="0">
                                          <p:val>
                                            <p:strVal val="#ppt_y"/>
                                          </p:val>
                                        </p:tav>
                                        <p:tav tm="100000">
                                          <p:val>
                                            <p:strVal val="#ppt_y"/>
                                          </p:val>
                                        </p:tav>
                                      </p:tavLst>
                                    </p:anim>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3" grpId="0"/>
      <p:bldP spid="14" grpId="0"/>
      <p:bldP spid="1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2786082" cy="646331"/>
          </a:xfrm>
          <a:prstGeom prst="rect">
            <a:avLst/>
          </a:prstGeom>
          <a:noFill/>
        </p:spPr>
        <p:txBody>
          <a:bodyPr wrap="square" rtlCol="0">
            <a:spAutoFit/>
          </a:bodyPr>
          <a:lstStyle/>
          <a:p>
            <a:r>
              <a:rPr lang="es-MX" sz="3600" b="1" dirty="0" smtClean="0"/>
              <a:t>1960-1980</a:t>
            </a:r>
            <a:endParaRPr lang="es-ES" sz="3600" b="1" dirty="0"/>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4643438" y="1357298"/>
            <a:ext cx="3214710"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Luis Echeverría Álvarez</a:t>
            </a:r>
          </a:p>
          <a:p>
            <a:pPr algn="r"/>
            <a:r>
              <a:rPr lang="es-MX" sz="2400" b="1" dirty="0" smtClean="0">
                <a:solidFill>
                  <a:schemeClr val="tx2">
                    <a:lumMod val="60000"/>
                    <a:lumOff val="40000"/>
                  </a:schemeClr>
                </a:solidFill>
              </a:rPr>
              <a:t>1970-1976</a:t>
            </a:r>
            <a:endParaRPr lang="es-ES" sz="2400" b="1" dirty="0">
              <a:solidFill>
                <a:schemeClr val="tx2">
                  <a:lumMod val="60000"/>
                  <a:lumOff val="40000"/>
                </a:schemeClr>
              </a:solidFill>
            </a:endParaRPr>
          </a:p>
        </p:txBody>
      </p:sp>
      <p:sp>
        <p:nvSpPr>
          <p:cNvPr id="8" name="7 CuadroTexto"/>
          <p:cNvSpPr txBox="1"/>
          <p:nvPr/>
        </p:nvSpPr>
        <p:spPr>
          <a:xfrm>
            <a:off x="3714744" y="2812317"/>
            <a:ext cx="4929222" cy="830997"/>
          </a:xfrm>
          <a:prstGeom prst="rect">
            <a:avLst/>
          </a:prstGeom>
          <a:noFill/>
        </p:spPr>
        <p:txBody>
          <a:bodyPr wrap="square" rtlCol="0">
            <a:spAutoFit/>
          </a:bodyPr>
          <a:lstStyle/>
          <a:p>
            <a:pPr algn="ctr"/>
            <a:r>
              <a:rPr lang="es-MX" sz="2400" dirty="0" smtClean="0"/>
              <a:t>El sector burócrata creció de 600,000 en 1972 a 2.2 millones en 1976</a:t>
            </a:r>
            <a:r>
              <a:rPr lang="es-MX" sz="2400" baseline="30000" dirty="0" smtClean="0"/>
              <a:t>2</a:t>
            </a:r>
            <a:endParaRPr lang="es-ES" sz="2400" baseline="30000" dirty="0"/>
          </a:p>
        </p:txBody>
      </p:sp>
      <p:pic>
        <p:nvPicPr>
          <p:cNvPr id="5122" name="Picture 2" descr="C:\Users\evega\Pictures\varios\luis echeverria 70-76.jpg"/>
          <p:cNvPicPr>
            <a:picLocks noChangeAspect="1" noChangeArrowheads="1"/>
          </p:cNvPicPr>
          <p:nvPr/>
        </p:nvPicPr>
        <p:blipFill>
          <a:blip r:embed="rId2" cstate="print"/>
          <a:srcRect/>
          <a:stretch>
            <a:fillRect/>
          </a:stretch>
        </p:blipFill>
        <p:spPr bwMode="auto">
          <a:xfrm>
            <a:off x="8072462" y="1357298"/>
            <a:ext cx="804126" cy="1000132"/>
          </a:xfrm>
          <a:prstGeom prst="rect">
            <a:avLst/>
          </a:prstGeom>
          <a:noFill/>
        </p:spPr>
      </p:pic>
      <p:pic>
        <p:nvPicPr>
          <p:cNvPr id="5123" name="Picture 3" descr="C:\Users\evega\Pictures\varios\crecimiento.jpg"/>
          <p:cNvPicPr>
            <a:picLocks noChangeAspect="1" noChangeArrowheads="1"/>
          </p:cNvPicPr>
          <p:nvPr/>
        </p:nvPicPr>
        <p:blipFill>
          <a:blip r:embed="rId3" cstate="print"/>
          <a:srcRect/>
          <a:stretch>
            <a:fillRect/>
          </a:stretch>
        </p:blipFill>
        <p:spPr bwMode="auto">
          <a:xfrm>
            <a:off x="428596" y="2714620"/>
            <a:ext cx="2919596" cy="1785950"/>
          </a:xfrm>
          <a:prstGeom prst="rect">
            <a:avLst/>
          </a:prstGeom>
          <a:noFill/>
        </p:spPr>
      </p:pic>
      <p:sp>
        <p:nvSpPr>
          <p:cNvPr id="11" name="10 CuadroTexto"/>
          <p:cNvSpPr txBox="1"/>
          <p:nvPr/>
        </p:nvSpPr>
        <p:spPr>
          <a:xfrm>
            <a:off x="3857620" y="3786190"/>
            <a:ext cx="4929222" cy="830997"/>
          </a:xfrm>
          <a:prstGeom prst="rect">
            <a:avLst/>
          </a:prstGeom>
          <a:noFill/>
        </p:spPr>
        <p:txBody>
          <a:bodyPr wrap="square" rtlCol="0">
            <a:spAutoFit/>
          </a:bodyPr>
          <a:lstStyle/>
          <a:p>
            <a:pPr algn="ctr"/>
            <a:r>
              <a:rPr lang="es-MX" sz="2400" dirty="0" smtClean="0"/>
              <a:t>Se agregan figuras como las comisiones, los fondos y fideicomisos</a:t>
            </a:r>
            <a:endParaRPr lang="es-ES" sz="2400" dirty="0"/>
          </a:p>
        </p:txBody>
      </p:sp>
      <p:sp>
        <p:nvSpPr>
          <p:cNvPr id="12" name="11 CuadroTexto"/>
          <p:cNvSpPr txBox="1"/>
          <p:nvPr/>
        </p:nvSpPr>
        <p:spPr>
          <a:xfrm>
            <a:off x="-32" y="5929330"/>
            <a:ext cx="4643470" cy="285752"/>
          </a:xfrm>
          <a:prstGeom prst="rect">
            <a:avLst/>
          </a:prstGeom>
          <a:noFill/>
        </p:spPr>
        <p:txBody>
          <a:bodyPr wrap="square" rtlCol="0">
            <a:spAutoFit/>
          </a:bodyPr>
          <a:lstStyle/>
          <a:p>
            <a:r>
              <a:rPr lang="es-MX" sz="1200" baseline="30000" dirty="0" smtClean="0"/>
              <a:t>2</a:t>
            </a:r>
            <a:r>
              <a:rPr lang="es-MX" sz="1200" dirty="0" smtClean="0"/>
              <a:t> </a:t>
            </a:r>
            <a:r>
              <a:rPr lang="es-MX" sz="1200" dirty="0" smtClean="0">
                <a:hlinkClick r:id="rId4"/>
              </a:rPr>
              <a:t>http://www.economia.com.mx/luis_echeverria_alvarez.htm</a:t>
            </a:r>
            <a:r>
              <a:rPr lang="es-MX" sz="1200" dirty="0" smtClean="0"/>
              <a:t> </a:t>
            </a:r>
            <a:endParaRPr lang="es-ES" sz="1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2643206" cy="646331"/>
          </a:xfrm>
          <a:prstGeom prst="rect">
            <a:avLst/>
          </a:prstGeom>
          <a:noFill/>
        </p:spPr>
        <p:txBody>
          <a:bodyPr wrap="square" rtlCol="0">
            <a:spAutoFit/>
          </a:bodyPr>
          <a:lstStyle/>
          <a:p>
            <a:r>
              <a:rPr lang="es-MX" sz="3600" b="1" dirty="0" smtClean="0"/>
              <a:t>1960-1980</a:t>
            </a:r>
            <a:endParaRPr lang="es-ES" sz="3600" b="1" dirty="0"/>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4643438" y="1357298"/>
            <a:ext cx="3214710"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José López Portillo</a:t>
            </a:r>
          </a:p>
          <a:p>
            <a:pPr algn="r"/>
            <a:r>
              <a:rPr lang="es-MX" sz="2400" b="1" dirty="0" smtClean="0">
                <a:solidFill>
                  <a:schemeClr val="tx2">
                    <a:lumMod val="60000"/>
                    <a:lumOff val="40000"/>
                  </a:schemeClr>
                </a:solidFill>
              </a:rPr>
              <a:t>1976-1982</a:t>
            </a:r>
            <a:endParaRPr lang="es-ES" sz="2400" b="1" dirty="0">
              <a:solidFill>
                <a:schemeClr val="tx2">
                  <a:lumMod val="60000"/>
                  <a:lumOff val="40000"/>
                </a:schemeClr>
              </a:solidFill>
            </a:endParaRPr>
          </a:p>
        </p:txBody>
      </p:sp>
      <p:sp>
        <p:nvSpPr>
          <p:cNvPr id="8" name="7 CuadroTexto"/>
          <p:cNvSpPr txBox="1"/>
          <p:nvPr/>
        </p:nvSpPr>
        <p:spPr>
          <a:xfrm>
            <a:off x="642910" y="2500306"/>
            <a:ext cx="5643602" cy="1200329"/>
          </a:xfrm>
          <a:prstGeom prst="rect">
            <a:avLst/>
          </a:prstGeom>
          <a:noFill/>
        </p:spPr>
        <p:txBody>
          <a:bodyPr wrap="square" rtlCol="0">
            <a:spAutoFit/>
          </a:bodyPr>
          <a:lstStyle/>
          <a:p>
            <a:r>
              <a:rPr lang="es-MX" sz="2400" dirty="0" smtClean="0"/>
              <a:t>Se creó la</a:t>
            </a:r>
          </a:p>
          <a:p>
            <a:r>
              <a:rPr lang="es-MX" sz="2400" b="1" dirty="0" smtClean="0">
                <a:effectLst>
                  <a:outerShdw blurRad="38100" dist="38100" dir="2700000" algn="tl">
                    <a:srgbClr val="000000">
                      <a:alpha val="43137"/>
                    </a:srgbClr>
                  </a:outerShdw>
                </a:effectLst>
              </a:rPr>
              <a:t>Secretaría de Programación y Presupuesto </a:t>
            </a:r>
            <a:r>
              <a:rPr lang="es-MX" sz="2400" dirty="0" smtClean="0"/>
              <a:t>con funciones de:</a:t>
            </a:r>
            <a:endParaRPr lang="es-ES" sz="2400" baseline="30000" dirty="0"/>
          </a:p>
        </p:txBody>
      </p:sp>
      <p:pic>
        <p:nvPicPr>
          <p:cNvPr id="6146" name="Picture 2" descr="C:\Users\evega\Pictures\varios\jose lopez potillo 76-82.jpg"/>
          <p:cNvPicPr>
            <a:picLocks noChangeAspect="1" noChangeArrowheads="1"/>
          </p:cNvPicPr>
          <p:nvPr/>
        </p:nvPicPr>
        <p:blipFill>
          <a:blip r:embed="rId2" cstate="print"/>
          <a:srcRect/>
          <a:stretch>
            <a:fillRect/>
          </a:stretch>
        </p:blipFill>
        <p:spPr bwMode="auto">
          <a:xfrm>
            <a:off x="8072462" y="1285860"/>
            <a:ext cx="785818" cy="1187087"/>
          </a:xfrm>
          <a:prstGeom prst="rect">
            <a:avLst/>
          </a:prstGeom>
          <a:noFill/>
        </p:spPr>
      </p:pic>
      <p:sp>
        <p:nvSpPr>
          <p:cNvPr id="13" name="12 CuadroTexto"/>
          <p:cNvSpPr txBox="1"/>
          <p:nvPr/>
        </p:nvSpPr>
        <p:spPr>
          <a:xfrm>
            <a:off x="3857620" y="4071942"/>
            <a:ext cx="4643470" cy="1328023"/>
          </a:xfrm>
          <a:prstGeom prst="round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s-MX" sz="2400" dirty="0" smtClean="0"/>
              <a:t>Programación, </a:t>
            </a:r>
            <a:r>
              <a:rPr lang="es-MX" sz="2400" dirty="0" err="1" smtClean="0"/>
              <a:t>presupuestación</a:t>
            </a:r>
            <a:r>
              <a:rPr lang="es-MX" sz="2400" dirty="0" smtClean="0"/>
              <a:t>, control y evaluación del sector público</a:t>
            </a:r>
            <a:endParaRPr lang="es-ES" sz="2400" dirty="0"/>
          </a:p>
        </p:txBody>
      </p:sp>
      <p:pic>
        <p:nvPicPr>
          <p:cNvPr id="6148" name="Picture 4" descr="C:\Users\evega\Pictures\varios\innovacion-nino.png"/>
          <p:cNvPicPr>
            <a:picLocks noChangeAspect="1" noChangeArrowheads="1"/>
          </p:cNvPicPr>
          <p:nvPr/>
        </p:nvPicPr>
        <p:blipFill>
          <a:blip r:embed="rId3" cstate="print"/>
          <a:srcRect/>
          <a:stretch>
            <a:fillRect/>
          </a:stretch>
        </p:blipFill>
        <p:spPr bwMode="auto">
          <a:xfrm>
            <a:off x="500034" y="4341834"/>
            <a:ext cx="1214446" cy="1115857"/>
          </a:xfrm>
          <a:prstGeom prst="rect">
            <a:avLst/>
          </a:prstGeom>
          <a:noFill/>
        </p:spPr>
      </p:pic>
      <p:pic>
        <p:nvPicPr>
          <p:cNvPr id="6149" name="Picture 5" descr="C:\Users\evega\Pictures\varios\Planeación.jpg"/>
          <p:cNvPicPr>
            <a:picLocks noChangeAspect="1" noChangeArrowheads="1"/>
          </p:cNvPicPr>
          <p:nvPr/>
        </p:nvPicPr>
        <p:blipFill>
          <a:blip r:embed="rId4" cstate="print"/>
          <a:srcRect/>
          <a:stretch>
            <a:fillRect/>
          </a:stretch>
        </p:blipFill>
        <p:spPr bwMode="auto">
          <a:xfrm>
            <a:off x="2857488" y="4714884"/>
            <a:ext cx="928694" cy="928694"/>
          </a:xfrm>
          <a:prstGeom prst="rect">
            <a:avLst/>
          </a:prstGeom>
          <a:noFill/>
        </p:spPr>
      </p:pic>
      <p:pic>
        <p:nvPicPr>
          <p:cNvPr id="6150" name="Picture 6" descr="C:\Users\evega\Pictures\varios\presupuesto-publicidad-internet.jpg"/>
          <p:cNvPicPr>
            <a:picLocks noChangeAspect="1" noChangeArrowheads="1"/>
          </p:cNvPicPr>
          <p:nvPr/>
        </p:nvPicPr>
        <p:blipFill>
          <a:blip r:embed="rId5" cstate="print"/>
          <a:srcRect/>
          <a:stretch>
            <a:fillRect/>
          </a:stretch>
        </p:blipFill>
        <p:spPr bwMode="auto">
          <a:xfrm>
            <a:off x="1636990" y="4429132"/>
            <a:ext cx="1363374" cy="11588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nodeType="withEffect">
                                  <p:stCondLst>
                                    <p:cond delay="0"/>
                                  </p:stCondLst>
                                  <p:childTnLst>
                                    <p:set>
                                      <p:cBhvr>
                                        <p:cTn id="9" dur="1" fill="hold">
                                          <p:stCondLst>
                                            <p:cond delay="0"/>
                                          </p:stCondLst>
                                        </p:cTn>
                                        <p:tgtEl>
                                          <p:spTgt spid="6148"/>
                                        </p:tgtEl>
                                        <p:attrNameLst>
                                          <p:attrName>style.visibility</p:attrName>
                                        </p:attrNameLst>
                                      </p:cBhvr>
                                      <p:to>
                                        <p:strVal val="visible"/>
                                      </p:to>
                                    </p:set>
                                    <p:animEffect transition="in" filter="dissolve">
                                      <p:cBhvr>
                                        <p:cTn id="10" dur="500"/>
                                        <p:tgtEl>
                                          <p:spTgt spid="6148"/>
                                        </p:tgtEl>
                                      </p:cBhvr>
                                    </p:animEffect>
                                  </p:childTnLst>
                                </p:cTn>
                              </p:par>
                              <p:par>
                                <p:cTn id="11" presetID="9" presetClass="entr" presetSubtype="0" fill="hold" nodeType="withEffect">
                                  <p:stCondLst>
                                    <p:cond delay="0"/>
                                  </p:stCondLst>
                                  <p:childTnLst>
                                    <p:set>
                                      <p:cBhvr>
                                        <p:cTn id="12" dur="1" fill="hold">
                                          <p:stCondLst>
                                            <p:cond delay="0"/>
                                          </p:stCondLst>
                                        </p:cTn>
                                        <p:tgtEl>
                                          <p:spTgt spid="6149"/>
                                        </p:tgtEl>
                                        <p:attrNameLst>
                                          <p:attrName>style.visibility</p:attrName>
                                        </p:attrNameLst>
                                      </p:cBhvr>
                                      <p:to>
                                        <p:strVal val="visible"/>
                                      </p:to>
                                    </p:set>
                                    <p:animEffect transition="in" filter="dissolve">
                                      <p:cBhvr>
                                        <p:cTn id="13" dur="500"/>
                                        <p:tgtEl>
                                          <p:spTgt spid="6149"/>
                                        </p:tgtEl>
                                      </p:cBhvr>
                                    </p:animEffect>
                                  </p:childTnLst>
                                </p:cTn>
                              </p:par>
                              <p:par>
                                <p:cTn id="14" presetID="9" presetClass="entr" presetSubtype="0" fill="hold" nodeType="withEffect">
                                  <p:stCondLst>
                                    <p:cond delay="0"/>
                                  </p:stCondLst>
                                  <p:childTnLst>
                                    <p:set>
                                      <p:cBhvr>
                                        <p:cTn id="15" dur="1" fill="hold">
                                          <p:stCondLst>
                                            <p:cond delay="0"/>
                                          </p:stCondLst>
                                        </p:cTn>
                                        <p:tgtEl>
                                          <p:spTgt spid="6150"/>
                                        </p:tgtEl>
                                        <p:attrNameLst>
                                          <p:attrName>style.visibility</p:attrName>
                                        </p:attrNameLst>
                                      </p:cBhvr>
                                      <p:to>
                                        <p:strVal val="visible"/>
                                      </p:to>
                                    </p:set>
                                    <p:animEffect transition="in" filter="dissolve">
                                      <p:cBhvr>
                                        <p:cTn id="16"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836712"/>
            <a:ext cx="7772400" cy="629261"/>
          </a:xfrm>
        </p:spPr>
        <p:txBody>
          <a:bodyPr/>
          <a:lstStyle/>
          <a:p>
            <a:r>
              <a:rPr lang="es-MX" sz="4000" dirty="0" smtClean="0"/>
              <a:t>Índice</a:t>
            </a:r>
            <a:endParaRPr lang="es-MX" sz="4000" dirty="0"/>
          </a:p>
        </p:txBody>
      </p:sp>
      <p:sp>
        <p:nvSpPr>
          <p:cNvPr id="3" name="2 Subtítulo"/>
          <p:cNvSpPr>
            <a:spLocks noGrp="1"/>
          </p:cNvSpPr>
          <p:nvPr>
            <p:ph type="subTitle" idx="1"/>
          </p:nvPr>
        </p:nvSpPr>
        <p:spPr>
          <a:xfrm>
            <a:off x="357158" y="1500174"/>
            <a:ext cx="8429684" cy="4286280"/>
          </a:xfrm>
        </p:spPr>
        <p:txBody>
          <a:bodyPr/>
          <a:lstStyle/>
          <a:p>
            <a:pPr marL="400050" indent="-400050" algn="l">
              <a:buFont typeface="+mj-lt"/>
              <a:buAutoNum type="arabicPeriod"/>
            </a:pPr>
            <a:r>
              <a:rPr lang="es-MX" sz="2000" b="1" dirty="0" smtClean="0">
                <a:solidFill>
                  <a:schemeClr val="tx1"/>
                </a:solidFill>
              </a:rPr>
              <a:t>Las Reformas y la Modernización Administrativa</a:t>
            </a:r>
          </a:p>
          <a:p>
            <a:pPr marL="857250" lvl="1" indent="-400050" algn="l"/>
            <a:r>
              <a:rPr lang="es-MX" sz="2000" dirty="0" smtClean="0">
                <a:solidFill>
                  <a:schemeClr val="tx1"/>
                </a:solidFill>
              </a:rPr>
              <a:t>1.1  Definiciones  </a:t>
            </a:r>
            <a:endParaRPr lang="es-MX" sz="2000" dirty="0">
              <a:solidFill>
                <a:schemeClr val="tx1"/>
              </a:solidFill>
            </a:endParaRPr>
          </a:p>
          <a:p>
            <a:pPr marL="857250" lvl="1" indent="-400050" algn="l"/>
            <a:r>
              <a:rPr lang="es-MX" sz="2000" dirty="0" smtClean="0">
                <a:solidFill>
                  <a:schemeClr val="tx1"/>
                </a:solidFill>
              </a:rPr>
              <a:t>1.2  Marco Teórico </a:t>
            </a:r>
          </a:p>
          <a:p>
            <a:pPr marL="857250" lvl="1" indent="-400050" algn="l"/>
            <a:r>
              <a:rPr lang="es-MX" sz="2000" dirty="0" smtClean="0">
                <a:solidFill>
                  <a:schemeClr val="tx1"/>
                </a:solidFill>
              </a:rPr>
              <a:t>1.3  Historia de la Modernización de la Administración Pública en México 	</a:t>
            </a:r>
          </a:p>
          <a:p>
            <a:pPr marL="400050" indent="-400050" algn="l">
              <a:buFont typeface="+mj-lt"/>
              <a:buAutoNum type="arabicPeriod"/>
            </a:pPr>
            <a:r>
              <a:rPr lang="es-MX" sz="2000" b="1" dirty="0" smtClean="0">
                <a:solidFill>
                  <a:schemeClr val="tx1"/>
                </a:solidFill>
              </a:rPr>
              <a:t>La Modernización Administrativa en Sonora </a:t>
            </a:r>
          </a:p>
          <a:p>
            <a:pPr marL="857250" lvl="1" indent="-400050" algn="l"/>
            <a:r>
              <a:rPr lang="es-MX" sz="2000" dirty="0" smtClean="0">
                <a:solidFill>
                  <a:schemeClr val="tx1"/>
                </a:solidFill>
              </a:rPr>
              <a:t>2.1  Organización Gubernamental</a:t>
            </a:r>
          </a:p>
          <a:p>
            <a:pPr marL="857250" lvl="1" indent="-400050" algn="l"/>
            <a:r>
              <a:rPr lang="es-MX" sz="2000" dirty="0" smtClean="0">
                <a:solidFill>
                  <a:schemeClr val="tx1"/>
                </a:solidFill>
              </a:rPr>
              <a:t>2.2  Elementos para elaborar Proyectos de Mejora</a:t>
            </a:r>
          </a:p>
          <a:p>
            <a:pPr marL="857250" lvl="1" indent="-400050" algn="l"/>
            <a:r>
              <a:rPr lang="es-MX" sz="2000" dirty="0" smtClean="0">
                <a:solidFill>
                  <a:schemeClr val="tx1"/>
                </a:solidFill>
              </a:rPr>
              <a:t>2.3  </a:t>
            </a:r>
            <a:r>
              <a:rPr lang="es-MX" sz="2000" dirty="0" smtClean="0">
                <a:solidFill>
                  <a:schemeClr val="tx1"/>
                </a:solidFill>
              </a:rPr>
              <a:t>Calidad y la Transformación </a:t>
            </a:r>
            <a:r>
              <a:rPr lang="es-MX" sz="2000" dirty="0" smtClean="0">
                <a:solidFill>
                  <a:schemeClr val="tx1"/>
                </a:solidFill>
              </a:rPr>
              <a:t>Total y Profunda  </a:t>
            </a:r>
          </a:p>
          <a:p>
            <a:pPr marL="857250" lvl="1" indent="-400050" algn="l"/>
            <a:r>
              <a:rPr lang="es-MX" sz="2000" dirty="0" smtClean="0">
                <a:solidFill>
                  <a:schemeClr val="tx1"/>
                </a:solidFill>
              </a:rPr>
              <a:t>2.4  </a:t>
            </a:r>
            <a:r>
              <a:rPr lang="es-MX" sz="2000" dirty="0" smtClean="0">
                <a:solidFill>
                  <a:schemeClr val="tx1"/>
                </a:solidFill>
              </a:rPr>
              <a:t>Programa de Mejora de la Gestión </a:t>
            </a:r>
          </a:p>
          <a:p>
            <a:pPr marL="857250" lvl="1" indent="-400050" algn="l"/>
            <a:r>
              <a:rPr lang="es-MX" sz="2000" dirty="0" smtClean="0">
                <a:solidFill>
                  <a:schemeClr val="tx1"/>
                </a:solidFill>
              </a:rPr>
              <a:t>	</a:t>
            </a:r>
            <a:r>
              <a:rPr lang="es-MX" sz="2000" dirty="0" smtClean="0">
                <a:solidFill>
                  <a:schemeClr val="tx1"/>
                </a:solidFill>
              </a:rPr>
              <a:t>2.4.1 </a:t>
            </a:r>
            <a:r>
              <a:rPr lang="es-MX" sz="2000" dirty="0" smtClean="0">
                <a:solidFill>
                  <a:schemeClr val="tx1"/>
                </a:solidFill>
              </a:rPr>
              <a:t>Ejercicio	</a:t>
            </a:r>
          </a:p>
          <a:p>
            <a:pPr marL="400050" indent="-400050" algn="l">
              <a:buFont typeface="+mj-lt"/>
              <a:buAutoNum type="arabicPeriod"/>
            </a:pPr>
            <a:r>
              <a:rPr lang="es-MX" sz="2000" b="1" dirty="0" smtClean="0">
                <a:solidFill>
                  <a:schemeClr val="tx1"/>
                </a:solidFill>
              </a:rPr>
              <a:t>La Organización Gubernamental en la Era del Conocimiento </a:t>
            </a:r>
          </a:p>
          <a:p>
            <a:pPr marL="857250" lvl="1" indent="-400050" algn="l"/>
            <a:r>
              <a:rPr lang="es-MX" sz="2000" dirty="0" smtClean="0">
                <a:solidFill>
                  <a:schemeClr val="tx1"/>
                </a:solidFill>
              </a:rPr>
              <a:t>3.1  Conclusión</a:t>
            </a:r>
            <a:endParaRPr lang="es-MX" sz="2000" dirty="0" smtClean="0"/>
          </a:p>
        </p:txBody>
      </p:sp>
    </p:spTree>
  </p:cSld>
  <p:clrMapOvr>
    <a:masterClrMapping/>
  </p:clrMapOvr>
  <p:transition spd="slow">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2786082" cy="646331"/>
          </a:xfrm>
          <a:prstGeom prst="rect">
            <a:avLst/>
          </a:prstGeom>
          <a:noFill/>
        </p:spPr>
        <p:txBody>
          <a:bodyPr wrap="square" rtlCol="0">
            <a:spAutoFit/>
          </a:bodyPr>
          <a:lstStyle/>
          <a:p>
            <a:r>
              <a:rPr lang="es-MX" sz="3600" b="1" dirty="0" smtClean="0"/>
              <a:t>1960-1980</a:t>
            </a:r>
            <a:endParaRPr lang="es-ES" sz="3600" b="1" dirty="0"/>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4643438" y="1357298"/>
            <a:ext cx="3214710"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José López Portillo</a:t>
            </a:r>
          </a:p>
          <a:p>
            <a:pPr algn="r"/>
            <a:r>
              <a:rPr lang="es-MX" sz="2400" b="1" dirty="0" smtClean="0">
                <a:solidFill>
                  <a:schemeClr val="tx2">
                    <a:lumMod val="60000"/>
                    <a:lumOff val="40000"/>
                  </a:schemeClr>
                </a:solidFill>
              </a:rPr>
              <a:t>1976-1982</a:t>
            </a:r>
            <a:endParaRPr lang="es-ES" sz="2400" b="1" dirty="0">
              <a:solidFill>
                <a:schemeClr val="tx2">
                  <a:lumMod val="60000"/>
                  <a:lumOff val="40000"/>
                </a:schemeClr>
              </a:solidFill>
            </a:endParaRPr>
          </a:p>
        </p:txBody>
      </p:sp>
      <p:sp>
        <p:nvSpPr>
          <p:cNvPr id="8" name="7 CuadroTexto"/>
          <p:cNvSpPr txBox="1"/>
          <p:nvPr/>
        </p:nvSpPr>
        <p:spPr>
          <a:xfrm>
            <a:off x="1785918" y="2357430"/>
            <a:ext cx="4929222" cy="523220"/>
          </a:xfrm>
          <a:prstGeom prst="rect">
            <a:avLst/>
          </a:prstGeom>
          <a:noFill/>
        </p:spPr>
        <p:txBody>
          <a:bodyPr wrap="square" rtlCol="0">
            <a:spAutoFit/>
          </a:bodyPr>
          <a:lstStyle/>
          <a:p>
            <a:pPr algn="ctr"/>
            <a:r>
              <a:rPr lang="es-MX" sz="2800" b="1" dirty="0" smtClean="0"/>
              <a:t>Se emitieron:</a:t>
            </a:r>
            <a:endParaRPr lang="es-ES" sz="2800" b="1" baseline="30000" dirty="0"/>
          </a:p>
        </p:txBody>
      </p:sp>
      <p:sp>
        <p:nvSpPr>
          <p:cNvPr id="11" name="10 CuadroTexto"/>
          <p:cNvSpPr txBox="1"/>
          <p:nvPr/>
        </p:nvSpPr>
        <p:spPr>
          <a:xfrm>
            <a:off x="3428992" y="3143248"/>
            <a:ext cx="5072130" cy="1938992"/>
          </a:xfrm>
          <a:prstGeom prst="rect">
            <a:avLst/>
          </a:prstGeom>
          <a:noFill/>
        </p:spPr>
        <p:txBody>
          <a:bodyPr wrap="square" rtlCol="0">
            <a:spAutoFit/>
          </a:bodyPr>
          <a:lstStyle/>
          <a:p>
            <a:pPr marL="623888" indent="-623888">
              <a:buSzPct val="150000"/>
              <a:buBlip>
                <a:blip r:embed="rId2"/>
              </a:buBlip>
            </a:pPr>
            <a:r>
              <a:rPr lang="es-MX" sz="2400" dirty="0" smtClean="0"/>
              <a:t>Ley de Presupuesto, Contabilidad y gasto Público</a:t>
            </a:r>
          </a:p>
          <a:p>
            <a:pPr marL="623888" indent="-623888">
              <a:buSzPct val="150000"/>
              <a:buBlip>
                <a:blip r:embed="rId2"/>
              </a:buBlip>
            </a:pPr>
            <a:r>
              <a:rPr lang="es-MX" sz="2400" dirty="0" smtClean="0"/>
              <a:t>Ley General de Deuda Pública</a:t>
            </a:r>
          </a:p>
          <a:p>
            <a:pPr marL="623888" indent="-623888">
              <a:buSzPct val="150000"/>
              <a:buBlip>
                <a:blip r:embed="rId2"/>
              </a:buBlip>
            </a:pPr>
            <a:r>
              <a:rPr lang="es-MX" sz="2400" dirty="0" smtClean="0"/>
              <a:t>Ley Orgánica de la Administración Pública Federal</a:t>
            </a:r>
            <a:endParaRPr lang="es-ES" sz="2400" dirty="0"/>
          </a:p>
        </p:txBody>
      </p:sp>
      <p:pic>
        <p:nvPicPr>
          <p:cNvPr id="6146" name="Picture 2" descr="C:\Users\evega\Pictures\varios\jose lopez potillo 76-82.jpg"/>
          <p:cNvPicPr>
            <a:picLocks noChangeAspect="1" noChangeArrowheads="1"/>
          </p:cNvPicPr>
          <p:nvPr/>
        </p:nvPicPr>
        <p:blipFill>
          <a:blip r:embed="rId3" cstate="print"/>
          <a:srcRect/>
          <a:stretch>
            <a:fillRect/>
          </a:stretch>
        </p:blipFill>
        <p:spPr bwMode="auto">
          <a:xfrm>
            <a:off x="8072462" y="1285860"/>
            <a:ext cx="785818" cy="1187087"/>
          </a:xfrm>
          <a:prstGeom prst="rect">
            <a:avLst/>
          </a:prstGeom>
          <a:noFill/>
        </p:spPr>
      </p:pic>
      <p:pic>
        <p:nvPicPr>
          <p:cNvPr id="6147" name="Picture 3" descr="C:\Users\evega\Pictures\varios\leyes.jpg"/>
          <p:cNvPicPr>
            <a:picLocks noChangeAspect="1" noChangeArrowheads="1"/>
          </p:cNvPicPr>
          <p:nvPr/>
        </p:nvPicPr>
        <p:blipFill>
          <a:blip r:embed="rId4" cstate="print"/>
          <a:srcRect/>
          <a:stretch>
            <a:fillRect/>
          </a:stretch>
        </p:blipFill>
        <p:spPr bwMode="auto">
          <a:xfrm>
            <a:off x="357158" y="3286124"/>
            <a:ext cx="2590800" cy="1762125"/>
          </a:xfrm>
          <a:prstGeom prst="roundRect">
            <a:avLst/>
          </a:prstGeom>
          <a:noFill/>
          <a:effectLst>
            <a:softEdge rad="31750"/>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82471"/>
            <a:ext cx="2786082" cy="646331"/>
          </a:xfrm>
          <a:prstGeom prst="rect">
            <a:avLst/>
          </a:prstGeom>
          <a:noFill/>
        </p:spPr>
        <p:txBody>
          <a:bodyPr wrap="square" rtlCol="0">
            <a:spAutoFit/>
          </a:bodyPr>
          <a:lstStyle/>
          <a:p>
            <a:r>
              <a:rPr lang="es-MX" sz="3600" b="1" dirty="0" smtClean="0"/>
              <a:t>1980-1988</a:t>
            </a:r>
            <a:endParaRPr lang="es-ES" sz="3600" b="1" dirty="0"/>
          </a:p>
        </p:txBody>
      </p:sp>
      <p:sp>
        <p:nvSpPr>
          <p:cNvPr id="5" name="4 Rectángulo redondeado"/>
          <p:cNvSpPr/>
          <p:nvPr/>
        </p:nvSpPr>
        <p:spPr>
          <a:xfrm>
            <a:off x="357158" y="1357298"/>
            <a:ext cx="500066" cy="50006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3</a:t>
            </a:r>
            <a:endParaRPr lang="es-ES" sz="3600" b="1" dirty="0">
              <a:solidFill>
                <a:schemeClr val="bg1"/>
              </a:solidFill>
            </a:endParaRPr>
          </a:p>
        </p:txBody>
      </p:sp>
      <p:sp>
        <p:nvSpPr>
          <p:cNvPr id="7" name="6 CuadroTexto"/>
          <p:cNvSpPr txBox="1"/>
          <p:nvPr/>
        </p:nvSpPr>
        <p:spPr>
          <a:xfrm>
            <a:off x="1285852" y="2357430"/>
            <a:ext cx="7358114" cy="830997"/>
          </a:xfrm>
          <a:prstGeom prst="rect">
            <a:avLst/>
          </a:prstGeom>
          <a:noFill/>
        </p:spPr>
        <p:txBody>
          <a:bodyPr wrap="square" rtlCol="0">
            <a:spAutoFit/>
          </a:bodyPr>
          <a:lstStyle/>
          <a:p>
            <a:r>
              <a:rPr lang="es-MX" sz="2400" dirty="0" smtClean="0"/>
              <a:t>Intensificación de los sistemas de control, como parte de la renovación moral del país</a:t>
            </a:r>
            <a:endParaRPr lang="es-ES" sz="2400" dirty="0"/>
          </a:p>
        </p:txBody>
      </p:sp>
      <p:sp>
        <p:nvSpPr>
          <p:cNvPr id="9" name="8 CuadroTexto"/>
          <p:cNvSpPr txBox="1"/>
          <p:nvPr/>
        </p:nvSpPr>
        <p:spPr>
          <a:xfrm>
            <a:off x="1285852" y="4035038"/>
            <a:ext cx="7358114" cy="461665"/>
          </a:xfrm>
          <a:prstGeom prst="rect">
            <a:avLst/>
          </a:prstGeom>
          <a:noFill/>
        </p:spPr>
        <p:txBody>
          <a:bodyPr wrap="square" rtlCol="0">
            <a:spAutoFit/>
          </a:bodyPr>
          <a:lstStyle/>
          <a:p>
            <a:r>
              <a:rPr lang="es-MX" sz="2400" dirty="0" smtClean="0"/>
              <a:t>Simplificación administrativa</a:t>
            </a:r>
            <a:endParaRPr lang="es-ES" sz="2400" dirty="0"/>
          </a:p>
        </p:txBody>
      </p:sp>
      <p:sp>
        <p:nvSpPr>
          <p:cNvPr id="11" name="10 CuadroTexto"/>
          <p:cNvSpPr txBox="1"/>
          <p:nvPr/>
        </p:nvSpPr>
        <p:spPr>
          <a:xfrm>
            <a:off x="1285852" y="4633931"/>
            <a:ext cx="7358114" cy="830997"/>
          </a:xfrm>
          <a:prstGeom prst="rect">
            <a:avLst/>
          </a:prstGeom>
          <a:noFill/>
        </p:spPr>
        <p:txBody>
          <a:bodyPr wrap="square" rtlCol="0">
            <a:spAutoFit/>
          </a:bodyPr>
          <a:lstStyle/>
          <a:p>
            <a:r>
              <a:rPr lang="es-MX" sz="2400" dirty="0" smtClean="0"/>
              <a:t>Búsqueda del aumento en la eficiencia y productividad del sector público</a:t>
            </a:r>
            <a:endParaRPr lang="es-ES" sz="2400" dirty="0"/>
          </a:p>
        </p:txBody>
      </p:sp>
      <p:sp>
        <p:nvSpPr>
          <p:cNvPr id="12" name="11 CuadroTexto"/>
          <p:cNvSpPr txBox="1"/>
          <p:nvPr/>
        </p:nvSpPr>
        <p:spPr>
          <a:xfrm>
            <a:off x="2295508" y="5672463"/>
            <a:ext cx="5919830" cy="461665"/>
          </a:xfrm>
          <a:prstGeom prst="rect">
            <a:avLst/>
          </a:prstGeom>
          <a:noFill/>
        </p:spPr>
        <p:txBody>
          <a:bodyPr wrap="square" rtlCol="0">
            <a:spAutoFit/>
          </a:bodyPr>
          <a:lstStyle/>
          <a:p>
            <a:r>
              <a:rPr lang="es-MX" sz="2400" i="1" dirty="0" smtClean="0"/>
              <a:t>Desmantelamiento del sector paraestatal</a:t>
            </a:r>
            <a:endParaRPr lang="es-ES" sz="2400" i="1" dirty="0"/>
          </a:p>
        </p:txBody>
      </p:sp>
      <p:pic>
        <p:nvPicPr>
          <p:cNvPr id="14" name="Picture 4" descr="Untitled-2.tif">
            <a:hlinkClick r:id="" action="ppaction://noaction"/>
          </p:cNvPr>
          <p:cNvPicPr>
            <a:picLocks noChangeAspect="1"/>
          </p:cNvPicPr>
          <p:nvPr/>
        </p:nvPicPr>
        <p:blipFill>
          <a:blip r:embed="rId2" cstate="print"/>
          <a:stretch>
            <a:fillRect/>
          </a:stretch>
        </p:blipFill>
        <p:spPr>
          <a:xfrm>
            <a:off x="648419" y="2430103"/>
            <a:ext cx="494557" cy="498831"/>
          </a:xfrm>
          <a:prstGeom prst="rect">
            <a:avLst/>
          </a:prstGeom>
        </p:spPr>
      </p:pic>
      <p:pic>
        <p:nvPicPr>
          <p:cNvPr id="15" name="Picture 4" descr="Untitled-2.tif">
            <a:hlinkClick r:id="" action="ppaction://noaction"/>
          </p:cNvPr>
          <p:cNvPicPr>
            <a:picLocks noChangeAspect="1"/>
          </p:cNvPicPr>
          <p:nvPr/>
        </p:nvPicPr>
        <p:blipFill>
          <a:blip r:embed="rId2" cstate="print"/>
          <a:stretch>
            <a:fillRect/>
          </a:stretch>
        </p:blipFill>
        <p:spPr>
          <a:xfrm>
            <a:off x="642910" y="3990988"/>
            <a:ext cx="494557" cy="498831"/>
          </a:xfrm>
          <a:prstGeom prst="rect">
            <a:avLst/>
          </a:prstGeom>
        </p:spPr>
      </p:pic>
      <p:pic>
        <p:nvPicPr>
          <p:cNvPr id="16" name="Picture 4" descr="Untitled-2.tif">
            <a:hlinkClick r:id="" action="ppaction://noaction"/>
          </p:cNvPr>
          <p:cNvPicPr>
            <a:picLocks noChangeAspect="1"/>
          </p:cNvPicPr>
          <p:nvPr/>
        </p:nvPicPr>
        <p:blipFill>
          <a:blip r:embed="rId2" cstate="print"/>
          <a:stretch>
            <a:fillRect/>
          </a:stretch>
        </p:blipFill>
        <p:spPr>
          <a:xfrm>
            <a:off x="642910" y="4705368"/>
            <a:ext cx="494557" cy="498831"/>
          </a:xfrm>
          <a:prstGeom prst="rect">
            <a:avLst/>
          </a:prstGeom>
        </p:spPr>
      </p:pic>
      <p:pic>
        <p:nvPicPr>
          <p:cNvPr id="7171" name="Picture 3" descr="C:\Users\evega\Pictures\varios\VIETA%~1.JPG"/>
          <p:cNvPicPr>
            <a:picLocks noChangeAspect="1" noChangeArrowheads="1"/>
          </p:cNvPicPr>
          <p:nvPr/>
        </p:nvPicPr>
        <p:blipFill>
          <a:blip r:embed="rId3" cstate="print"/>
          <a:srcRect/>
          <a:stretch>
            <a:fillRect/>
          </a:stretch>
        </p:blipFill>
        <p:spPr bwMode="auto">
          <a:xfrm>
            <a:off x="1928794" y="5776938"/>
            <a:ext cx="364010" cy="366706"/>
          </a:xfrm>
          <a:prstGeom prst="rect">
            <a:avLst/>
          </a:prstGeom>
          <a:noFill/>
        </p:spPr>
      </p:pic>
      <p:sp>
        <p:nvSpPr>
          <p:cNvPr id="18" name="17 CuadroTexto"/>
          <p:cNvSpPr txBox="1"/>
          <p:nvPr/>
        </p:nvSpPr>
        <p:spPr>
          <a:xfrm>
            <a:off x="2295508" y="3328864"/>
            <a:ext cx="6848492" cy="461665"/>
          </a:xfrm>
          <a:prstGeom prst="rect">
            <a:avLst/>
          </a:prstGeom>
          <a:noFill/>
        </p:spPr>
        <p:txBody>
          <a:bodyPr wrap="square" rtlCol="0">
            <a:spAutoFit/>
          </a:bodyPr>
          <a:lstStyle/>
          <a:p>
            <a:r>
              <a:rPr lang="es-MX" sz="2400" i="1" dirty="0" smtClean="0"/>
              <a:t>Secretaría de la Contraloría General de la Federación</a:t>
            </a:r>
            <a:endParaRPr lang="es-ES" sz="2400" i="1" dirty="0"/>
          </a:p>
        </p:txBody>
      </p:sp>
      <p:pic>
        <p:nvPicPr>
          <p:cNvPr id="19" name="Picture 3" descr="C:\Users\evega\Pictures\varios\VIETA%~1.JPG"/>
          <p:cNvPicPr>
            <a:picLocks noChangeAspect="1" noChangeArrowheads="1"/>
          </p:cNvPicPr>
          <p:nvPr/>
        </p:nvPicPr>
        <p:blipFill>
          <a:blip r:embed="rId3" cstate="print"/>
          <a:srcRect/>
          <a:stretch>
            <a:fillRect/>
          </a:stretch>
        </p:blipFill>
        <p:spPr bwMode="auto">
          <a:xfrm>
            <a:off x="1928794" y="3419484"/>
            <a:ext cx="364010" cy="366706"/>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82471"/>
            <a:ext cx="2786082" cy="646331"/>
          </a:xfrm>
          <a:prstGeom prst="rect">
            <a:avLst/>
          </a:prstGeom>
          <a:noFill/>
        </p:spPr>
        <p:txBody>
          <a:bodyPr wrap="square" rtlCol="0">
            <a:spAutoFit/>
          </a:bodyPr>
          <a:lstStyle/>
          <a:p>
            <a:r>
              <a:rPr lang="es-MX" sz="3600" b="1" dirty="0" smtClean="0"/>
              <a:t>1980-1988</a:t>
            </a:r>
            <a:endParaRPr lang="es-ES" sz="3600" b="1" dirty="0"/>
          </a:p>
        </p:txBody>
      </p:sp>
      <p:sp>
        <p:nvSpPr>
          <p:cNvPr id="5" name="4 Rectángulo redondeado"/>
          <p:cNvSpPr/>
          <p:nvPr/>
        </p:nvSpPr>
        <p:spPr>
          <a:xfrm>
            <a:off x="357158" y="1357298"/>
            <a:ext cx="500066" cy="50006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3</a:t>
            </a:r>
            <a:endParaRPr lang="es-ES" sz="3600" b="1" dirty="0">
              <a:solidFill>
                <a:schemeClr val="bg1"/>
              </a:solidFill>
            </a:endParaRPr>
          </a:p>
        </p:txBody>
      </p:sp>
      <p:sp>
        <p:nvSpPr>
          <p:cNvPr id="17" name="16 CuadroTexto"/>
          <p:cNvSpPr txBox="1"/>
          <p:nvPr/>
        </p:nvSpPr>
        <p:spPr>
          <a:xfrm>
            <a:off x="3714744" y="1357298"/>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Miguel de la Madrid Hurtado</a:t>
            </a:r>
          </a:p>
          <a:p>
            <a:pPr algn="r"/>
            <a:r>
              <a:rPr lang="es-MX" sz="2400" b="1" dirty="0" smtClean="0">
                <a:solidFill>
                  <a:schemeClr val="tx2">
                    <a:lumMod val="60000"/>
                    <a:lumOff val="40000"/>
                  </a:schemeClr>
                </a:solidFill>
              </a:rPr>
              <a:t>1982-1988</a:t>
            </a:r>
            <a:endParaRPr lang="es-ES" sz="2400" b="1" dirty="0">
              <a:solidFill>
                <a:schemeClr val="tx2">
                  <a:lumMod val="60000"/>
                  <a:lumOff val="40000"/>
                </a:schemeClr>
              </a:solidFill>
            </a:endParaRPr>
          </a:p>
        </p:txBody>
      </p:sp>
      <p:pic>
        <p:nvPicPr>
          <p:cNvPr id="8194" name="Picture 2" descr="C:\Users\evega\Pictures\varios\miguel de la madrid 82-88.jpg"/>
          <p:cNvPicPr>
            <a:picLocks noChangeAspect="1" noChangeArrowheads="1"/>
          </p:cNvPicPr>
          <p:nvPr/>
        </p:nvPicPr>
        <p:blipFill>
          <a:blip r:embed="rId2" cstate="print"/>
          <a:srcRect/>
          <a:stretch>
            <a:fillRect/>
          </a:stretch>
        </p:blipFill>
        <p:spPr bwMode="auto">
          <a:xfrm>
            <a:off x="8072462" y="1285860"/>
            <a:ext cx="781055" cy="857256"/>
          </a:xfrm>
          <a:prstGeom prst="rect">
            <a:avLst/>
          </a:prstGeom>
          <a:noFill/>
        </p:spPr>
      </p:pic>
      <p:sp>
        <p:nvSpPr>
          <p:cNvPr id="11" name="10 CuadroTexto"/>
          <p:cNvSpPr txBox="1"/>
          <p:nvPr/>
        </p:nvSpPr>
        <p:spPr>
          <a:xfrm>
            <a:off x="285720" y="2357430"/>
            <a:ext cx="6072230" cy="1015663"/>
          </a:xfrm>
          <a:prstGeom prst="rect">
            <a:avLst/>
          </a:prstGeom>
          <a:noFill/>
        </p:spPr>
        <p:txBody>
          <a:bodyPr wrap="square" rtlCol="0">
            <a:spAutoFit/>
          </a:bodyPr>
          <a:lstStyle/>
          <a:p>
            <a:r>
              <a:rPr lang="es-MX" sz="2000" dirty="0" smtClean="0"/>
              <a:t>De su discurso oficial de gobierno, donde propuso llevar a cabo una </a:t>
            </a:r>
            <a:r>
              <a:rPr lang="es-MX" sz="2000" b="1" i="1" dirty="0" smtClean="0">
                <a:effectLst>
                  <a:outerShdw blurRad="38100" dist="38100" dir="2700000" algn="tl">
                    <a:srgbClr val="000000">
                      <a:alpha val="43137"/>
                    </a:srgbClr>
                  </a:outerShdw>
                </a:effectLst>
              </a:rPr>
              <a:t>modernización administrativa </a:t>
            </a:r>
            <a:r>
              <a:rPr lang="es-MX" sz="2000" dirty="0" smtClean="0"/>
              <a:t>concebida como:</a:t>
            </a:r>
            <a:endParaRPr lang="es-ES" sz="2000" dirty="0"/>
          </a:p>
        </p:txBody>
      </p:sp>
      <p:sp>
        <p:nvSpPr>
          <p:cNvPr id="12" name="11 CuadroTexto"/>
          <p:cNvSpPr txBox="1"/>
          <p:nvPr/>
        </p:nvSpPr>
        <p:spPr>
          <a:xfrm>
            <a:off x="1142976" y="3357562"/>
            <a:ext cx="7072362" cy="2308324"/>
          </a:xfrm>
          <a:prstGeom prst="rect">
            <a:avLst/>
          </a:prstGeom>
          <a:noFill/>
        </p:spPr>
        <p:txBody>
          <a:bodyPr wrap="square" rtlCol="0">
            <a:spAutoFit/>
          </a:bodyPr>
          <a:lstStyle/>
          <a:p>
            <a:pPr algn="ctr"/>
            <a:r>
              <a:rPr lang="es-MX" sz="2400" b="1" i="1" dirty="0" smtClean="0">
                <a:solidFill>
                  <a:schemeClr val="accent5">
                    <a:lumMod val="75000"/>
                  </a:schemeClr>
                </a:solidFill>
              </a:rPr>
              <a:t>“… proceso democrático de transformación institucional, </a:t>
            </a:r>
            <a:r>
              <a:rPr lang="es-MX" sz="2400" i="1" dirty="0" smtClean="0">
                <a:solidFill>
                  <a:schemeClr val="accent5">
                    <a:lumMod val="75000"/>
                  </a:schemeClr>
                </a:solidFill>
              </a:rPr>
              <a:t>con el que se busca adecuar las características estructurales y operativas de las dependencias y entidades a los nuevos objetivos, prioridades, estrategias y políticas del Plan Nacional de Desarrollo 1983-1988</a:t>
            </a:r>
            <a:r>
              <a:rPr lang="es-MX" sz="2400" b="1" i="1" dirty="0" smtClean="0">
                <a:solidFill>
                  <a:schemeClr val="accent5">
                    <a:lumMod val="75000"/>
                  </a:schemeClr>
                </a:solidFill>
              </a:rPr>
              <a:t>”</a:t>
            </a:r>
            <a:endParaRPr lang="es-ES" sz="2400" b="1" i="1" dirty="0">
              <a:solidFill>
                <a:schemeClr val="accent5">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82471"/>
            <a:ext cx="3000396" cy="646331"/>
          </a:xfrm>
          <a:prstGeom prst="rect">
            <a:avLst/>
          </a:prstGeom>
          <a:noFill/>
        </p:spPr>
        <p:txBody>
          <a:bodyPr wrap="square" rtlCol="0">
            <a:spAutoFit/>
          </a:bodyPr>
          <a:lstStyle/>
          <a:p>
            <a:r>
              <a:rPr lang="es-MX" sz="3600" b="1" dirty="0" smtClean="0"/>
              <a:t>1980-1988</a:t>
            </a:r>
            <a:endParaRPr lang="es-ES" sz="3600" b="1" dirty="0"/>
          </a:p>
        </p:txBody>
      </p:sp>
      <p:sp>
        <p:nvSpPr>
          <p:cNvPr id="5" name="4 Rectángulo redondeado"/>
          <p:cNvSpPr/>
          <p:nvPr/>
        </p:nvSpPr>
        <p:spPr>
          <a:xfrm>
            <a:off x="357158" y="1357298"/>
            <a:ext cx="500066" cy="50006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3</a:t>
            </a:r>
            <a:endParaRPr lang="es-ES" sz="3600" b="1" dirty="0">
              <a:solidFill>
                <a:schemeClr val="bg1"/>
              </a:solidFill>
            </a:endParaRPr>
          </a:p>
        </p:txBody>
      </p:sp>
      <p:sp>
        <p:nvSpPr>
          <p:cNvPr id="17" name="16 CuadroTexto"/>
          <p:cNvSpPr txBox="1"/>
          <p:nvPr/>
        </p:nvSpPr>
        <p:spPr>
          <a:xfrm>
            <a:off x="3714744" y="1357298"/>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Miguel de la Madrid Hurtado</a:t>
            </a:r>
          </a:p>
          <a:p>
            <a:pPr algn="r"/>
            <a:r>
              <a:rPr lang="es-MX" sz="2400" b="1" dirty="0" smtClean="0">
                <a:solidFill>
                  <a:schemeClr val="tx2">
                    <a:lumMod val="60000"/>
                    <a:lumOff val="40000"/>
                  </a:schemeClr>
                </a:solidFill>
              </a:rPr>
              <a:t>1982-1988</a:t>
            </a:r>
            <a:endParaRPr lang="es-ES" sz="2400" b="1" dirty="0">
              <a:solidFill>
                <a:schemeClr val="tx2">
                  <a:lumMod val="60000"/>
                  <a:lumOff val="40000"/>
                </a:schemeClr>
              </a:solidFill>
            </a:endParaRPr>
          </a:p>
        </p:txBody>
      </p:sp>
      <p:pic>
        <p:nvPicPr>
          <p:cNvPr id="8194" name="Picture 2" descr="C:\Users\evega\Pictures\varios\miguel de la madrid 82-88.jpg"/>
          <p:cNvPicPr>
            <a:picLocks noChangeAspect="1" noChangeArrowheads="1"/>
          </p:cNvPicPr>
          <p:nvPr/>
        </p:nvPicPr>
        <p:blipFill>
          <a:blip r:embed="rId2" cstate="print"/>
          <a:srcRect/>
          <a:stretch>
            <a:fillRect/>
          </a:stretch>
        </p:blipFill>
        <p:spPr bwMode="auto">
          <a:xfrm>
            <a:off x="8072462" y="1285860"/>
            <a:ext cx="781055" cy="857256"/>
          </a:xfrm>
          <a:prstGeom prst="rect">
            <a:avLst/>
          </a:prstGeom>
          <a:noFill/>
        </p:spPr>
      </p:pic>
      <p:graphicFrame>
        <p:nvGraphicFramePr>
          <p:cNvPr id="6" name="5 Diagrama"/>
          <p:cNvGraphicFramePr/>
          <p:nvPr/>
        </p:nvGraphicFramePr>
        <p:xfrm>
          <a:off x="357158" y="3000372"/>
          <a:ext cx="3286148" cy="2278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7 Diagrama"/>
          <p:cNvGraphicFramePr/>
          <p:nvPr/>
        </p:nvGraphicFramePr>
        <p:xfrm>
          <a:off x="4786314" y="2857496"/>
          <a:ext cx="3214710" cy="31432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8 Flecha derecha"/>
          <p:cNvSpPr/>
          <p:nvPr/>
        </p:nvSpPr>
        <p:spPr>
          <a:xfrm>
            <a:off x="3714744" y="3571876"/>
            <a:ext cx="1000132" cy="1071570"/>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10" name="9 CuadroTexto"/>
          <p:cNvSpPr txBox="1"/>
          <p:nvPr/>
        </p:nvSpPr>
        <p:spPr>
          <a:xfrm>
            <a:off x="4500562" y="2285992"/>
            <a:ext cx="1285884" cy="584775"/>
          </a:xfrm>
          <a:prstGeom prst="rect">
            <a:avLst/>
          </a:prstGeom>
          <a:noFill/>
        </p:spPr>
        <p:txBody>
          <a:bodyPr wrap="square" rtlCol="0">
            <a:spAutoFit/>
          </a:bodyPr>
          <a:lstStyle/>
          <a:p>
            <a:pPr algn="ctr"/>
            <a:r>
              <a:rPr lang="es-MX" sz="3200" b="1" dirty="0" smtClean="0"/>
              <a:t>1984</a:t>
            </a:r>
            <a:endParaRPr lang="es-E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8" grpId="0">
        <p:bldAsOne/>
      </p:bldGraphic>
      <p:bldP spid="9" grpId="0" animBg="1"/>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1406" y="1142984"/>
            <a:ext cx="4643470" cy="646331"/>
          </a:xfrm>
          <a:prstGeom prst="rect">
            <a:avLst/>
          </a:prstGeom>
          <a:noFill/>
        </p:spPr>
        <p:txBody>
          <a:bodyPr wrap="square" rtlCol="0">
            <a:spAutoFit/>
          </a:bodyPr>
          <a:lstStyle/>
          <a:p>
            <a:r>
              <a:rPr lang="es-MX" sz="3600" b="1" dirty="0" smtClean="0"/>
              <a:t>A partir de 1988…</a:t>
            </a:r>
            <a:endParaRPr lang="es-ES" sz="3600" b="1" dirty="0"/>
          </a:p>
        </p:txBody>
      </p:sp>
      <p:sp>
        <p:nvSpPr>
          <p:cNvPr id="18" name="17 CuadroTexto"/>
          <p:cNvSpPr txBox="1"/>
          <p:nvPr/>
        </p:nvSpPr>
        <p:spPr>
          <a:xfrm>
            <a:off x="3714744" y="1357298"/>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Carlos Salinas de Gortari</a:t>
            </a:r>
          </a:p>
          <a:p>
            <a:pPr algn="r"/>
            <a:r>
              <a:rPr lang="es-MX" sz="2400" b="1" dirty="0" smtClean="0">
                <a:solidFill>
                  <a:schemeClr val="tx2">
                    <a:lumMod val="60000"/>
                    <a:lumOff val="40000"/>
                  </a:schemeClr>
                </a:solidFill>
              </a:rPr>
              <a:t>1988-1994</a:t>
            </a:r>
            <a:endParaRPr lang="es-ES" sz="2400" b="1" dirty="0">
              <a:solidFill>
                <a:schemeClr val="tx2">
                  <a:lumMod val="60000"/>
                  <a:lumOff val="40000"/>
                </a:schemeClr>
              </a:solidFill>
            </a:endParaRPr>
          </a:p>
        </p:txBody>
      </p:sp>
      <p:pic>
        <p:nvPicPr>
          <p:cNvPr id="1027" name="Picture 3" descr="C:\Users\evega\Pictures\varios\carlos_salinas.gif"/>
          <p:cNvPicPr>
            <a:picLocks noChangeAspect="1" noChangeArrowheads="1"/>
          </p:cNvPicPr>
          <p:nvPr/>
        </p:nvPicPr>
        <p:blipFill>
          <a:blip r:embed="rId2" cstate="print"/>
          <a:srcRect/>
          <a:stretch>
            <a:fillRect/>
          </a:stretch>
        </p:blipFill>
        <p:spPr bwMode="auto">
          <a:xfrm>
            <a:off x="8048872" y="1071546"/>
            <a:ext cx="861262" cy="1285884"/>
          </a:xfrm>
          <a:prstGeom prst="rect">
            <a:avLst/>
          </a:prstGeom>
          <a:noFill/>
        </p:spPr>
      </p:pic>
      <p:sp>
        <p:nvSpPr>
          <p:cNvPr id="22" name="21 CuadroTexto"/>
          <p:cNvSpPr txBox="1"/>
          <p:nvPr/>
        </p:nvSpPr>
        <p:spPr>
          <a:xfrm>
            <a:off x="785786" y="2143116"/>
            <a:ext cx="6715172" cy="461665"/>
          </a:xfrm>
          <a:prstGeom prst="rect">
            <a:avLst/>
          </a:prstGeom>
          <a:noFill/>
        </p:spPr>
        <p:txBody>
          <a:bodyPr wrap="square" rtlCol="0">
            <a:spAutoFit/>
          </a:bodyPr>
          <a:lstStyle/>
          <a:p>
            <a:pPr algn="ctr"/>
            <a:r>
              <a:rPr lang="es-MX" sz="2400" b="1" dirty="0" smtClean="0"/>
              <a:t>Reducción drástica del sector paraestatal</a:t>
            </a:r>
            <a:r>
              <a:rPr lang="es-MX" sz="2400" b="1" baseline="30000" dirty="0" smtClean="0"/>
              <a:t>3</a:t>
            </a:r>
            <a:endParaRPr lang="es-ES" sz="2400" b="1" baseline="30000" dirty="0"/>
          </a:p>
        </p:txBody>
      </p:sp>
      <p:sp>
        <p:nvSpPr>
          <p:cNvPr id="25" name="24 CuadroTexto"/>
          <p:cNvSpPr txBox="1"/>
          <p:nvPr/>
        </p:nvSpPr>
        <p:spPr>
          <a:xfrm>
            <a:off x="6143636" y="3297982"/>
            <a:ext cx="3000364" cy="1323439"/>
          </a:xfrm>
          <a:prstGeom prst="rect">
            <a:avLst/>
          </a:prstGeom>
          <a:noFill/>
        </p:spPr>
        <p:txBody>
          <a:bodyPr wrap="square" rtlCol="0">
            <a:spAutoFit/>
          </a:bodyPr>
          <a:lstStyle/>
          <a:p>
            <a:pPr algn="ctr"/>
            <a:r>
              <a:rPr lang="es-MX" sz="2000" i="1" dirty="0" smtClean="0"/>
              <a:t>Subsisten las que constitucionalmente se ocupan de áreas estratégicas o prioritarias</a:t>
            </a:r>
            <a:endParaRPr lang="es-ES" sz="2000" i="1" dirty="0"/>
          </a:p>
        </p:txBody>
      </p:sp>
      <p:sp>
        <p:nvSpPr>
          <p:cNvPr id="27" name="26 CuadroTexto"/>
          <p:cNvSpPr txBox="1"/>
          <p:nvPr/>
        </p:nvSpPr>
        <p:spPr>
          <a:xfrm>
            <a:off x="0" y="5978745"/>
            <a:ext cx="5929322" cy="307777"/>
          </a:xfrm>
          <a:prstGeom prst="rect">
            <a:avLst/>
          </a:prstGeom>
          <a:noFill/>
        </p:spPr>
        <p:txBody>
          <a:bodyPr wrap="square" rtlCol="0">
            <a:spAutoFit/>
          </a:bodyPr>
          <a:lstStyle/>
          <a:p>
            <a:r>
              <a:rPr lang="es-MX" sz="1400" i="1" baseline="30000" dirty="0" smtClean="0"/>
              <a:t>3</a:t>
            </a:r>
            <a:r>
              <a:rPr lang="es-MX" sz="1400" i="1" dirty="0" smtClean="0"/>
              <a:t> </a:t>
            </a:r>
            <a:r>
              <a:rPr lang="es-MX" sz="1100" i="1" dirty="0" smtClean="0">
                <a:hlinkClick r:id="rId3"/>
              </a:rPr>
              <a:t>http://www.economia.unam.mx/secss/docs/tesisfe/MendozaHA/cap3.pdf</a:t>
            </a:r>
            <a:r>
              <a:rPr lang="es-MX" sz="1100" i="1" dirty="0" smtClean="0"/>
              <a:t> </a:t>
            </a:r>
            <a:endParaRPr lang="es-ES" sz="1400" i="1" dirty="0"/>
          </a:p>
        </p:txBody>
      </p:sp>
      <p:pic>
        <p:nvPicPr>
          <p:cNvPr id="1028" name="Picture 4"/>
          <p:cNvPicPr>
            <a:picLocks noChangeAspect="1" noChangeArrowheads="1"/>
          </p:cNvPicPr>
          <p:nvPr/>
        </p:nvPicPr>
        <p:blipFill>
          <a:blip r:embed="rId4" cstate="print"/>
          <a:srcRect/>
          <a:stretch>
            <a:fillRect/>
          </a:stretch>
        </p:blipFill>
        <p:spPr bwMode="auto">
          <a:xfrm>
            <a:off x="71406" y="2628934"/>
            <a:ext cx="6215074" cy="330039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anim calcmode="lin" valueType="num">
                                      <p:cBhvr>
                                        <p:cTn id="8" dur="1000" fill="hold"/>
                                        <p:tgtEl>
                                          <p:spTgt spid="1028"/>
                                        </p:tgtEl>
                                        <p:attrNameLst>
                                          <p:attrName>ppt_x</p:attrName>
                                        </p:attrNameLst>
                                      </p:cBhvr>
                                      <p:tavLst>
                                        <p:tav tm="0">
                                          <p:val>
                                            <p:strVal val="#ppt_x"/>
                                          </p:val>
                                        </p:tav>
                                        <p:tav tm="100000">
                                          <p:val>
                                            <p:strVal val="#ppt_x"/>
                                          </p:val>
                                        </p:tav>
                                      </p:tavLst>
                                    </p:anim>
                                    <p:anim calcmode="lin" valueType="num">
                                      <p:cBhvr>
                                        <p:cTn id="9"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dissolve">
                                      <p:cBhvr>
                                        <p:cTn id="1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CuadroTexto"/>
          <p:cNvSpPr txBox="1"/>
          <p:nvPr/>
        </p:nvSpPr>
        <p:spPr>
          <a:xfrm>
            <a:off x="3714744" y="1357298"/>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Carlos Salinas de Gortari</a:t>
            </a:r>
          </a:p>
          <a:p>
            <a:pPr algn="r"/>
            <a:r>
              <a:rPr lang="es-MX" sz="2400" b="1" dirty="0" smtClean="0">
                <a:solidFill>
                  <a:schemeClr val="tx2">
                    <a:lumMod val="60000"/>
                    <a:lumOff val="40000"/>
                  </a:schemeClr>
                </a:solidFill>
              </a:rPr>
              <a:t>1988-1994</a:t>
            </a:r>
            <a:endParaRPr lang="es-ES" sz="2400" b="1" dirty="0">
              <a:solidFill>
                <a:schemeClr val="tx2">
                  <a:lumMod val="60000"/>
                  <a:lumOff val="40000"/>
                </a:schemeClr>
              </a:solidFill>
            </a:endParaRPr>
          </a:p>
        </p:txBody>
      </p:sp>
      <p:pic>
        <p:nvPicPr>
          <p:cNvPr id="1027" name="Picture 3" descr="C:\Users\evega\Pictures\varios\carlos_salinas.gif"/>
          <p:cNvPicPr>
            <a:picLocks noChangeAspect="1" noChangeArrowheads="1"/>
          </p:cNvPicPr>
          <p:nvPr/>
        </p:nvPicPr>
        <p:blipFill>
          <a:blip r:embed="rId2" cstate="print"/>
          <a:srcRect/>
          <a:stretch>
            <a:fillRect/>
          </a:stretch>
        </p:blipFill>
        <p:spPr bwMode="auto">
          <a:xfrm>
            <a:off x="8048872" y="1071546"/>
            <a:ext cx="861262" cy="1285884"/>
          </a:xfrm>
          <a:prstGeom prst="rect">
            <a:avLst/>
          </a:prstGeom>
          <a:noFill/>
        </p:spPr>
      </p:pic>
      <p:sp>
        <p:nvSpPr>
          <p:cNvPr id="9" name="8 CuadroTexto"/>
          <p:cNvSpPr txBox="1"/>
          <p:nvPr/>
        </p:nvSpPr>
        <p:spPr>
          <a:xfrm>
            <a:off x="928662" y="4741143"/>
            <a:ext cx="8072494" cy="830997"/>
          </a:xfrm>
          <a:prstGeom prst="rect">
            <a:avLst/>
          </a:prstGeom>
          <a:noFill/>
        </p:spPr>
        <p:txBody>
          <a:bodyPr wrap="square" rtlCol="0">
            <a:spAutoFit/>
          </a:bodyPr>
          <a:lstStyle/>
          <a:p>
            <a:r>
              <a:rPr lang="es-MX" sz="2400" dirty="0" smtClean="0"/>
              <a:t>Empresas públicas debían convertirse en modelos de eficacia, eficiencia y productividad</a:t>
            </a:r>
            <a:endParaRPr lang="es-ES" sz="2400" dirty="0"/>
          </a:p>
        </p:txBody>
      </p:sp>
      <p:sp>
        <p:nvSpPr>
          <p:cNvPr id="10" name="9 CuadroTexto"/>
          <p:cNvSpPr txBox="1"/>
          <p:nvPr/>
        </p:nvSpPr>
        <p:spPr>
          <a:xfrm>
            <a:off x="928662" y="3753153"/>
            <a:ext cx="8072494" cy="461665"/>
          </a:xfrm>
          <a:prstGeom prst="rect">
            <a:avLst/>
          </a:prstGeom>
          <a:noFill/>
        </p:spPr>
        <p:txBody>
          <a:bodyPr wrap="square" rtlCol="0">
            <a:spAutoFit/>
          </a:bodyPr>
          <a:lstStyle/>
          <a:p>
            <a:r>
              <a:rPr lang="es-MX" sz="2400" dirty="0" smtClean="0"/>
              <a:t>Reglamento de la Ley Federal de las Entidades Paraestatales</a:t>
            </a:r>
            <a:endParaRPr lang="es-ES" sz="2400" dirty="0"/>
          </a:p>
        </p:txBody>
      </p:sp>
      <p:sp>
        <p:nvSpPr>
          <p:cNvPr id="11" name="10 CuadroTexto"/>
          <p:cNvSpPr txBox="1"/>
          <p:nvPr/>
        </p:nvSpPr>
        <p:spPr>
          <a:xfrm>
            <a:off x="928662" y="2571744"/>
            <a:ext cx="8072494" cy="830997"/>
          </a:xfrm>
          <a:prstGeom prst="rect">
            <a:avLst/>
          </a:prstGeom>
          <a:noFill/>
        </p:spPr>
        <p:txBody>
          <a:bodyPr wrap="square" rtlCol="0">
            <a:spAutoFit/>
          </a:bodyPr>
          <a:lstStyle/>
          <a:p>
            <a:r>
              <a:rPr lang="es-MX" sz="2400" dirty="0" smtClean="0"/>
              <a:t>Programa Nacional para la Modernización de la Empresa Pública 1990-1994</a:t>
            </a:r>
            <a:endParaRPr lang="es-ES" sz="2400" dirty="0"/>
          </a:p>
        </p:txBody>
      </p:sp>
      <p:pic>
        <p:nvPicPr>
          <p:cNvPr id="2050" name="Picture 2" descr="C:\Users\evega\Pictures\varios\CHECK.jpg"/>
          <p:cNvPicPr>
            <a:picLocks noChangeAspect="1" noChangeArrowheads="1"/>
          </p:cNvPicPr>
          <p:nvPr/>
        </p:nvPicPr>
        <p:blipFill>
          <a:blip r:embed="rId3" cstate="print"/>
          <a:srcRect/>
          <a:stretch>
            <a:fillRect/>
          </a:stretch>
        </p:blipFill>
        <p:spPr bwMode="auto">
          <a:xfrm>
            <a:off x="214282" y="2643182"/>
            <a:ext cx="714370" cy="711989"/>
          </a:xfrm>
          <a:prstGeom prst="rect">
            <a:avLst/>
          </a:prstGeom>
          <a:noFill/>
        </p:spPr>
      </p:pic>
      <p:pic>
        <p:nvPicPr>
          <p:cNvPr id="13" name="Picture 2" descr="C:\Users\evega\Pictures\varios\CHECK.jpg"/>
          <p:cNvPicPr>
            <a:picLocks noChangeAspect="1" noChangeArrowheads="1"/>
          </p:cNvPicPr>
          <p:nvPr/>
        </p:nvPicPr>
        <p:blipFill>
          <a:blip r:embed="rId3" cstate="print"/>
          <a:srcRect/>
          <a:stretch>
            <a:fillRect/>
          </a:stretch>
        </p:blipFill>
        <p:spPr bwMode="auto">
          <a:xfrm>
            <a:off x="214282" y="3574267"/>
            <a:ext cx="714370" cy="711989"/>
          </a:xfrm>
          <a:prstGeom prst="rect">
            <a:avLst/>
          </a:prstGeom>
          <a:noFill/>
        </p:spPr>
      </p:pic>
      <p:pic>
        <p:nvPicPr>
          <p:cNvPr id="14" name="Picture 2" descr="C:\Users\evega\Pictures\varios\CHECK.jpg"/>
          <p:cNvPicPr>
            <a:picLocks noChangeAspect="1" noChangeArrowheads="1"/>
          </p:cNvPicPr>
          <p:nvPr/>
        </p:nvPicPr>
        <p:blipFill>
          <a:blip r:embed="rId3" cstate="print"/>
          <a:srcRect/>
          <a:stretch>
            <a:fillRect/>
          </a:stretch>
        </p:blipFill>
        <p:spPr bwMode="auto">
          <a:xfrm>
            <a:off x="214282" y="4786322"/>
            <a:ext cx="714370" cy="711989"/>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14348" y="1071546"/>
            <a:ext cx="8072494" cy="830997"/>
          </a:xfrm>
          <a:prstGeom prst="rect">
            <a:avLst/>
          </a:prstGeom>
          <a:noFill/>
        </p:spPr>
        <p:txBody>
          <a:bodyPr wrap="square" rtlCol="0">
            <a:spAutoFit/>
          </a:bodyPr>
          <a:lstStyle/>
          <a:p>
            <a:pPr algn="ctr"/>
            <a:r>
              <a:rPr lang="es-MX" sz="2400" b="1" dirty="0" smtClean="0">
                <a:ln w="10541" cmpd="sng">
                  <a:solidFill>
                    <a:schemeClr val="accent1">
                      <a:shade val="88000"/>
                      <a:satMod val="110000"/>
                    </a:schemeClr>
                  </a:solidFill>
                  <a:prstDash val="solid"/>
                </a:ln>
              </a:rPr>
              <a:t>Objetivos del Programa Nacional para</a:t>
            </a:r>
          </a:p>
          <a:p>
            <a:pPr algn="ctr"/>
            <a:r>
              <a:rPr lang="es-MX" sz="2400" b="1" dirty="0" smtClean="0">
                <a:ln w="10541" cmpd="sng">
                  <a:solidFill>
                    <a:schemeClr val="accent1">
                      <a:shade val="88000"/>
                      <a:satMod val="110000"/>
                    </a:schemeClr>
                  </a:solidFill>
                  <a:prstDash val="solid"/>
                </a:ln>
              </a:rPr>
              <a:t>la Modernización de la Empresa Pública 1990-1994</a:t>
            </a:r>
            <a:endParaRPr lang="es-ES" sz="2400" b="1" dirty="0">
              <a:ln w="10541" cmpd="sng">
                <a:solidFill>
                  <a:schemeClr val="accent1">
                    <a:shade val="88000"/>
                    <a:satMod val="110000"/>
                  </a:schemeClr>
                </a:solidFill>
                <a:prstDash val="solid"/>
              </a:ln>
            </a:endParaRPr>
          </a:p>
        </p:txBody>
      </p:sp>
      <p:sp>
        <p:nvSpPr>
          <p:cNvPr id="6" name="5 CuadroTexto"/>
          <p:cNvSpPr txBox="1"/>
          <p:nvPr/>
        </p:nvSpPr>
        <p:spPr>
          <a:xfrm>
            <a:off x="1113115" y="2197639"/>
            <a:ext cx="6932966" cy="523220"/>
          </a:xfrm>
          <a:prstGeom prst="rect">
            <a:avLst/>
          </a:prstGeom>
          <a:solidFill>
            <a:schemeClr val="accent5">
              <a:lumMod val="20000"/>
              <a:lumOff val="80000"/>
            </a:schemeClr>
          </a:solidFill>
          <a:ln>
            <a:noFill/>
          </a:ln>
        </p:spPr>
        <p:txBody>
          <a:bodyPr wrap="square" rtlCol="0">
            <a:spAutoFit/>
          </a:bodyPr>
          <a:lstStyle/>
          <a:p>
            <a:pPr algn="ctr"/>
            <a:r>
              <a:rPr lang="es-MX" sz="2800" i="1" dirty="0" smtClean="0"/>
              <a:t>Modernización del sector paraestatal</a:t>
            </a:r>
            <a:endParaRPr lang="es-ES" sz="2800" i="1" dirty="0"/>
          </a:p>
        </p:txBody>
      </p:sp>
      <p:sp>
        <p:nvSpPr>
          <p:cNvPr id="10" name="9 CuadroTexto"/>
          <p:cNvSpPr txBox="1"/>
          <p:nvPr/>
        </p:nvSpPr>
        <p:spPr>
          <a:xfrm>
            <a:off x="1113114" y="2824459"/>
            <a:ext cx="6957605" cy="523220"/>
          </a:xfrm>
          <a:prstGeom prst="rect">
            <a:avLst/>
          </a:prstGeom>
          <a:solidFill>
            <a:srgbClr val="F9C361"/>
          </a:solidFill>
          <a:ln>
            <a:noFill/>
          </a:ln>
        </p:spPr>
        <p:txBody>
          <a:bodyPr wrap="square" rtlCol="0">
            <a:spAutoFit/>
          </a:bodyPr>
          <a:lstStyle/>
          <a:p>
            <a:pPr algn="ctr"/>
            <a:r>
              <a:rPr lang="es-MX" sz="2800" i="1" dirty="0" smtClean="0"/>
              <a:t>Órganos de gobierno ágiles y eficientes</a:t>
            </a:r>
            <a:endParaRPr lang="es-ES" sz="2800" i="1" dirty="0"/>
          </a:p>
        </p:txBody>
      </p:sp>
      <p:sp>
        <p:nvSpPr>
          <p:cNvPr id="12" name="11 CuadroTexto"/>
          <p:cNvSpPr txBox="1"/>
          <p:nvPr/>
        </p:nvSpPr>
        <p:spPr>
          <a:xfrm>
            <a:off x="1113115" y="3429000"/>
            <a:ext cx="6932966" cy="954107"/>
          </a:xfrm>
          <a:prstGeom prst="rect">
            <a:avLst/>
          </a:prstGeom>
          <a:solidFill>
            <a:schemeClr val="accent5">
              <a:lumMod val="20000"/>
              <a:lumOff val="80000"/>
            </a:schemeClr>
          </a:solidFill>
          <a:ln>
            <a:noFill/>
          </a:ln>
        </p:spPr>
        <p:txBody>
          <a:bodyPr wrap="square" rtlCol="0">
            <a:spAutoFit/>
          </a:bodyPr>
          <a:lstStyle/>
          <a:p>
            <a:pPr algn="ctr"/>
            <a:r>
              <a:rPr lang="es-MX" sz="2800" i="1" dirty="0" smtClean="0"/>
              <a:t>Mayor autonomía de gestión de las entidades y evaluación por sus resultados</a:t>
            </a:r>
            <a:endParaRPr lang="es-ES" sz="2800" i="1" dirty="0"/>
          </a:p>
        </p:txBody>
      </p:sp>
      <p:sp>
        <p:nvSpPr>
          <p:cNvPr id="20" name="19 CuadroTexto"/>
          <p:cNvSpPr txBox="1"/>
          <p:nvPr/>
        </p:nvSpPr>
        <p:spPr>
          <a:xfrm>
            <a:off x="1094066" y="4467533"/>
            <a:ext cx="6953799" cy="523220"/>
          </a:xfrm>
          <a:prstGeom prst="rect">
            <a:avLst/>
          </a:prstGeom>
          <a:solidFill>
            <a:srgbClr val="F9C361"/>
          </a:solidFill>
          <a:ln>
            <a:noFill/>
          </a:ln>
        </p:spPr>
        <p:txBody>
          <a:bodyPr wrap="square" rtlCol="0">
            <a:spAutoFit/>
          </a:bodyPr>
          <a:lstStyle/>
          <a:p>
            <a:pPr algn="ctr"/>
            <a:r>
              <a:rPr lang="es-MX" sz="2800" i="1" dirty="0" smtClean="0"/>
              <a:t>Eficiencia de las empresas públicas</a:t>
            </a:r>
            <a:endParaRPr lang="es-ES" sz="2800" i="1" dirty="0"/>
          </a:p>
        </p:txBody>
      </p:sp>
      <p:sp>
        <p:nvSpPr>
          <p:cNvPr id="22" name="21 CuadroTexto"/>
          <p:cNvSpPr txBox="1"/>
          <p:nvPr/>
        </p:nvSpPr>
        <p:spPr>
          <a:xfrm>
            <a:off x="1094066" y="5181913"/>
            <a:ext cx="6953799" cy="523220"/>
          </a:xfrm>
          <a:prstGeom prst="rect">
            <a:avLst/>
          </a:prstGeom>
          <a:solidFill>
            <a:schemeClr val="accent5">
              <a:lumMod val="20000"/>
              <a:lumOff val="80000"/>
            </a:schemeClr>
          </a:solidFill>
          <a:ln>
            <a:noFill/>
          </a:ln>
        </p:spPr>
        <p:txBody>
          <a:bodyPr wrap="square" rtlCol="0">
            <a:spAutoFit/>
          </a:bodyPr>
          <a:lstStyle/>
          <a:p>
            <a:pPr algn="ctr"/>
            <a:r>
              <a:rPr lang="es-MX" sz="2800" i="1" dirty="0" smtClean="0"/>
              <a:t>Consenso</a:t>
            </a:r>
            <a:endParaRPr lang="es-ES" sz="2800" i="1" dirty="0"/>
          </a:p>
        </p:txBody>
      </p:sp>
      <p:sp>
        <p:nvSpPr>
          <p:cNvPr id="24" name="23 Rectángulo redondeado"/>
          <p:cNvSpPr/>
          <p:nvPr/>
        </p:nvSpPr>
        <p:spPr>
          <a:xfrm>
            <a:off x="428596" y="2189007"/>
            <a:ext cx="500066" cy="500066"/>
          </a:xfrm>
          <a:prstGeom prst="roundRect">
            <a:avLst/>
          </a:prstGeom>
          <a:solidFill>
            <a:schemeClr val="tx2">
              <a:lumMod val="75000"/>
            </a:schemeClr>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1</a:t>
            </a:r>
            <a:endParaRPr lang="es-ES" sz="3600" b="1" dirty="0">
              <a:solidFill>
                <a:schemeClr val="bg1"/>
              </a:solidFill>
            </a:endParaRPr>
          </a:p>
        </p:txBody>
      </p:sp>
      <p:sp>
        <p:nvSpPr>
          <p:cNvPr id="25" name="24 Rectángulo redondeado"/>
          <p:cNvSpPr/>
          <p:nvPr/>
        </p:nvSpPr>
        <p:spPr>
          <a:xfrm>
            <a:off x="428596" y="2857496"/>
            <a:ext cx="500066" cy="500066"/>
          </a:xfrm>
          <a:prstGeom prst="roundRect">
            <a:avLst/>
          </a:prstGeom>
          <a:solidFill>
            <a:srgbClr val="ED820D"/>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26" name="25 Rectángulo redondeado"/>
          <p:cNvSpPr/>
          <p:nvPr/>
        </p:nvSpPr>
        <p:spPr>
          <a:xfrm>
            <a:off x="428596" y="3571876"/>
            <a:ext cx="500066" cy="500066"/>
          </a:xfrm>
          <a:prstGeom prst="roundRect">
            <a:avLst/>
          </a:prstGeom>
          <a:solidFill>
            <a:srgbClr val="002060"/>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3</a:t>
            </a:r>
            <a:endParaRPr lang="es-ES" sz="3600" b="1" dirty="0">
              <a:solidFill>
                <a:schemeClr val="bg1"/>
              </a:solidFill>
            </a:endParaRPr>
          </a:p>
        </p:txBody>
      </p:sp>
      <p:sp>
        <p:nvSpPr>
          <p:cNvPr id="27" name="26 Rectángulo redondeado"/>
          <p:cNvSpPr/>
          <p:nvPr/>
        </p:nvSpPr>
        <p:spPr>
          <a:xfrm>
            <a:off x="428596" y="4429132"/>
            <a:ext cx="500066" cy="500066"/>
          </a:xfrm>
          <a:prstGeom prst="roundRect">
            <a:avLst/>
          </a:prstGeom>
          <a:solidFill>
            <a:srgbClr val="ED820D"/>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4</a:t>
            </a:r>
            <a:endParaRPr lang="es-ES" sz="3600" b="1" dirty="0">
              <a:solidFill>
                <a:schemeClr val="bg1"/>
              </a:solidFill>
            </a:endParaRPr>
          </a:p>
        </p:txBody>
      </p:sp>
      <p:sp>
        <p:nvSpPr>
          <p:cNvPr id="28" name="27 Rectángulo redondeado"/>
          <p:cNvSpPr/>
          <p:nvPr/>
        </p:nvSpPr>
        <p:spPr>
          <a:xfrm>
            <a:off x="428596" y="5143512"/>
            <a:ext cx="500066" cy="500066"/>
          </a:xfrm>
          <a:prstGeom prst="roundRect">
            <a:avLst/>
          </a:prstGeom>
          <a:solidFill>
            <a:schemeClr val="tx2">
              <a:lumMod val="75000"/>
            </a:schemeClr>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5</a:t>
            </a:r>
            <a:endParaRPr lang="es-ES" sz="3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anim calcmode="lin" valueType="num">
                                      <p:cBhvr>
                                        <p:cTn id="20" dur="1000" fill="hold"/>
                                        <p:tgtEl>
                                          <p:spTgt spid="25"/>
                                        </p:tgtEl>
                                        <p:attrNameLst>
                                          <p:attrName>ppt_x</p:attrName>
                                        </p:attrNameLst>
                                      </p:cBhvr>
                                      <p:tavLst>
                                        <p:tav tm="0">
                                          <p:val>
                                            <p:strVal val="#ppt_x"/>
                                          </p:val>
                                        </p:tav>
                                        <p:tav tm="100000">
                                          <p:val>
                                            <p:strVal val="#ppt_x"/>
                                          </p:val>
                                        </p:tav>
                                      </p:tavLst>
                                    </p:anim>
                                    <p:anim calcmode="lin" valueType="num">
                                      <p:cBhvr>
                                        <p:cTn id="21" dur="1000" fill="hold"/>
                                        <p:tgtEl>
                                          <p:spTgt spid="25"/>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anim calcmode="lin" valueType="num">
                                      <p:cBhvr>
                                        <p:cTn id="32" dur="1000" fill="hold"/>
                                        <p:tgtEl>
                                          <p:spTgt spid="26"/>
                                        </p:tgtEl>
                                        <p:attrNameLst>
                                          <p:attrName>ppt_x</p:attrName>
                                        </p:attrNameLst>
                                      </p:cBhvr>
                                      <p:tavLst>
                                        <p:tav tm="0">
                                          <p:val>
                                            <p:strVal val="#ppt_x"/>
                                          </p:val>
                                        </p:tav>
                                        <p:tav tm="100000">
                                          <p:val>
                                            <p:strVal val="#ppt_x"/>
                                          </p:val>
                                        </p:tav>
                                      </p:tavLst>
                                    </p:anim>
                                    <p:anim calcmode="lin" valueType="num">
                                      <p:cBhvr>
                                        <p:cTn id="33" dur="1000" fill="hold"/>
                                        <p:tgtEl>
                                          <p:spTgt spid="26"/>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1000"/>
                                        <p:tgtEl>
                                          <p:spTgt spid="27"/>
                                        </p:tgtEl>
                                      </p:cBhvr>
                                    </p:animEffect>
                                    <p:anim calcmode="lin" valueType="num">
                                      <p:cBhvr>
                                        <p:cTn id="44" dur="1000" fill="hold"/>
                                        <p:tgtEl>
                                          <p:spTgt spid="27"/>
                                        </p:tgtEl>
                                        <p:attrNameLst>
                                          <p:attrName>ppt_x</p:attrName>
                                        </p:attrNameLst>
                                      </p:cBhvr>
                                      <p:tavLst>
                                        <p:tav tm="0">
                                          <p:val>
                                            <p:strVal val="#ppt_x"/>
                                          </p:val>
                                        </p:tav>
                                        <p:tav tm="100000">
                                          <p:val>
                                            <p:strVal val="#ppt_x"/>
                                          </p:val>
                                        </p:tav>
                                      </p:tavLst>
                                    </p:anim>
                                    <p:anim calcmode="lin" valueType="num">
                                      <p:cBhvr>
                                        <p:cTn id="45" dur="1000" fill="hold"/>
                                        <p:tgtEl>
                                          <p:spTgt spid="27"/>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anim calcmode="lin" valueType="num">
                                      <p:cBhvr>
                                        <p:cTn id="56" dur="1000" fill="hold"/>
                                        <p:tgtEl>
                                          <p:spTgt spid="28"/>
                                        </p:tgtEl>
                                        <p:attrNameLst>
                                          <p:attrName>ppt_x</p:attrName>
                                        </p:attrNameLst>
                                      </p:cBhvr>
                                      <p:tavLst>
                                        <p:tav tm="0">
                                          <p:val>
                                            <p:strVal val="#ppt_x"/>
                                          </p:val>
                                        </p:tav>
                                        <p:tav tm="100000">
                                          <p:val>
                                            <p:strVal val="#ppt_x"/>
                                          </p:val>
                                        </p:tav>
                                      </p:tavLst>
                                    </p:anim>
                                    <p:anim calcmode="lin" valueType="num">
                                      <p:cBhvr>
                                        <p:cTn id="57" dur="1000" fill="hold"/>
                                        <p:tgtEl>
                                          <p:spTgt spid="2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2" grpId="0" animBg="1"/>
      <p:bldP spid="20" grpId="0" animBg="1"/>
      <p:bldP spid="22" grpId="0" animBg="1"/>
      <p:bldP spid="24" grpId="0" animBg="1"/>
      <p:bldP spid="25" grpId="0" animBg="1"/>
      <p:bldP spid="26" grpId="0" animBg="1"/>
      <p:bldP spid="27" grpId="0" animBg="1"/>
      <p:bldP spid="2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714744" y="1240681"/>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Ernesto Zedillo Ponce de León</a:t>
            </a:r>
          </a:p>
          <a:p>
            <a:pPr algn="r"/>
            <a:r>
              <a:rPr lang="es-MX" sz="2400" b="1" dirty="0" smtClean="0">
                <a:solidFill>
                  <a:schemeClr val="tx2">
                    <a:lumMod val="60000"/>
                    <a:lumOff val="40000"/>
                  </a:schemeClr>
                </a:solidFill>
              </a:rPr>
              <a:t>1994-2000</a:t>
            </a:r>
            <a:endParaRPr lang="es-ES" sz="2400" b="1" dirty="0">
              <a:solidFill>
                <a:schemeClr val="tx2">
                  <a:lumMod val="60000"/>
                  <a:lumOff val="40000"/>
                </a:schemeClr>
              </a:solidFill>
            </a:endParaRPr>
          </a:p>
        </p:txBody>
      </p:sp>
      <p:pic>
        <p:nvPicPr>
          <p:cNvPr id="1026" name="Picture 2" descr="C:\Users\evega\Pictures\varios\PresZedillo.jpg"/>
          <p:cNvPicPr>
            <a:picLocks noChangeAspect="1" noChangeArrowheads="1"/>
          </p:cNvPicPr>
          <p:nvPr/>
        </p:nvPicPr>
        <p:blipFill>
          <a:blip r:embed="rId2" cstate="print"/>
          <a:srcRect/>
          <a:stretch>
            <a:fillRect/>
          </a:stretch>
        </p:blipFill>
        <p:spPr bwMode="auto">
          <a:xfrm>
            <a:off x="8072462" y="1142984"/>
            <a:ext cx="836144" cy="981076"/>
          </a:xfrm>
          <a:prstGeom prst="rect">
            <a:avLst/>
          </a:prstGeom>
          <a:noFill/>
        </p:spPr>
      </p:pic>
      <p:sp>
        <p:nvSpPr>
          <p:cNvPr id="5" name="4 CuadroTexto"/>
          <p:cNvSpPr txBox="1"/>
          <p:nvPr/>
        </p:nvSpPr>
        <p:spPr>
          <a:xfrm>
            <a:off x="708839" y="1751654"/>
            <a:ext cx="3505971" cy="523220"/>
          </a:xfrm>
          <a:prstGeom prst="rect">
            <a:avLst/>
          </a:prstGeom>
          <a:noFill/>
        </p:spPr>
        <p:txBody>
          <a:bodyPr wrap="square" rtlCol="0">
            <a:spAutoFit/>
          </a:bodyPr>
          <a:lstStyle/>
          <a:p>
            <a:r>
              <a:rPr lang="es-MX" sz="2800" b="1" dirty="0" smtClean="0"/>
              <a:t>PND 1995-2000</a:t>
            </a:r>
            <a:endParaRPr lang="es-ES" sz="2800" b="1" dirty="0"/>
          </a:p>
        </p:txBody>
      </p:sp>
      <p:pic>
        <p:nvPicPr>
          <p:cNvPr id="6" name="Picture 4" descr="Untitled-2.tif">
            <a:hlinkClick r:id="" action="ppaction://noaction"/>
          </p:cNvPr>
          <p:cNvPicPr>
            <a:picLocks noChangeAspect="1"/>
          </p:cNvPicPr>
          <p:nvPr/>
        </p:nvPicPr>
        <p:blipFill>
          <a:blip r:embed="rId3" cstate="print"/>
          <a:stretch>
            <a:fillRect/>
          </a:stretch>
        </p:blipFill>
        <p:spPr>
          <a:xfrm>
            <a:off x="71406" y="1714488"/>
            <a:ext cx="494557" cy="498831"/>
          </a:xfrm>
          <a:prstGeom prst="rect">
            <a:avLst/>
          </a:prstGeom>
        </p:spPr>
      </p:pic>
      <p:sp>
        <p:nvSpPr>
          <p:cNvPr id="7" name="6 CuadroTexto"/>
          <p:cNvSpPr txBox="1"/>
          <p:nvPr/>
        </p:nvSpPr>
        <p:spPr>
          <a:xfrm>
            <a:off x="714348" y="2129739"/>
            <a:ext cx="5214974" cy="523220"/>
          </a:xfrm>
          <a:prstGeom prst="rect">
            <a:avLst/>
          </a:prstGeom>
          <a:noFill/>
        </p:spPr>
        <p:txBody>
          <a:bodyPr wrap="square" rtlCol="0">
            <a:spAutoFit/>
          </a:bodyPr>
          <a:lstStyle/>
          <a:p>
            <a:r>
              <a:rPr lang="es-MX" sz="2800" dirty="0" smtClean="0"/>
              <a:t>3. Desarrollo Democrático</a:t>
            </a:r>
            <a:endParaRPr lang="es-ES" sz="2800" dirty="0"/>
          </a:p>
        </p:txBody>
      </p:sp>
      <p:sp>
        <p:nvSpPr>
          <p:cNvPr id="8" name="7 CuadroTexto"/>
          <p:cNvSpPr txBox="1"/>
          <p:nvPr/>
        </p:nvSpPr>
        <p:spPr>
          <a:xfrm>
            <a:off x="928662" y="2598003"/>
            <a:ext cx="8001056" cy="830997"/>
          </a:xfrm>
          <a:prstGeom prst="rect">
            <a:avLst/>
          </a:prstGeom>
          <a:noFill/>
        </p:spPr>
        <p:txBody>
          <a:bodyPr wrap="square" rtlCol="0">
            <a:spAutoFit/>
          </a:bodyPr>
          <a:lstStyle/>
          <a:p>
            <a:r>
              <a:rPr lang="es-MX" sz="2400" i="1" dirty="0" smtClean="0"/>
              <a:t>3.9 Reforma de Gobierno y Modernización de la Administración Pública</a:t>
            </a:r>
            <a:endParaRPr lang="es-ES" sz="2400" i="1" dirty="0"/>
          </a:p>
        </p:txBody>
      </p:sp>
      <p:sp>
        <p:nvSpPr>
          <p:cNvPr id="11" name="10 CuadroTexto"/>
          <p:cNvSpPr txBox="1"/>
          <p:nvPr/>
        </p:nvSpPr>
        <p:spPr>
          <a:xfrm>
            <a:off x="1071538" y="3429000"/>
            <a:ext cx="7929618" cy="2246769"/>
          </a:xfrm>
          <a:prstGeom prst="rect">
            <a:avLst/>
          </a:prstGeom>
          <a:noFill/>
        </p:spPr>
        <p:txBody>
          <a:bodyPr wrap="square" rtlCol="0">
            <a:spAutoFit/>
          </a:bodyPr>
          <a:lstStyle/>
          <a:p>
            <a:pPr marL="539750" indent="-539750">
              <a:buSzPct val="145000"/>
              <a:buBlip>
                <a:blip r:embed="rId4"/>
              </a:buBlip>
            </a:pPr>
            <a:r>
              <a:rPr lang="es-MX" sz="2000" dirty="0" smtClean="0"/>
              <a:t>Descentralización administrativa</a:t>
            </a:r>
          </a:p>
          <a:p>
            <a:pPr marL="539750" indent="-539750">
              <a:buSzPct val="145000"/>
              <a:buBlip>
                <a:blip r:embed="rId4"/>
              </a:buBlip>
            </a:pPr>
            <a:r>
              <a:rPr lang="es-MX" sz="2000" dirty="0" smtClean="0"/>
              <a:t>Profesionalización de servidores públicos</a:t>
            </a:r>
          </a:p>
          <a:p>
            <a:pPr marL="539750" indent="-539750">
              <a:buSzPct val="145000"/>
              <a:buBlip>
                <a:blip r:embed="rId4"/>
              </a:buBlip>
            </a:pPr>
            <a:r>
              <a:rPr lang="es-MX" sz="2000" dirty="0" smtClean="0"/>
              <a:t>Mejores sistemas de control y rendición de cuentas</a:t>
            </a:r>
          </a:p>
          <a:p>
            <a:pPr marL="539750" indent="-539750">
              <a:buSzPct val="145000"/>
              <a:buBlip>
                <a:blip r:embed="rId4"/>
              </a:buBlip>
            </a:pPr>
            <a:r>
              <a:rPr lang="es-MX" sz="2000" dirty="0" smtClean="0"/>
              <a:t>Modernización de la gestión pública</a:t>
            </a:r>
          </a:p>
          <a:p>
            <a:pPr marL="539750" indent="-539750">
              <a:buSzPct val="145000"/>
              <a:buBlip>
                <a:blip r:embed="rId4"/>
              </a:buBlip>
            </a:pPr>
            <a:r>
              <a:rPr lang="es-MX" sz="2000" dirty="0" smtClean="0"/>
              <a:t>Simplificación y adecuación del marco normativo</a:t>
            </a:r>
          </a:p>
          <a:p>
            <a:pPr marL="539750" indent="-539750">
              <a:buSzPct val="145000"/>
              <a:buBlip>
                <a:blip r:embed="rId4"/>
              </a:buBlip>
            </a:pPr>
            <a:r>
              <a:rPr lang="es-MX" sz="2000" dirty="0" smtClean="0"/>
              <a:t>Modernización de la legislación en materia de responsabilidades de los servidores públicos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714744" y="1240681"/>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Ernesto Zedillo Ponce de León</a:t>
            </a:r>
          </a:p>
          <a:p>
            <a:pPr algn="r"/>
            <a:r>
              <a:rPr lang="es-MX" sz="2400" b="1" dirty="0" smtClean="0">
                <a:solidFill>
                  <a:schemeClr val="tx2">
                    <a:lumMod val="60000"/>
                    <a:lumOff val="40000"/>
                  </a:schemeClr>
                </a:solidFill>
              </a:rPr>
              <a:t>1994-2000</a:t>
            </a:r>
            <a:endParaRPr lang="es-ES" sz="2400" b="1" dirty="0">
              <a:solidFill>
                <a:schemeClr val="tx2">
                  <a:lumMod val="60000"/>
                  <a:lumOff val="40000"/>
                </a:schemeClr>
              </a:solidFill>
            </a:endParaRPr>
          </a:p>
        </p:txBody>
      </p:sp>
      <p:pic>
        <p:nvPicPr>
          <p:cNvPr id="1026" name="Picture 2" descr="C:\Users\evega\Pictures\varios\PresZedillo.jpg"/>
          <p:cNvPicPr>
            <a:picLocks noChangeAspect="1" noChangeArrowheads="1"/>
          </p:cNvPicPr>
          <p:nvPr/>
        </p:nvPicPr>
        <p:blipFill>
          <a:blip r:embed="rId2" cstate="print"/>
          <a:srcRect/>
          <a:stretch>
            <a:fillRect/>
          </a:stretch>
        </p:blipFill>
        <p:spPr bwMode="auto">
          <a:xfrm>
            <a:off x="8072462" y="1142984"/>
            <a:ext cx="836144" cy="981076"/>
          </a:xfrm>
          <a:prstGeom prst="rect">
            <a:avLst/>
          </a:prstGeom>
          <a:noFill/>
        </p:spPr>
      </p:pic>
      <p:pic>
        <p:nvPicPr>
          <p:cNvPr id="6" name="Picture 4" descr="Untitled-2.tif">
            <a:hlinkClick r:id="" action="ppaction://noaction"/>
          </p:cNvPr>
          <p:cNvPicPr>
            <a:picLocks noChangeAspect="1"/>
          </p:cNvPicPr>
          <p:nvPr/>
        </p:nvPicPr>
        <p:blipFill>
          <a:blip r:embed="rId3" cstate="print"/>
          <a:stretch>
            <a:fillRect/>
          </a:stretch>
        </p:blipFill>
        <p:spPr>
          <a:xfrm>
            <a:off x="642910" y="2428868"/>
            <a:ext cx="494557" cy="498831"/>
          </a:xfrm>
          <a:prstGeom prst="rect">
            <a:avLst/>
          </a:prstGeom>
        </p:spPr>
      </p:pic>
      <p:pic>
        <p:nvPicPr>
          <p:cNvPr id="4098" name="Picture 2" descr="http://t0.gstatic.com/images?q=tbn:ANd9GcR8vBcR9eypBASQ81PT1RDBL2ohbC-3t4iUaCpxNJU32PbTds9YBR5vpAFF"/>
          <p:cNvPicPr>
            <a:picLocks noChangeAspect="1" noChangeArrowheads="1"/>
          </p:cNvPicPr>
          <p:nvPr/>
        </p:nvPicPr>
        <p:blipFill>
          <a:blip r:embed="rId4" cstate="print"/>
          <a:srcRect/>
          <a:stretch>
            <a:fillRect/>
          </a:stretch>
        </p:blipFill>
        <p:spPr bwMode="auto">
          <a:xfrm>
            <a:off x="1928794" y="3857628"/>
            <a:ext cx="2402911" cy="1000132"/>
          </a:xfrm>
          <a:prstGeom prst="rect">
            <a:avLst/>
          </a:prstGeom>
          <a:noFill/>
        </p:spPr>
      </p:pic>
      <p:pic>
        <p:nvPicPr>
          <p:cNvPr id="4100" name="Picture 4" descr="http://elcuartopoder.com.mx/wp-content/uploads/2011/06/Logo-Compranet.jpg"/>
          <p:cNvPicPr>
            <a:picLocks noChangeAspect="1" noChangeArrowheads="1"/>
          </p:cNvPicPr>
          <p:nvPr/>
        </p:nvPicPr>
        <p:blipFill>
          <a:blip r:embed="rId5" cstate="print"/>
          <a:srcRect/>
          <a:stretch>
            <a:fillRect/>
          </a:stretch>
        </p:blipFill>
        <p:spPr bwMode="auto">
          <a:xfrm>
            <a:off x="5072066" y="3571876"/>
            <a:ext cx="2571768" cy="1639718"/>
          </a:xfrm>
          <a:prstGeom prst="rect">
            <a:avLst/>
          </a:prstGeom>
          <a:noFill/>
        </p:spPr>
      </p:pic>
      <p:sp>
        <p:nvSpPr>
          <p:cNvPr id="13" name="12 CuadroTexto"/>
          <p:cNvSpPr txBox="1"/>
          <p:nvPr/>
        </p:nvSpPr>
        <p:spPr>
          <a:xfrm>
            <a:off x="1285852" y="2357430"/>
            <a:ext cx="5857916" cy="707886"/>
          </a:xfrm>
          <a:prstGeom prst="rect">
            <a:avLst/>
          </a:prstGeom>
          <a:noFill/>
        </p:spPr>
        <p:txBody>
          <a:bodyPr wrap="square" rtlCol="0">
            <a:spAutoFit/>
          </a:bodyPr>
          <a:lstStyle/>
          <a:p>
            <a:r>
              <a:rPr lang="es-MX" sz="2000" b="1" dirty="0" smtClean="0"/>
              <a:t>Esfuerzo de transparencia en actos administrativos utilizando el Internet</a:t>
            </a:r>
            <a:endParaRPr lang="es-E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ssolv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dissolve">
                                      <p:cBhvr>
                                        <p:cTn id="12"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14282" y="2639793"/>
            <a:ext cx="1928826" cy="121444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b="1" dirty="0" smtClean="0"/>
              <a:t>Secretaría de la Contraloría General de la Federación</a:t>
            </a:r>
            <a:endParaRPr lang="es-ES" b="1" dirty="0"/>
          </a:p>
        </p:txBody>
      </p:sp>
      <p:pic>
        <p:nvPicPr>
          <p:cNvPr id="2050" name="Picture 2" descr="C:\Users\evega\Pictures\varios\logo_secodam.gif"/>
          <p:cNvPicPr>
            <a:picLocks noChangeAspect="1" noChangeArrowheads="1"/>
          </p:cNvPicPr>
          <p:nvPr/>
        </p:nvPicPr>
        <p:blipFill>
          <a:blip r:embed="rId2" cstate="print"/>
          <a:srcRect/>
          <a:stretch>
            <a:fillRect/>
          </a:stretch>
        </p:blipFill>
        <p:spPr bwMode="auto">
          <a:xfrm>
            <a:off x="3071802" y="2714620"/>
            <a:ext cx="2714644" cy="799518"/>
          </a:xfrm>
          <a:prstGeom prst="rect">
            <a:avLst/>
          </a:prstGeom>
          <a:noFill/>
        </p:spPr>
      </p:pic>
      <p:sp>
        <p:nvSpPr>
          <p:cNvPr id="6" name="5 Flecha derecha"/>
          <p:cNvSpPr/>
          <p:nvPr/>
        </p:nvSpPr>
        <p:spPr>
          <a:xfrm>
            <a:off x="2428860" y="2782669"/>
            <a:ext cx="500066" cy="78581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ES"/>
          </a:p>
        </p:txBody>
      </p:sp>
      <p:sp>
        <p:nvSpPr>
          <p:cNvPr id="7" name="6 CuadroTexto"/>
          <p:cNvSpPr txBox="1"/>
          <p:nvPr/>
        </p:nvSpPr>
        <p:spPr>
          <a:xfrm>
            <a:off x="3143240" y="3714752"/>
            <a:ext cx="2571768" cy="646331"/>
          </a:xfrm>
          <a:prstGeom prst="rect">
            <a:avLst/>
          </a:prstGeom>
          <a:noFill/>
          <a:ln>
            <a:solidFill>
              <a:srgbClr val="C00000"/>
            </a:solidFill>
          </a:ln>
        </p:spPr>
        <p:txBody>
          <a:bodyPr wrap="square" rtlCol="0">
            <a:spAutoFit/>
          </a:bodyPr>
          <a:lstStyle/>
          <a:p>
            <a:pPr algn="ctr"/>
            <a:r>
              <a:rPr lang="es-MX" b="1" dirty="0" smtClean="0">
                <a:solidFill>
                  <a:srgbClr val="C00000"/>
                </a:solidFill>
              </a:rPr>
              <a:t>Unidad de Desarrollo Administrativo</a:t>
            </a:r>
            <a:endParaRPr lang="es-ES" b="1" dirty="0">
              <a:solidFill>
                <a:srgbClr val="C00000"/>
              </a:solidFill>
            </a:endParaRPr>
          </a:p>
        </p:txBody>
      </p:sp>
      <p:cxnSp>
        <p:nvCxnSpPr>
          <p:cNvPr id="9" name="8 Conector recto"/>
          <p:cNvCxnSpPr>
            <a:stCxn id="2050" idx="2"/>
            <a:endCxn id="7" idx="0"/>
          </p:cNvCxnSpPr>
          <p:nvPr/>
        </p:nvCxnSpPr>
        <p:spPr>
          <a:xfrm rot="5400000">
            <a:off x="4328817" y="3614445"/>
            <a:ext cx="200614"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6429388" y="2214554"/>
            <a:ext cx="2143140" cy="830997"/>
          </a:xfrm>
          <a:prstGeom prst="rect">
            <a:avLst/>
          </a:prstGeom>
          <a:solidFill>
            <a:schemeClr val="accent6">
              <a:lumMod val="40000"/>
              <a:lumOff val="60000"/>
            </a:schemeClr>
          </a:solidFill>
          <a:ln>
            <a:noFill/>
          </a:ln>
        </p:spPr>
        <p:txBody>
          <a:bodyPr wrap="square" rtlCol="0">
            <a:spAutoFit/>
          </a:bodyPr>
          <a:lstStyle/>
          <a:p>
            <a:pPr algn="ctr"/>
            <a:r>
              <a:rPr lang="es-MX" sz="2400" b="1" dirty="0" smtClean="0"/>
              <a:t>Eficiencia y eficacia</a:t>
            </a:r>
            <a:endParaRPr lang="es-ES" sz="2400" b="1" dirty="0"/>
          </a:p>
        </p:txBody>
      </p:sp>
      <p:sp>
        <p:nvSpPr>
          <p:cNvPr id="19" name="18 CuadroTexto"/>
          <p:cNvSpPr txBox="1"/>
          <p:nvPr/>
        </p:nvSpPr>
        <p:spPr>
          <a:xfrm>
            <a:off x="6429388" y="3357562"/>
            <a:ext cx="2143140" cy="830997"/>
          </a:xfrm>
          <a:prstGeom prst="rect">
            <a:avLst/>
          </a:prstGeom>
          <a:solidFill>
            <a:schemeClr val="accent6">
              <a:lumMod val="40000"/>
              <a:lumOff val="60000"/>
            </a:schemeClr>
          </a:solidFill>
          <a:ln>
            <a:noFill/>
          </a:ln>
        </p:spPr>
        <p:txBody>
          <a:bodyPr wrap="square" rtlCol="0">
            <a:spAutoFit/>
          </a:bodyPr>
          <a:lstStyle/>
          <a:p>
            <a:pPr algn="ctr"/>
            <a:r>
              <a:rPr lang="es-MX" sz="2400" b="1" dirty="0" smtClean="0"/>
              <a:t>Cultura de Calidad</a:t>
            </a:r>
            <a:endParaRPr lang="es-ES" sz="2400" b="1" dirty="0"/>
          </a:p>
        </p:txBody>
      </p:sp>
      <p:sp>
        <p:nvSpPr>
          <p:cNvPr id="20" name="19 CuadroTexto"/>
          <p:cNvSpPr txBox="1"/>
          <p:nvPr/>
        </p:nvSpPr>
        <p:spPr>
          <a:xfrm>
            <a:off x="6429388" y="4429132"/>
            <a:ext cx="2143140" cy="830997"/>
          </a:xfrm>
          <a:prstGeom prst="rect">
            <a:avLst/>
          </a:prstGeom>
          <a:solidFill>
            <a:schemeClr val="accent6">
              <a:lumMod val="40000"/>
              <a:lumOff val="60000"/>
            </a:schemeClr>
          </a:solidFill>
          <a:ln>
            <a:noFill/>
          </a:ln>
        </p:spPr>
        <p:txBody>
          <a:bodyPr wrap="square" rtlCol="0">
            <a:spAutoFit/>
          </a:bodyPr>
          <a:lstStyle/>
          <a:p>
            <a:pPr algn="ctr"/>
            <a:r>
              <a:rPr lang="es-MX" sz="2400" b="1" dirty="0" smtClean="0"/>
              <a:t>Satisfacción de Usuarios</a:t>
            </a:r>
            <a:endParaRPr lang="es-ES" sz="2400" b="1" dirty="0"/>
          </a:p>
        </p:txBody>
      </p:sp>
      <p:sp>
        <p:nvSpPr>
          <p:cNvPr id="22" name="21 CuadroTexto"/>
          <p:cNvSpPr txBox="1"/>
          <p:nvPr/>
        </p:nvSpPr>
        <p:spPr>
          <a:xfrm>
            <a:off x="3857620" y="2000240"/>
            <a:ext cx="1285884" cy="584775"/>
          </a:xfrm>
          <a:prstGeom prst="rect">
            <a:avLst/>
          </a:prstGeom>
          <a:noFill/>
        </p:spPr>
        <p:txBody>
          <a:bodyPr wrap="square" rtlCol="0">
            <a:spAutoFit/>
          </a:bodyPr>
          <a:lstStyle/>
          <a:p>
            <a:pPr algn="ctr"/>
            <a:r>
              <a:rPr lang="es-MX" sz="3200" b="1" dirty="0" smtClean="0"/>
              <a:t>1994</a:t>
            </a:r>
            <a:endParaRPr lang="es-ES" sz="3200" b="1" dirty="0"/>
          </a:p>
        </p:txBody>
      </p:sp>
      <p:sp>
        <p:nvSpPr>
          <p:cNvPr id="11" name="10 CuadroTexto"/>
          <p:cNvSpPr txBox="1"/>
          <p:nvPr/>
        </p:nvSpPr>
        <p:spPr>
          <a:xfrm>
            <a:off x="428596" y="2000240"/>
            <a:ext cx="1285884" cy="584775"/>
          </a:xfrm>
          <a:prstGeom prst="rect">
            <a:avLst/>
          </a:prstGeom>
          <a:noFill/>
        </p:spPr>
        <p:txBody>
          <a:bodyPr wrap="square" rtlCol="0">
            <a:spAutoFit/>
          </a:bodyPr>
          <a:lstStyle/>
          <a:p>
            <a:pPr algn="ctr"/>
            <a:r>
              <a:rPr lang="es-MX" sz="3200" b="1" dirty="0" smtClean="0"/>
              <a:t>1983</a:t>
            </a:r>
            <a:endParaRPr lang="es-E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childTnLst>
                                </p:cTn>
                              </p:par>
                              <p:par>
                                <p:cTn id="15" presetID="4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fade">
                                      <p:cBhvr>
                                        <p:cTn id="24" dur="1000"/>
                                        <p:tgtEl>
                                          <p:spTgt spid="2050"/>
                                        </p:tgtEl>
                                      </p:cBhvr>
                                    </p:animEffect>
                                    <p:anim calcmode="lin" valueType="num">
                                      <p:cBhvr>
                                        <p:cTn id="25" dur="1000" fill="hold"/>
                                        <p:tgtEl>
                                          <p:spTgt spid="2050"/>
                                        </p:tgtEl>
                                        <p:attrNameLst>
                                          <p:attrName>ppt_x</p:attrName>
                                        </p:attrNameLst>
                                      </p:cBhvr>
                                      <p:tavLst>
                                        <p:tav tm="0">
                                          <p:val>
                                            <p:strVal val="#ppt_x"/>
                                          </p:val>
                                        </p:tav>
                                        <p:tav tm="100000">
                                          <p:val>
                                            <p:strVal val="#ppt_x"/>
                                          </p:val>
                                        </p:tav>
                                      </p:tavLst>
                                    </p:anim>
                                    <p:anim calcmode="lin" valueType="num">
                                      <p:cBhvr>
                                        <p:cTn id="26" dur="1000" fill="hold"/>
                                        <p:tgtEl>
                                          <p:spTgt spid="2050"/>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18" grpId="0" animBg="1"/>
      <p:bldP spid="19" grpId="0" animBg="1"/>
      <p:bldP spid="20" grpId="0" animBg="1"/>
      <p:bldP spid="22"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1. Las Reformas y la Modernización Administrativa</a:t>
            </a:r>
            <a:endParaRPr lang="es-ES" dirty="0"/>
          </a:p>
        </p:txBody>
      </p:sp>
      <p:sp>
        <p:nvSpPr>
          <p:cNvPr id="3" name="2 Subtítulo"/>
          <p:cNvSpPr>
            <a:spLocks noGrp="1"/>
          </p:cNvSpPr>
          <p:nvPr>
            <p:ph type="subTitle" idx="1"/>
          </p:nvPr>
        </p:nvSpPr>
        <p:spPr/>
        <p:txBody>
          <a:bodyPr/>
          <a:lstStyle/>
          <a:p>
            <a:r>
              <a:rPr lang="es-MX" dirty="0" smtClean="0"/>
              <a:t>1.1 Definiciones</a:t>
            </a:r>
            <a:endParaRPr lang="es-ES" dirty="0"/>
          </a:p>
        </p:txBody>
      </p:sp>
    </p:spTree>
  </p:cSld>
  <p:clrMapOvr>
    <a:masterClrMapping/>
  </p:clrMapOvr>
  <p:transition spd="slow">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14348" y="1071546"/>
            <a:ext cx="8072494" cy="830997"/>
          </a:xfrm>
          <a:prstGeom prst="rect">
            <a:avLst/>
          </a:prstGeom>
          <a:noFill/>
        </p:spPr>
        <p:txBody>
          <a:bodyPr wrap="square" rtlCol="0">
            <a:spAutoFit/>
          </a:bodyPr>
          <a:lstStyle/>
          <a:p>
            <a:pPr algn="ctr"/>
            <a:r>
              <a:rPr lang="es-MX"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Programa de Modernización de la Administración Pública 1995-2000</a:t>
            </a:r>
            <a:endParaRPr lang="es-E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1" name="10 CuadroTexto"/>
          <p:cNvSpPr txBox="1"/>
          <p:nvPr/>
        </p:nvSpPr>
        <p:spPr>
          <a:xfrm>
            <a:off x="3571868" y="2571744"/>
            <a:ext cx="5143536" cy="2308324"/>
          </a:xfrm>
          <a:prstGeom prst="rect">
            <a:avLst/>
          </a:prstGeom>
          <a:noFill/>
        </p:spPr>
        <p:txBody>
          <a:bodyPr wrap="square" rtlCol="0">
            <a:spAutoFit/>
          </a:bodyPr>
          <a:lstStyle/>
          <a:p>
            <a:pPr algn="ctr"/>
            <a:r>
              <a:rPr lang="es-MX" sz="2400" i="1" dirty="0" smtClean="0"/>
              <a:t>Surge para impulsar un importante esfuerzo de </a:t>
            </a:r>
            <a:r>
              <a:rPr lang="es-MX" sz="2400" b="1" i="1" dirty="0" smtClean="0">
                <a:solidFill>
                  <a:schemeClr val="accent5">
                    <a:lumMod val="75000"/>
                  </a:schemeClr>
                </a:solidFill>
              </a:rPr>
              <a:t>desregulación y simplificación administrativa</a:t>
            </a:r>
            <a:r>
              <a:rPr lang="es-MX" sz="2400" i="1" dirty="0" smtClean="0"/>
              <a:t>, así como un cambio radical en la manera misma de administrar y prestar los servicios públicos.</a:t>
            </a:r>
            <a:endParaRPr lang="es-ES" sz="2400" i="1" dirty="0"/>
          </a:p>
        </p:txBody>
      </p:sp>
      <p:pic>
        <p:nvPicPr>
          <p:cNvPr id="3074" name="Picture 2" descr="C:\Users\evega\Pictures\varios\proceso complejo.jpg"/>
          <p:cNvPicPr>
            <a:picLocks noChangeAspect="1" noChangeArrowheads="1"/>
          </p:cNvPicPr>
          <p:nvPr/>
        </p:nvPicPr>
        <p:blipFill>
          <a:blip r:embed="rId2" cstate="print"/>
          <a:srcRect/>
          <a:stretch>
            <a:fillRect/>
          </a:stretch>
        </p:blipFill>
        <p:spPr bwMode="auto">
          <a:xfrm>
            <a:off x="500034" y="2571744"/>
            <a:ext cx="3016253" cy="2262190"/>
          </a:xfrm>
          <a:prstGeom prst="rect">
            <a:avLst/>
          </a:prstGeom>
          <a:noFill/>
          <a:effectLst>
            <a:softEdge rad="63500"/>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714744" y="1240681"/>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Vicente Fox Quezada</a:t>
            </a:r>
          </a:p>
          <a:p>
            <a:pPr algn="r"/>
            <a:r>
              <a:rPr lang="es-MX" sz="2400" b="1" dirty="0" smtClean="0">
                <a:solidFill>
                  <a:schemeClr val="tx2">
                    <a:lumMod val="60000"/>
                    <a:lumOff val="40000"/>
                  </a:schemeClr>
                </a:solidFill>
              </a:rPr>
              <a:t>2000-2006</a:t>
            </a:r>
            <a:endParaRPr lang="es-ES" sz="2400" b="1" dirty="0">
              <a:solidFill>
                <a:schemeClr val="tx2">
                  <a:lumMod val="60000"/>
                  <a:lumOff val="40000"/>
                </a:schemeClr>
              </a:solidFill>
            </a:endParaRPr>
          </a:p>
        </p:txBody>
      </p:sp>
      <p:pic>
        <p:nvPicPr>
          <p:cNvPr id="5126" name="Picture 6" descr="http://www.presidentes.com.mx/vicente-fox/Fox_Vicente2.jpg"/>
          <p:cNvPicPr>
            <a:picLocks noChangeAspect="1" noChangeArrowheads="1"/>
          </p:cNvPicPr>
          <p:nvPr/>
        </p:nvPicPr>
        <p:blipFill>
          <a:blip r:embed="rId2" cstate="print"/>
          <a:srcRect/>
          <a:stretch>
            <a:fillRect/>
          </a:stretch>
        </p:blipFill>
        <p:spPr bwMode="auto">
          <a:xfrm>
            <a:off x="8001024" y="1142984"/>
            <a:ext cx="928693" cy="1096222"/>
          </a:xfrm>
          <a:prstGeom prst="rect">
            <a:avLst/>
          </a:prstGeom>
          <a:noFill/>
        </p:spPr>
      </p:pic>
      <p:sp>
        <p:nvSpPr>
          <p:cNvPr id="10" name="9 CuadroTexto"/>
          <p:cNvSpPr txBox="1"/>
          <p:nvPr/>
        </p:nvSpPr>
        <p:spPr>
          <a:xfrm>
            <a:off x="708839" y="1751654"/>
            <a:ext cx="3505971" cy="523220"/>
          </a:xfrm>
          <a:prstGeom prst="rect">
            <a:avLst/>
          </a:prstGeom>
          <a:noFill/>
        </p:spPr>
        <p:txBody>
          <a:bodyPr wrap="square" rtlCol="0">
            <a:spAutoFit/>
          </a:bodyPr>
          <a:lstStyle/>
          <a:p>
            <a:r>
              <a:rPr lang="es-MX" sz="2800" b="1" dirty="0" smtClean="0"/>
              <a:t>PND 2001-2006</a:t>
            </a:r>
            <a:endParaRPr lang="es-ES" sz="2800" b="1" dirty="0"/>
          </a:p>
        </p:txBody>
      </p:sp>
      <p:pic>
        <p:nvPicPr>
          <p:cNvPr id="12" name="Picture 4" descr="Untitled-2.tif">
            <a:hlinkClick r:id="" action="ppaction://noaction"/>
          </p:cNvPr>
          <p:cNvPicPr>
            <a:picLocks noChangeAspect="1"/>
          </p:cNvPicPr>
          <p:nvPr/>
        </p:nvPicPr>
        <p:blipFill>
          <a:blip r:embed="rId3" cstate="print"/>
          <a:stretch>
            <a:fillRect/>
          </a:stretch>
        </p:blipFill>
        <p:spPr>
          <a:xfrm>
            <a:off x="71406" y="1714488"/>
            <a:ext cx="494557" cy="498831"/>
          </a:xfrm>
          <a:prstGeom prst="rect">
            <a:avLst/>
          </a:prstGeom>
        </p:spPr>
      </p:pic>
      <p:sp>
        <p:nvSpPr>
          <p:cNvPr id="13" name="12 CuadroTexto"/>
          <p:cNvSpPr txBox="1"/>
          <p:nvPr/>
        </p:nvSpPr>
        <p:spPr>
          <a:xfrm>
            <a:off x="714348" y="2262838"/>
            <a:ext cx="5214974" cy="523220"/>
          </a:xfrm>
          <a:prstGeom prst="rect">
            <a:avLst/>
          </a:prstGeom>
          <a:noFill/>
        </p:spPr>
        <p:txBody>
          <a:bodyPr wrap="square" rtlCol="0">
            <a:spAutoFit/>
          </a:bodyPr>
          <a:lstStyle/>
          <a:p>
            <a:r>
              <a:rPr lang="es-MX" sz="2800" dirty="0" smtClean="0"/>
              <a:t>Visión a largo plazo (25 años)</a:t>
            </a:r>
            <a:endParaRPr lang="es-ES" sz="2800" dirty="0"/>
          </a:p>
        </p:txBody>
      </p:sp>
      <p:sp>
        <p:nvSpPr>
          <p:cNvPr id="14" name="13 CuadroTexto"/>
          <p:cNvSpPr txBox="1"/>
          <p:nvPr/>
        </p:nvSpPr>
        <p:spPr>
          <a:xfrm>
            <a:off x="714348" y="2786058"/>
            <a:ext cx="5214974" cy="461665"/>
          </a:xfrm>
          <a:prstGeom prst="rect">
            <a:avLst/>
          </a:prstGeom>
          <a:noFill/>
        </p:spPr>
        <p:txBody>
          <a:bodyPr wrap="square" rtlCol="0">
            <a:spAutoFit/>
          </a:bodyPr>
          <a:lstStyle/>
          <a:p>
            <a:r>
              <a:rPr lang="es-MX" sz="2400" b="1" dirty="0" smtClean="0"/>
              <a:t>4.9 Un buen gobierno</a:t>
            </a:r>
            <a:endParaRPr lang="es-ES" sz="2400" b="1" dirty="0"/>
          </a:p>
        </p:txBody>
      </p:sp>
      <p:sp>
        <p:nvSpPr>
          <p:cNvPr id="15" name="14 CuadroTexto"/>
          <p:cNvSpPr txBox="1"/>
          <p:nvPr/>
        </p:nvSpPr>
        <p:spPr>
          <a:xfrm>
            <a:off x="3286116" y="3500438"/>
            <a:ext cx="4357718" cy="1938992"/>
          </a:xfrm>
          <a:prstGeom prst="rect">
            <a:avLst/>
          </a:prstGeom>
          <a:noFill/>
        </p:spPr>
        <p:txBody>
          <a:bodyPr wrap="square" rtlCol="0">
            <a:spAutoFit/>
          </a:bodyPr>
          <a:lstStyle/>
          <a:p>
            <a:pPr algn="ctr"/>
            <a:r>
              <a:rPr lang="es-MX" sz="2400" i="1" dirty="0" smtClean="0"/>
              <a:t>Su objetivo es la transformación  radical de los esquemas tradicionales de gestión, logrando con esto la construcción de un </a:t>
            </a:r>
            <a:r>
              <a:rPr lang="es-MX" sz="2400" b="1" i="1" dirty="0" smtClean="0">
                <a:solidFill>
                  <a:schemeClr val="accent5">
                    <a:lumMod val="75000"/>
                  </a:schemeClr>
                </a:solidFill>
              </a:rPr>
              <a:t>gobierno de calidad total</a:t>
            </a:r>
            <a:endParaRPr lang="es-ES" sz="2400" b="1" i="1" dirty="0">
              <a:solidFill>
                <a:schemeClr val="accent5">
                  <a:lumMod val="75000"/>
                </a:schemeClr>
              </a:solidFill>
            </a:endParaRPr>
          </a:p>
        </p:txBody>
      </p:sp>
      <p:pic>
        <p:nvPicPr>
          <p:cNvPr id="5128" name="Picture 8" descr="C:\Users\evega\Pictures\varios\PLANEACION ESTRATEGICA DE SI.jpg"/>
          <p:cNvPicPr>
            <a:picLocks noChangeAspect="1" noChangeArrowheads="1"/>
          </p:cNvPicPr>
          <p:nvPr/>
        </p:nvPicPr>
        <p:blipFill>
          <a:blip r:embed="rId4" cstate="print"/>
          <a:srcRect/>
          <a:stretch>
            <a:fillRect/>
          </a:stretch>
        </p:blipFill>
        <p:spPr bwMode="auto">
          <a:xfrm>
            <a:off x="785786" y="3429000"/>
            <a:ext cx="2143125" cy="2143125"/>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vega\Pictures\varios\secodam2000.jpg"/>
          <p:cNvPicPr>
            <a:picLocks noChangeAspect="1" noChangeArrowheads="1"/>
          </p:cNvPicPr>
          <p:nvPr/>
        </p:nvPicPr>
        <p:blipFill>
          <a:blip r:embed="rId2" cstate="print"/>
          <a:srcRect/>
          <a:stretch>
            <a:fillRect/>
          </a:stretch>
        </p:blipFill>
        <p:spPr bwMode="auto">
          <a:xfrm>
            <a:off x="214282" y="2428868"/>
            <a:ext cx="1500198" cy="1363816"/>
          </a:xfrm>
          <a:prstGeom prst="rect">
            <a:avLst/>
          </a:prstGeom>
          <a:noFill/>
        </p:spPr>
      </p:pic>
      <p:pic>
        <p:nvPicPr>
          <p:cNvPr id="1027" name="Picture 3" descr="C:\Users\evega\Pictures\varios\logos y escudos\firma_sfp.gif"/>
          <p:cNvPicPr>
            <a:picLocks noChangeAspect="1" noChangeArrowheads="1"/>
          </p:cNvPicPr>
          <p:nvPr/>
        </p:nvPicPr>
        <p:blipFill>
          <a:blip r:embed="rId3" cstate="print"/>
          <a:srcRect/>
          <a:stretch>
            <a:fillRect/>
          </a:stretch>
        </p:blipFill>
        <p:spPr bwMode="auto">
          <a:xfrm>
            <a:off x="2643174" y="2500306"/>
            <a:ext cx="1857375" cy="1238250"/>
          </a:xfrm>
          <a:prstGeom prst="rect">
            <a:avLst/>
          </a:prstGeom>
          <a:noFill/>
        </p:spPr>
      </p:pic>
      <p:sp>
        <p:nvSpPr>
          <p:cNvPr id="4" name="3 CuadroTexto"/>
          <p:cNvSpPr txBox="1"/>
          <p:nvPr/>
        </p:nvSpPr>
        <p:spPr>
          <a:xfrm>
            <a:off x="5214942" y="1071546"/>
            <a:ext cx="3571900" cy="461665"/>
          </a:xfrm>
          <a:prstGeom prst="rect">
            <a:avLst/>
          </a:prstGeom>
          <a:noFill/>
        </p:spPr>
        <p:txBody>
          <a:bodyPr wrap="square" rtlCol="0">
            <a:spAutoFit/>
          </a:bodyPr>
          <a:lstStyle/>
          <a:p>
            <a:pPr algn="ctr"/>
            <a:r>
              <a:rPr lang="es-MX"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Agenda de Buen Gobierno</a:t>
            </a:r>
            <a:endParaRPr lang="es-E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4 Flecha derecha"/>
          <p:cNvSpPr/>
          <p:nvPr/>
        </p:nvSpPr>
        <p:spPr>
          <a:xfrm>
            <a:off x="2000232" y="2928934"/>
            <a:ext cx="428628" cy="571504"/>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6" name="5 CuadroTexto"/>
          <p:cNvSpPr txBox="1"/>
          <p:nvPr/>
        </p:nvSpPr>
        <p:spPr>
          <a:xfrm>
            <a:off x="5643570" y="1857364"/>
            <a:ext cx="2571768" cy="646331"/>
          </a:xfrm>
          <a:prstGeom prst="rect">
            <a:avLst/>
          </a:prstGeom>
          <a:solidFill>
            <a:schemeClr val="accent3">
              <a:lumMod val="20000"/>
              <a:lumOff val="80000"/>
            </a:schemeClr>
          </a:solidFill>
        </p:spPr>
        <p:txBody>
          <a:bodyPr wrap="square" rtlCol="0">
            <a:spAutoFit/>
          </a:bodyPr>
          <a:lstStyle/>
          <a:p>
            <a:r>
              <a:rPr lang="es-MX" i="1" dirty="0" smtClean="0"/>
              <a:t>Gobierno honesto y transparente</a:t>
            </a:r>
            <a:endParaRPr lang="es-ES" i="1" dirty="0"/>
          </a:p>
        </p:txBody>
      </p:sp>
      <p:sp>
        <p:nvSpPr>
          <p:cNvPr id="7" name="6 CuadroTexto"/>
          <p:cNvSpPr txBox="1"/>
          <p:nvPr/>
        </p:nvSpPr>
        <p:spPr>
          <a:xfrm>
            <a:off x="5643570" y="2639793"/>
            <a:ext cx="2571768" cy="369332"/>
          </a:xfrm>
          <a:prstGeom prst="rect">
            <a:avLst/>
          </a:prstGeom>
          <a:solidFill>
            <a:schemeClr val="accent3">
              <a:lumMod val="20000"/>
              <a:lumOff val="80000"/>
            </a:schemeClr>
          </a:solidFill>
        </p:spPr>
        <p:txBody>
          <a:bodyPr wrap="square" rtlCol="0">
            <a:spAutoFit/>
          </a:bodyPr>
          <a:lstStyle/>
          <a:p>
            <a:r>
              <a:rPr lang="es-MX" i="1" dirty="0" smtClean="0"/>
              <a:t>Gobierno profesional</a:t>
            </a:r>
            <a:endParaRPr lang="es-ES" i="1" dirty="0"/>
          </a:p>
        </p:txBody>
      </p:sp>
      <p:sp>
        <p:nvSpPr>
          <p:cNvPr id="8" name="7 CuadroTexto"/>
          <p:cNvSpPr txBox="1"/>
          <p:nvPr/>
        </p:nvSpPr>
        <p:spPr>
          <a:xfrm>
            <a:off x="5643570" y="3131106"/>
            <a:ext cx="2571768" cy="369332"/>
          </a:xfrm>
          <a:prstGeom prst="rect">
            <a:avLst/>
          </a:prstGeom>
          <a:solidFill>
            <a:schemeClr val="accent3">
              <a:lumMod val="20000"/>
              <a:lumOff val="80000"/>
            </a:schemeClr>
          </a:solidFill>
        </p:spPr>
        <p:txBody>
          <a:bodyPr wrap="square" rtlCol="0">
            <a:spAutoFit/>
          </a:bodyPr>
          <a:lstStyle/>
          <a:p>
            <a:r>
              <a:rPr lang="es-MX" i="1" dirty="0" smtClean="0"/>
              <a:t>Gobierno de calidad</a:t>
            </a:r>
            <a:endParaRPr lang="es-ES" i="1" dirty="0"/>
          </a:p>
        </p:txBody>
      </p:sp>
      <p:sp>
        <p:nvSpPr>
          <p:cNvPr id="9" name="8 CuadroTexto"/>
          <p:cNvSpPr txBox="1"/>
          <p:nvPr/>
        </p:nvSpPr>
        <p:spPr>
          <a:xfrm>
            <a:off x="5643570" y="3568487"/>
            <a:ext cx="2571768" cy="369332"/>
          </a:xfrm>
          <a:prstGeom prst="rect">
            <a:avLst/>
          </a:prstGeom>
          <a:solidFill>
            <a:schemeClr val="accent3">
              <a:lumMod val="20000"/>
              <a:lumOff val="80000"/>
            </a:schemeClr>
          </a:solidFill>
        </p:spPr>
        <p:txBody>
          <a:bodyPr wrap="square" rtlCol="0">
            <a:spAutoFit/>
          </a:bodyPr>
          <a:lstStyle/>
          <a:p>
            <a:r>
              <a:rPr lang="es-MX" i="1" dirty="0" smtClean="0"/>
              <a:t>Gobierno digital</a:t>
            </a:r>
            <a:endParaRPr lang="es-ES" i="1" dirty="0"/>
          </a:p>
        </p:txBody>
      </p:sp>
      <p:sp>
        <p:nvSpPr>
          <p:cNvPr id="10" name="9 CuadroTexto"/>
          <p:cNvSpPr txBox="1"/>
          <p:nvPr/>
        </p:nvSpPr>
        <p:spPr>
          <a:xfrm>
            <a:off x="5643570" y="4000504"/>
            <a:ext cx="2571768" cy="646331"/>
          </a:xfrm>
          <a:prstGeom prst="rect">
            <a:avLst/>
          </a:prstGeom>
          <a:solidFill>
            <a:schemeClr val="accent3">
              <a:lumMod val="20000"/>
              <a:lumOff val="80000"/>
            </a:schemeClr>
          </a:solidFill>
        </p:spPr>
        <p:txBody>
          <a:bodyPr wrap="square" rtlCol="0">
            <a:spAutoFit/>
          </a:bodyPr>
          <a:lstStyle/>
          <a:p>
            <a:r>
              <a:rPr lang="es-MX" i="1" dirty="0" smtClean="0"/>
              <a:t>Gobierno con materia regulatoria</a:t>
            </a:r>
            <a:endParaRPr lang="es-ES" i="1" dirty="0"/>
          </a:p>
        </p:txBody>
      </p:sp>
      <p:sp>
        <p:nvSpPr>
          <p:cNvPr id="11" name="10 CuadroTexto"/>
          <p:cNvSpPr txBox="1"/>
          <p:nvPr/>
        </p:nvSpPr>
        <p:spPr>
          <a:xfrm>
            <a:off x="5643570" y="4782933"/>
            <a:ext cx="2571768" cy="646331"/>
          </a:xfrm>
          <a:prstGeom prst="rect">
            <a:avLst/>
          </a:prstGeom>
          <a:solidFill>
            <a:schemeClr val="accent3">
              <a:lumMod val="20000"/>
              <a:lumOff val="80000"/>
            </a:schemeClr>
          </a:solidFill>
        </p:spPr>
        <p:txBody>
          <a:bodyPr wrap="square" rtlCol="0">
            <a:spAutoFit/>
          </a:bodyPr>
          <a:lstStyle/>
          <a:p>
            <a:r>
              <a:rPr lang="es-MX" i="1" dirty="0" smtClean="0"/>
              <a:t>Gobierno que cueste menos</a:t>
            </a:r>
            <a:endParaRPr lang="es-ES" i="1" dirty="0"/>
          </a:p>
        </p:txBody>
      </p:sp>
      <p:sp>
        <p:nvSpPr>
          <p:cNvPr id="12" name="11 CuadroTexto"/>
          <p:cNvSpPr txBox="1"/>
          <p:nvPr/>
        </p:nvSpPr>
        <p:spPr>
          <a:xfrm>
            <a:off x="2428860" y="2071678"/>
            <a:ext cx="1428760" cy="461665"/>
          </a:xfrm>
          <a:prstGeom prst="rect">
            <a:avLst/>
          </a:prstGeom>
          <a:noFill/>
        </p:spPr>
        <p:txBody>
          <a:bodyPr wrap="square" rtlCol="0">
            <a:spAutoFit/>
          </a:bodyPr>
          <a:lstStyle/>
          <a:p>
            <a:r>
              <a:rPr lang="es-MX" sz="2400" b="1" dirty="0" smtClean="0"/>
              <a:t>2003</a:t>
            </a:r>
            <a:endParaRPr lang="es-ES" sz="2400" b="1" dirty="0"/>
          </a:p>
        </p:txBody>
      </p:sp>
      <p:sp>
        <p:nvSpPr>
          <p:cNvPr id="13" name="12 Flecha derecha"/>
          <p:cNvSpPr/>
          <p:nvPr/>
        </p:nvSpPr>
        <p:spPr>
          <a:xfrm>
            <a:off x="4714876" y="2928934"/>
            <a:ext cx="428628" cy="571504"/>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0.05"/>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 calcmode="lin" valueType="num">
                                      <p:cBhvr>
                                        <p:cTn id="9" dur="1000" fill="hold"/>
                                        <p:tgtEl>
                                          <p:spTgt spid="1026"/>
                                        </p:tgtEl>
                                        <p:attrNameLst>
                                          <p:attrName>ppt_x</p:attrName>
                                        </p:attrNameLst>
                                      </p:cBhvr>
                                      <p:tavLst>
                                        <p:tav tm="0">
                                          <p:val>
                                            <p:strVal val="#ppt_x-.2"/>
                                          </p:val>
                                        </p:tav>
                                        <p:tav tm="100000">
                                          <p:val>
                                            <p:strVal val="#ppt_x"/>
                                          </p:val>
                                        </p:tav>
                                      </p:tavLst>
                                    </p:anim>
                                    <p:anim calcmode="lin" valueType="num">
                                      <p:cBhvr>
                                        <p:cTn id="10" dur="1000" fill="hold"/>
                                        <p:tgtEl>
                                          <p:spTgt spid="1026"/>
                                        </p:tgtEl>
                                        <p:attrNameLst>
                                          <p:attrName>ppt_y</p:attrName>
                                        </p:attrNameLst>
                                      </p:cBhvr>
                                      <p:tavLst>
                                        <p:tav tm="0">
                                          <p:val>
                                            <p:strVal val="#ppt_y"/>
                                          </p:val>
                                        </p:tav>
                                        <p:tav tm="100000">
                                          <p:val>
                                            <p:strVal val="#ppt_y"/>
                                          </p:val>
                                        </p:tav>
                                      </p:tavLst>
                                    </p:anim>
                                    <p:animEffect transition="in" filter="fade">
                                      <p:cBhvr>
                                        <p:cTn id="11" dur="1000"/>
                                        <p:tgtEl>
                                          <p:spTgt spid="1026"/>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strVal val="#ppt_w*0.05"/>
                                          </p:val>
                                        </p:tav>
                                        <p:tav tm="100000">
                                          <p:val>
                                            <p:strVal val="#ppt_w"/>
                                          </p:val>
                                        </p:tav>
                                      </p:tavLst>
                                    </p:anim>
                                    <p:anim calcmode="lin" valueType="num">
                                      <p:cBhvr>
                                        <p:cTn id="17" dur="1000" fill="hold"/>
                                        <p:tgtEl>
                                          <p:spTgt spid="5"/>
                                        </p:tgtEl>
                                        <p:attrNameLst>
                                          <p:attrName>ppt_h</p:attrName>
                                        </p:attrNameLst>
                                      </p:cBhvr>
                                      <p:tavLst>
                                        <p:tav tm="0">
                                          <p:val>
                                            <p:strVal val="#ppt_h"/>
                                          </p:val>
                                        </p:tav>
                                        <p:tav tm="100000">
                                          <p:val>
                                            <p:strVal val="#ppt_h"/>
                                          </p:val>
                                        </p:tav>
                                      </p:tavLst>
                                    </p:anim>
                                    <p:anim calcmode="lin" valueType="num">
                                      <p:cBhvr>
                                        <p:cTn id="18" dur="1000" fill="hold"/>
                                        <p:tgtEl>
                                          <p:spTgt spid="5"/>
                                        </p:tgtEl>
                                        <p:attrNameLst>
                                          <p:attrName>ppt_x</p:attrName>
                                        </p:attrNameLst>
                                      </p:cBhvr>
                                      <p:tavLst>
                                        <p:tav tm="0">
                                          <p:val>
                                            <p:strVal val="#ppt_x-.2"/>
                                          </p:val>
                                        </p:tav>
                                        <p:tav tm="100000">
                                          <p:val>
                                            <p:strVal val="#ppt_x"/>
                                          </p:val>
                                        </p:tav>
                                      </p:tavLst>
                                    </p:anim>
                                    <p:anim calcmode="lin" valueType="num">
                                      <p:cBhvr>
                                        <p:cTn id="19" dur="1000" fill="hold"/>
                                        <p:tgtEl>
                                          <p:spTgt spid="5"/>
                                        </p:tgtEl>
                                        <p:attrNameLst>
                                          <p:attrName>ppt_y</p:attrName>
                                        </p:attrNameLst>
                                      </p:cBhvr>
                                      <p:tavLst>
                                        <p:tav tm="0">
                                          <p:val>
                                            <p:strVal val="#ppt_y"/>
                                          </p:val>
                                        </p:tav>
                                        <p:tav tm="100000">
                                          <p:val>
                                            <p:strVal val="#ppt_y"/>
                                          </p:val>
                                        </p:tav>
                                      </p:tavLst>
                                    </p:anim>
                                    <p:animEffect transition="in" filter="fade">
                                      <p:cBhvr>
                                        <p:cTn id="20" dur="1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1027"/>
                                        </p:tgtEl>
                                        <p:attrNameLst>
                                          <p:attrName>style.visibility</p:attrName>
                                        </p:attrNameLst>
                                      </p:cBhvr>
                                      <p:to>
                                        <p:strVal val="visible"/>
                                      </p:to>
                                    </p:set>
                                    <p:anim calcmode="lin" valueType="num">
                                      <p:cBhvr>
                                        <p:cTn id="25" dur="1000" fill="hold"/>
                                        <p:tgtEl>
                                          <p:spTgt spid="1027"/>
                                        </p:tgtEl>
                                        <p:attrNameLst>
                                          <p:attrName>ppt_w</p:attrName>
                                        </p:attrNameLst>
                                      </p:cBhvr>
                                      <p:tavLst>
                                        <p:tav tm="0">
                                          <p:val>
                                            <p:strVal val="#ppt_w*0.05"/>
                                          </p:val>
                                        </p:tav>
                                        <p:tav tm="100000">
                                          <p:val>
                                            <p:strVal val="#ppt_w"/>
                                          </p:val>
                                        </p:tav>
                                      </p:tavLst>
                                    </p:anim>
                                    <p:anim calcmode="lin" valueType="num">
                                      <p:cBhvr>
                                        <p:cTn id="26" dur="1000" fill="hold"/>
                                        <p:tgtEl>
                                          <p:spTgt spid="1027"/>
                                        </p:tgtEl>
                                        <p:attrNameLst>
                                          <p:attrName>ppt_h</p:attrName>
                                        </p:attrNameLst>
                                      </p:cBhvr>
                                      <p:tavLst>
                                        <p:tav tm="0">
                                          <p:val>
                                            <p:strVal val="#ppt_h"/>
                                          </p:val>
                                        </p:tav>
                                        <p:tav tm="100000">
                                          <p:val>
                                            <p:strVal val="#ppt_h"/>
                                          </p:val>
                                        </p:tav>
                                      </p:tavLst>
                                    </p:anim>
                                    <p:anim calcmode="lin" valueType="num">
                                      <p:cBhvr>
                                        <p:cTn id="27" dur="1000" fill="hold"/>
                                        <p:tgtEl>
                                          <p:spTgt spid="1027"/>
                                        </p:tgtEl>
                                        <p:attrNameLst>
                                          <p:attrName>ppt_x</p:attrName>
                                        </p:attrNameLst>
                                      </p:cBhvr>
                                      <p:tavLst>
                                        <p:tav tm="0">
                                          <p:val>
                                            <p:strVal val="#ppt_x-.2"/>
                                          </p:val>
                                        </p:tav>
                                        <p:tav tm="100000">
                                          <p:val>
                                            <p:strVal val="#ppt_x"/>
                                          </p:val>
                                        </p:tav>
                                      </p:tavLst>
                                    </p:anim>
                                    <p:anim calcmode="lin" valueType="num">
                                      <p:cBhvr>
                                        <p:cTn id="28" dur="1000" fill="hold"/>
                                        <p:tgtEl>
                                          <p:spTgt spid="1027"/>
                                        </p:tgtEl>
                                        <p:attrNameLst>
                                          <p:attrName>ppt_y</p:attrName>
                                        </p:attrNameLst>
                                      </p:cBhvr>
                                      <p:tavLst>
                                        <p:tav tm="0">
                                          <p:val>
                                            <p:strVal val="#ppt_y"/>
                                          </p:val>
                                        </p:tav>
                                        <p:tav tm="100000">
                                          <p:val>
                                            <p:strVal val="#ppt_y"/>
                                          </p:val>
                                        </p:tav>
                                      </p:tavLst>
                                    </p:anim>
                                    <p:animEffect transition="in" filter="fade">
                                      <p:cBhvr>
                                        <p:cTn id="29" dur="1000"/>
                                        <p:tgtEl>
                                          <p:spTgt spid="1027"/>
                                        </p:tgtEl>
                                      </p:cBhvr>
                                    </p:animEffect>
                                  </p:childTnLst>
                                </p:cTn>
                              </p:par>
                              <p:par>
                                <p:cTn id="30" presetID="54" presetClass="entr" presetSubtype="0" accel="10000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strVal val="#ppt_w*0.05"/>
                                          </p:val>
                                        </p:tav>
                                        <p:tav tm="100000">
                                          <p:val>
                                            <p:strVal val="#ppt_w"/>
                                          </p:val>
                                        </p:tav>
                                      </p:tavLst>
                                    </p:anim>
                                    <p:anim calcmode="lin" valueType="num">
                                      <p:cBhvr>
                                        <p:cTn id="33" dur="1000" fill="hold"/>
                                        <p:tgtEl>
                                          <p:spTgt spid="12"/>
                                        </p:tgtEl>
                                        <p:attrNameLst>
                                          <p:attrName>ppt_h</p:attrName>
                                        </p:attrNameLst>
                                      </p:cBhvr>
                                      <p:tavLst>
                                        <p:tav tm="0">
                                          <p:val>
                                            <p:strVal val="#ppt_h"/>
                                          </p:val>
                                        </p:tav>
                                        <p:tav tm="100000">
                                          <p:val>
                                            <p:strVal val="#ppt_h"/>
                                          </p:val>
                                        </p:tav>
                                      </p:tavLst>
                                    </p:anim>
                                    <p:anim calcmode="lin" valueType="num">
                                      <p:cBhvr>
                                        <p:cTn id="34" dur="1000" fill="hold"/>
                                        <p:tgtEl>
                                          <p:spTgt spid="12"/>
                                        </p:tgtEl>
                                        <p:attrNameLst>
                                          <p:attrName>ppt_x</p:attrName>
                                        </p:attrNameLst>
                                      </p:cBhvr>
                                      <p:tavLst>
                                        <p:tav tm="0">
                                          <p:val>
                                            <p:strVal val="#ppt_x-.2"/>
                                          </p:val>
                                        </p:tav>
                                        <p:tav tm="100000">
                                          <p:val>
                                            <p:strVal val="#ppt_x"/>
                                          </p:val>
                                        </p:tav>
                                      </p:tavLst>
                                    </p:anim>
                                    <p:anim calcmode="lin" valueType="num">
                                      <p:cBhvr>
                                        <p:cTn id="35" dur="1000" fill="hold"/>
                                        <p:tgtEl>
                                          <p:spTgt spid="12"/>
                                        </p:tgtEl>
                                        <p:attrNameLst>
                                          <p:attrName>ppt_y</p:attrName>
                                        </p:attrNameLst>
                                      </p:cBhvr>
                                      <p:tavLst>
                                        <p:tav tm="0">
                                          <p:val>
                                            <p:strVal val="#ppt_y"/>
                                          </p:val>
                                        </p:tav>
                                        <p:tav tm="100000">
                                          <p:val>
                                            <p:strVal val="#ppt_y"/>
                                          </p:val>
                                        </p:tav>
                                      </p:tavLst>
                                    </p:anim>
                                    <p:animEffect transition="in" filter="fade">
                                      <p:cBhvr>
                                        <p:cTn id="36" dur="10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54" presetClass="entr" presetSubtype="0" accel="10000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1000" fill="hold"/>
                                        <p:tgtEl>
                                          <p:spTgt spid="13"/>
                                        </p:tgtEl>
                                        <p:attrNameLst>
                                          <p:attrName>ppt_w</p:attrName>
                                        </p:attrNameLst>
                                      </p:cBhvr>
                                      <p:tavLst>
                                        <p:tav tm="0">
                                          <p:val>
                                            <p:strVal val="#ppt_w*0.05"/>
                                          </p:val>
                                        </p:tav>
                                        <p:tav tm="100000">
                                          <p:val>
                                            <p:strVal val="#ppt_w"/>
                                          </p:val>
                                        </p:tav>
                                      </p:tavLst>
                                    </p:anim>
                                    <p:anim calcmode="lin" valueType="num">
                                      <p:cBhvr>
                                        <p:cTn id="42" dur="1000" fill="hold"/>
                                        <p:tgtEl>
                                          <p:spTgt spid="13"/>
                                        </p:tgtEl>
                                        <p:attrNameLst>
                                          <p:attrName>ppt_h</p:attrName>
                                        </p:attrNameLst>
                                      </p:cBhvr>
                                      <p:tavLst>
                                        <p:tav tm="0">
                                          <p:val>
                                            <p:strVal val="#ppt_h"/>
                                          </p:val>
                                        </p:tav>
                                        <p:tav tm="100000">
                                          <p:val>
                                            <p:strVal val="#ppt_h"/>
                                          </p:val>
                                        </p:tav>
                                      </p:tavLst>
                                    </p:anim>
                                    <p:anim calcmode="lin" valueType="num">
                                      <p:cBhvr>
                                        <p:cTn id="43" dur="1000" fill="hold"/>
                                        <p:tgtEl>
                                          <p:spTgt spid="13"/>
                                        </p:tgtEl>
                                        <p:attrNameLst>
                                          <p:attrName>ppt_x</p:attrName>
                                        </p:attrNameLst>
                                      </p:cBhvr>
                                      <p:tavLst>
                                        <p:tav tm="0">
                                          <p:val>
                                            <p:strVal val="#ppt_x-.2"/>
                                          </p:val>
                                        </p:tav>
                                        <p:tav tm="100000">
                                          <p:val>
                                            <p:strVal val="#ppt_x"/>
                                          </p:val>
                                        </p:tav>
                                      </p:tavLst>
                                    </p:anim>
                                    <p:anim calcmode="lin" valueType="num">
                                      <p:cBhvr>
                                        <p:cTn id="44" dur="1000" fill="hold"/>
                                        <p:tgtEl>
                                          <p:spTgt spid="13"/>
                                        </p:tgtEl>
                                        <p:attrNameLst>
                                          <p:attrName>ppt_y</p:attrName>
                                        </p:attrNameLst>
                                      </p:cBhvr>
                                      <p:tavLst>
                                        <p:tav tm="0">
                                          <p:val>
                                            <p:strVal val="#ppt_y"/>
                                          </p:val>
                                        </p:tav>
                                        <p:tav tm="100000">
                                          <p:val>
                                            <p:strVal val="#ppt_y"/>
                                          </p:val>
                                        </p:tav>
                                      </p:tavLst>
                                    </p:anim>
                                    <p:animEffect transition="in" filter="fade">
                                      <p:cBhvr>
                                        <p:cTn id="45" dur="10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dissolve">
                                      <p:cBhvr>
                                        <p:cTn id="57" dur="5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dissolve">
                                      <p:cBhvr>
                                        <p:cTn id="62" dur="5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dissolve">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dissolve">
                                      <p:cBhvr>
                                        <p:cTn id="72" dur="5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dissolve">
                                      <p:cBhvr>
                                        <p:cTn id="77" dur="500"/>
                                        <p:tgtEl>
                                          <p:spTgt spid="10"/>
                                        </p:tgtEl>
                                      </p:cBhvr>
                                    </p:animEffect>
                                  </p:childTnLst>
                                </p:cTn>
                              </p:par>
                            </p:childTnLst>
                          </p:cTn>
                        </p:par>
                      </p:childTnLst>
                    </p:cTn>
                  </p:par>
                  <p:par>
                    <p:cTn id="78" fill="hold">
                      <p:stCondLst>
                        <p:cond delay="indefinite"/>
                      </p:stCondLst>
                      <p:childTnLst>
                        <p:par>
                          <p:cTn id="79" fill="hold">
                            <p:stCondLst>
                              <p:cond delay="0"/>
                            </p:stCondLst>
                            <p:childTnLst>
                              <p:par>
                                <p:cTn id="80" presetID="9" presetClass="entr" presetSubtype="0" fill="hold" grpId="0" nodeType="click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dissolve">
                                      <p:cBhvr>
                                        <p:cTn id="8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p:bldP spid="1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logo_intragob.gif"/>
          <p:cNvPicPr>
            <a:picLocks noChangeAspect="1"/>
          </p:cNvPicPr>
          <p:nvPr/>
        </p:nvPicPr>
        <p:blipFill>
          <a:blip r:embed="rId3" cstate="print"/>
          <a:stretch>
            <a:fillRect/>
          </a:stretch>
        </p:blipFill>
        <p:spPr>
          <a:xfrm>
            <a:off x="1785918" y="4714884"/>
            <a:ext cx="1084667" cy="1328162"/>
          </a:xfrm>
          <a:prstGeom prst="rect">
            <a:avLst/>
          </a:prstGeom>
        </p:spPr>
      </p:pic>
      <p:pic>
        <p:nvPicPr>
          <p:cNvPr id="3" name="2 Imagen" descr="PremioIntragob_Logo.jpg"/>
          <p:cNvPicPr>
            <a:picLocks noChangeAspect="1"/>
          </p:cNvPicPr>
          <p:nvPr/>
        </p:nvPicPr>
        <p:blipFill>
          <a:blip r:embed="rId4" cstate="print"/>
          <a:stretch>
            <a:fillRect/>
          </a:stretch>
        </p:blipFill>
        <p:spPr>
          <a:xfrm>
            <a:off x="6000760" y="2000240"/>
            <a:ext cx="2337658" cy="746252"/>
          </a:xfrm>
          <a:prstGeom prst="rect">
            <a:avLst/>
          </a:prstGeom>
        </p:spPr>
      </p:pic>
      <p:pic>
        <p:nvPicPr>
          <p:cNvPr id="4" name="3 Imagen" descr="tn_52365_Logo Premio Nacional de Calidad.jpg"/>
          <p:cNvPicPr>
            <a:picLocks noChangeAspect="1"/>
          </p:cNvPicPr>
          <p:nvPr/>
        </p:nvPicPr>
        <p:blipFill>
          <a:blip r:embed="rId5" cstate="print"/>
          <a:stretch>
            <a:fillRect/>
          </a:stretch>
        </p:blipFill>
        <p:spPr>
          <a:xfrm>
            <a:off x="857224" y="2857496"/>
            <a:ext cx="1017577" cy="1586223"/>
          </a:xfrm>
          <a:prstGeom prst="rect">
            <a:avLst/>
          </a:prstGeom>
        </p:spPr>
      </p:pic>
      <p:sp>
        <p:nvSpPr>
          <p:cNvPr id="6" name="5 CuadroTexto"/>
          <p:cNvSpPr txBox="1"/>
          <p:nvPr/>
        </p:nvSpPr>
        <p:spPr>
          <a:xfrm>
            <a:off x="1142976" y="1142984"/>
            <a:ext cx="7429552" cy="523220"/>
          </a:xfrm>
          <a:prstGeom prst="rect">
            <a:avLst/>
          </a:prstGeom>
          <a:noFill/>
        </p:spPr>
        <p:txBody>
          <a:bodyPr wrap="square" rtlCol="0">
            <a:spAutoFit/>
          </a:bodyPr>
          <a:lstStyle/>
          <a:p>
            <a:r>
              <a:rPr lang="es-MX" sz="2800" b="1" dirty="0" smtClean="0"/>
              <a:t>Establecimiento de Premios y Reconocimientos</a:t>
            </a:r>
            <a:endParaRPr lang="es-ES" sz="2800" b="1" dirty="0"/>
          </a:p>
        </p:txBody>
      </p:sp>
      <p:pic>
        <p:nvPicPr>
          <p:cNvPr id="7" name="Picture 4" descr="Untitled-2.tif">
            <a:hlinkClick r:id="" action="ppaction://noaction"/>
          </p:cNvPr>
          <p:cNvPicPr>
            <a:picLocks noChangeAspect="1"/>
          </p:cNvPicPr>
          <p:nvPr/>
        </p:nvPicPr>
        <p:blipFill>
          <a:blip r:embed="rId6" cstate="print"/>
          <a:stretch>
            <a:fillRect/>
          </a:stretch>
        </p:blipFill>
        <p:spPr>
          <a:xfrm>
            <a:off x="571472" y="1357298"/>
            <a:ext cx="494557" cy="498831"/>
          </a:xfrm>
          <a:prstGeom prst="rect">
            <a:avLst/>
          </a:prstGeom>
        </p:spPr>
      </p:pic>
      <p:pic>
        <p:nvPicPr>
          <p:cNvPr id="8" name="Picture 1048"/>
          <p:cNvPicPr>
            <a:picLocks noChangeAspect="1" noChangeArrowheads="1"/>
          </p:cNvPicPr>
          <p:nvPr/>
        </p:nvPicPr>
        <p:blipFill>
          <a:blip r:embed="rId7" cstate="print"/>
          <a:srcRect/>
          <a:stretch>
            <a:fillRect/>
          </a:stretch>
        </p:blipFill>
        <p:spPr bwMode="auto">
          <a:xfrm>
            <a:off x="785786" y="2071678"/>
            <a:ext cx="3908063" cy="571504"/>
          </a:xfrm>
          <a:prstGeom prst="rect">
            <a:avLst/>
          </a:prstGeom>
          <a:noFill/>
        </p:spPr>
      </p:pic>
      <p:graphicFrame>
        <p:nvGraphicFramePr>
          <p:cNvPr id="10" name="Object 4"/>
          <p:cNvGraphicFramePr>
            <a:graphicFrameLocks noChangeAspect="1"/>
          </p:cNvGraphicFramePr>
          <p:nvPr/>
        </p:nvGraphicFramePr>
        <p:xfrm>
          <a:off x="5643570" y="2857496"/>
          <a:ext cx="1714512" cy="1493459"/>
        </p:xfrm>
        <a:graphic>
          <a:graphicData uri="http://schemas.openxmlformats.org/presentationml/2006/ole">
            <p:oleObj spid="_x0000_s353282" r:id="rId8" imgW="3809524" imgH="3304762" progId="">
              <p:embed/>
            </p:oleObj>
          </a:graphicData>
        </a:graphic>
      </p:graphicFrame>
      <p:pic>
        <p:nvPicPr>
          <p:cNvPr id="11" name="Picture 7" descr="LOGOPNT"/>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3143240" y="2928934"/>
            <a:ext cx="1285884" cy="1413339"/>
          </a:xfrm>
          <a:prstGeom prst="rect">
            <a:avLst/>
          </a:prstGeom>
          <a:noFill/>
        </p:spPr>
      </p:pic>
      <p:pic>
        <p:nvPicPr>
          <p:cNvPr id="12" name="Picture 9" descr="Logo%20Reconocimiento%20INNOVA%20OFICIAL"/>
          <p:cNvPicPr>
            <a:picLocks noChangeAspect="1" noChangeArrowheads="1"/>
          </p:cNvPicPr>
          <p:nvPr/>
        </p:nvPicPr>
        <p:blipFill>
          <a:blip r:embed="rId10" cstate="print"/>
          <a:srcRect/>
          <a:stretch>
            <a:fillRect/>
          </a:stretch>
        </p:blipFill>
        <p:spPr bwMode="auto">
          <a:xfrm>
            <a:off x="6357950" y="4643446"/>
            <a:ext cx="2301875" cy="838200"/>
          </a:xfrm>
          <a:prstGeom prst="rect">
            <a:avLst/>
          </a:prstGeom>
          <a:noFill/>
          <a:ln w="9525">
            <a:noFill/>
            <a:miter lim="800000"/>
            <a:headEnd/>
            <a:tailEnd/>
          </a:ln>
        </p:spPr>
      </p:pic>
      <p:pic>
        <p:nvPicPr>
          <p:cNvPr id="2052" name="Picture 4" descr="C:\Users\evega\Pictures\premion nacional de inn en la ap.jpg"/>
          <p:cNvPicPr>
            <a:picLocks noChangeAspect="1" noChangeArrowheads="1"/>
          </p:cNvPicPr>
          <p:nvPr/>
        </p:nvPicPr>
        <p:blipFill>
          <a:blip r:embed="rId11" cstate="print"/>
          <a:srcRect/>
          <a:stretch>
            <a:fillRect/>
          </a:stretch>
        </p:blipFill>
        <p:spPr bwMode="auto">
          <a:xfrm>
            <a:off x="2928926" y="4500570"/>
            <a:ext cx="3071834" cy="12259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par>
                                <p:cTn id="8" presetID="1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lide(fromBottom)">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052"/>
                                        </p:tgtEl>
                                        <p:attrNameLst>
                                          <p:attrName>style.visibility</p:attrName>
                                        </p:attrNameLst>
                                      </p:cBhvr>
                                      <p:to>
                                        <p:strVal val="visible"/>
                                      </p:to>
                                    </p:set>
                                    <p:animEffect transition="in" filter="fade">
                                      <p:cBhvr>
                                        <p:cTn id="43" dur="1000"/>
                                        <p:tgtEl>
                                          <p:spTgt spid="2052"/>
                                        </p:tgtEl>
                                      </p:cBhvr>
                                    </p:animEffect>
                                    <p:anim calcmode="lin" valueType="num">
                                      <p:cBhvr>
                                        <p:cTn id="44" dur="1000" fill="hold"/>
                                        <p:tgtEl>
                                          <p:spTgt spid="2052"/>
                                        </p:tgtEl>
                                        <p:attrNameLst>
                                          <p:attrName>ppt_x</p:attrName>
                                        </p:attrNameLst>
                                      </p:cBhvr>
                                      <p:tavLst>
                                        <p:tav tm="0">
                                          <p:val>
                                            <p:strVal val="#ppt_x"/>
                                          </p:val>
                                        </p:tav>
                                        <p:tav tm="100000">
                                          <p:val>
                                            <p:strVal val="#ppt_x"/>
                                          </p:val>
                                        </p:tav>
                                      </p:tavLst>
                                    </p:anim>
                                    <p:anim calcmode="lin" valueType="num">
                                      <p:cBhvr>
                                        <p:cTn id="45"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anim calcmode="lin" valueType="num">
                                      <p:cBhvr>
                                        <p:cTn id="51" dur="1000" fill="hold"/>
                                        <p:tgtEl>
                                          <p:spTgt spid="12"/>
                                        </p:tgtEl>
                                        <p:attrNameLst>
                                          <p:attrName>ppt_x</p:attrName>
                                        </p:attrNameLst>
                                      </p:cBhvr>
                                      <p:tavLst>
                                        <p:tav tm="0">
                                          <p:val>
                                            <p:strVal val="#ppt_x"/>
                                          </p:val>
                                        </p:tav>
                                        <p:tav tm="100000">
                                          <p:val>
                                            <p:strVal val="#ppt_x"/>
                                          </p:val>
                                        </p:tav>
                                      </p:tavLst>
                                    </p:anim>
                                    <p:anim calcmode="lin" valueType="num">
                                      <p:cBhvr>
                                        <p:cTn id="5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714744" y="1240681"/>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Felipe Calderon Hinojosa</a:t>
            </a:r>
          </a:p>
          <a:p>
            <a:pPr algn="r"/>
            <a:r>
              <a:rPr lang="es-MX" sz="2400" b="1" dirty="0" smtClean="0">
                <a:solidFill>
                  <a:schemeClr val="tx2">
                    <a:lumMod val="60000"/>
                    <a:lumOff val="40000"/>
                  </a:schemeClr>
                </a:solidFill>
              </a:rPr>
              <a:t>2006-2012</a:t>
            </a:r>
            <a:endParaRPr lang="es-ES" sz="2400" b="1" dirty="0">
              <a:solidFill>
                <a:schemeClr val="tx2">
                  <a:lumMod val="60000"/>
                  <a:lumOff val="40000"/>
                </a:schemeClr>
              </a:solidFill>
            </a:endParaRPr>
          </a:p>
        </p:txBody>
      </p:sp>
      <p:sp>
        <p:nvSpPr>
          <p:cNvPr id="10" name="9 CuadroTexto"/>
          <p:cNvSpPr txBox="1"/>
          <p:nvPr/>
        </p:nvSpPr>
        <p:spPr>
          <a:xfrm>
            <a:off x="708839" y="1751654"/>
            <a:ext cx="4934731" cy="954107"/>
          </a:xfrm>
          <a:prstGeom prst="rect">
            <a:avLst/>
          </a:prstGeom>
          <a:noFill/>
        </p:spPr>
        <p:txBody>
          <a:bodyPr wrap="square" rtlCol="0">
            <a:spAutoFit/>
          </a:bodyPr>
          <a:lstStyle/>
          <a:p>
            <a:r>
              <a:rPr lang="es-MX" sz="2800" b="1" dirty="0" smtClean="0"/>
              <a:t>Evaluación del Desempeño mediante las estrategias</a:t>
            </a:r>
            <a:r>
              <a:rPr lang="es-MX" sz="2800" baseline="30000" dirty="0" smtClean="0"/>
              <a:t>4</a:t>
            </a:r>
            <a:r>
              <a:rPr lang="es-MX" sz="2800" b="1" dirty="0" smtClean="0"/>
              <a:t>:</a:t>
            </a:r>
            <a:endParaRPr lang="es-ES" sz="2800" b="1" dirty="0"/>
          </a:p>
        </p:txBody>
      </p:sp>
      <p:pic>
        <p:nvPicPr>
          <p:cNvPr id="12" name="Picture 4" descr="Untitled-2.tif">
            <a:hlinkClick r:id="" action="ppaction://noaction"/>
          </p:cNvPr>
          <p:cNvPicPr>
            <a:picLocks noChangeAspect="1"/>
          </p:cNvPicPr>
          <p:nvPr/>
        </p:nvPicPr>
        <p:blipFill>
          <a:blip r:embed="rId2" cstate="print"/>
          <a:stretch>
            <a:fillRect/>
          </a:stretch>
        </p:blipFill>
        <p:spPr>
          <a:xfrm>
            <a:off x="142844" y="1928802"/>
            <a:ext cx="494557" cy="498831"/>
          </a:xfrm>
          <a:prstGeom prst="rect">
            <a:avLst/>
          </a:prstGeom>
        </p:spPr>
      </p:pic>
      <p:pic>
        <p:nvPicPr>
          <p:cNvPr id="3074" name="Picture 2" descr="C:\Users\evega\Pictures\varios\felipe_calderon_baja.jpg"/>
          <p:cNvPicPr>
            <a:picLocks noChangeAspect="1" noChangeArrowheads="1"/>
          </p:cNvPicPr>
          <p:nvPr/>
        </p:nvPicPr>
        <p:blipFill>
          <a:blip r:embed="rId3" cstate="print"/>
          <a:srcRect l="24687" t="7746" r="30312" b="24178"/>
          <a:stretch>
            <a:fillRect/>
          </a:stretch>
        </p:blipFill>
        <p:spPr bwMode="auto">
          <a:xfrm>
            <a:off x="7978180" y="1002271"/>
            <a:ext cx="944148" cy="1140845"/>
          </a:xfrm>
          <a:prstGeom prst="rect">
            <a:avLst/>
          </a:prstGeom>
          <a:noFill/>
        </p:spPr>
      </p:pic>
      <p:sp>
        <p:nvSpPr>
          <p:cNvPr id="11" name="10 CuadroTexto"/>
          <p:cNvSpPr txBox="1"/>
          <p:nvPr/>
        </p:nvSpPr>
        <p:spPr>
          <a:xfrm>
            <a:off x="642910" y="2714620"/>
            <a:ext cx="1785950" cy="10156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MX" sz="6000" b="1" dirty="0" err="1" smtClean="0">
                <a:solidFill>
                  <a:schemeClr val="tx2">
                    <a:lumMod val="60000"/>
                    <a:lumOff val="40000"/>
                  </a:schemeClr>
                </a:solidFill>
              </a:rPr>
              <a:t>PbR</a:t>
            </a:r>
            <a:endParaRPr lang="es-ES" sz="6000" b="1" dirty="0">
              <a:solidFill>
                <a:schemeClr val="tx2">
                  <a:lumMod val="60000"/>
                  <a:lumOff val="40000"/>
                </a:schemeClr>
              </a:solidFill>
            </a:endParaRPr>
          </a:p>
        </p:txBody>
      </p:sp>
      <p:sp>
        <p:nvSpPr>
          <p:cNvPr id="16" name="15 CuadroTexto"/>
          <p:cNvSpPr txBox="1"/>
          <p:nvPr/>
        </p:nvSpPr>
        <p:spPr>
          <a:xfrm>
            <a:off x="3357554" y="2728737"/>
            <a:ext cx="1928826" cy="10156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MX" sz="6000" b="1" dirty="0" smtClean="0">
                <a:solidFill>
                  <a:schemeClr val="accent2">
                    <a:lumMod val="75000"/>
                  </a:schemeClr>
                </a:solidFill>
              </a:rPr>
              <a:t>SED</a:t>
            </a:r>
            <a:endParaRPr lang="es-ES" sz="6000" b="1" dirty="0">
              <a:solidFill>
                <a:schemeClr val="accent2">
                  <a:lumMod val="75000"/>
                </a:schemeClr>
              </a:solidFill>
            </a:endParaRPr>
          </a:p>
        </p:txBody>
      </p:sp>
      <p:sp>
        <p:nvSpPr>
          <p:cNvPr id="17" name="16 CuadroTexto"/>
          <p:cNvSpPr txBox="1"/>
          <p:nvPr/>
        </p:nvSpPr>
        <p:spPr>
          <a:xfrm>
            <a:off x="6072198" y="2728737"/>
            <a:ext cx="2428892" cy="10156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MX" sz="6000" b="1" dirty="0" smtClean="0">
                <a:solidFill>
                  <a:schemeClr val="accent6">
                    <a:lumMod val="75000"/>
                  </a:schemeClr>
                </a:solidFill>
              </a:rPr>
              <a:t>PMG</a:t>
            </a:r>
            <a:endParaRPr lang="es-ES" sz="6000" b="1" dirty="0">
              <a:solidFill>
                <a:schemeClr val="accent6">
                  <a:lumMod val="75000"/>
                </a:schemeClr>
              </a:solidFill>
            </a:endParaRPr>
          </a:p>
        </p:txBody>
      </p:sp>
      <p:sp>
        <p:nvSpPr>
          <p:cNvPr id="18" name="17 CuadroTexto"/>
          <p:cNvSpPr txBox="1"/>
          <p:nvPr/>
        </p:nvSpPr>
        <p:spPr>
          <a:xfrm>
            <a:off x="142844" y="3929066"/>
            <a:ext cx="2857520" cy="646331"/>
          </a:xfrm>
          <a:prstGeom prst="rect">
            <a:avLst/>
          </a:prstGeom>
          <a:noFill/>
        </p:spPr>
        <p:txBody>
          <a:bodyPr wrap="square" rtlCol="0">
            <a:spAutoFit/>
          </a:bodyPr>
          <a:lstStyle/>
          <a:p>
            <a:pPr algn="ctr"/>
            <a:r>
              <a:rPr lang="es-MX" b="1" dirty="0" smtClean="0"/>
              <a:t>Presupuesto basado en resultados</a:t>
            </a:r>
            <a:endParaRPr lang="es-ES" b="1" dirty="0"/>
          </a:p>
        </p:txBody>
      </p:sp>
      <p:sp>
        <p:nvSpPr>
          <p:cNvPr id="19" name="18 CuadroTexto"/>
          <p:cNvSpPr txBox="1"/>
          <p:nvPr/>
        </p:nvSpPr>
        <p:spPr>
          <a:xfrm>
            <a:off x="2928926" y="3929066"/>
            <a:ext cx="2857520" cy="646331"/>
          </a:xfrm>
          <a:prstGeom prst="rect">
            <a:avLst/>
          </a:prstGeom>
          <a:noFill/>
        </p:spPr>
        <p:txBody>
          <a:bodyPr wrap="square" rtlCol="0">
            <a:spAutoFit/>
          </a:bodyPr>
          <a:lstStyle/>
          <a:p>
            <a:pPr algn="ctr"/>
            <a:r>
              <a:rPr lang="es-MX" b="1" dirty="0" smtClean="0"/>
              <a:t>Sistema de Evaluación del Desempeño</a:t>
            </a:r>
            <a:endParaRPr lang="es-ES" b="1" dirty="0"/>
          </a:p>
        </p:txBody>
      </p:sp>
      <p:sp>
        <p:nvSpPr>
          <p:cNvPr id="20" name="19 CuadroTexto"/>
          <p:cNvSpPr txBox="1"/>
          <p:nvPr/>
        </p:nvSpPr>
        <p:spPr>
          <a:xfrm>
            <a:off x="5857884" y="3929066"/>
            <a:ext cx="2857520" cy="646331"/>
          </a:xfrm>
          <a:prstGeom prst="rect">
            <a:avLst/>
          </a:prstGeom>
          <a:noFill/>
        </p:spPr>
        <p:txBody>
          <a:bodyPr wrap="square" rtlCol="0">
            <a:spAutoFit/>
          </a:bodyPr>
          <a:lstStyle/>
          <a:p>
            <a:pPr algn="ctr"/>
            <a:r>
              <a:rPr lang="es-MX" b="1" dirty="0" smtClean="0"/>
              <a:t>Programa Especial de Mejora de la Gestión</a:t>
            </a:r>
            <a:endParaRPr lang="es-ES" b="1" dirty="0"/>
          </a:p>
        </p:txBody>
      </p:sp>
      <p:sp>
        <p:nvSpPr>
          <p:cNvPr id="21" name="20 CuadroTexto"/>
          <p:cNvSpPr txBox="1"/>
          <p:nvPr/>
        </p:nvSpPr>
        <p:spPr>
          <a:xfrm>
            <a:off x="357158" y="5000636"/>
            <a:ext cx="2286016" cy="646331"/>
          </a:xfrm>
          <a:prstGeom prst="rect">
            <a:avLst/>
          </a:prstGeom>
          <a:solidFill>
            <a:schemeClr val="accent5">
              <a:lumMod val="20000"/>
              <a:lumOff val="80000"/>
            </a:schemeClr>
          </a:solidFill>
        </p:spPr>
        <p:txBody>
          <a:bodyPr wrap="square" rtlCol="0">
            <a:spAutoFit/>
          </a:bodyPr>
          <a:lstStyle/>
          <a:p>
            <a:pPr algn="ctr"/>
            <a:r>
              <a:rPr lang="es-MX" dirty="0" smtClean="0"/>
              <a:t>Evaluar el impacto del gasto público</a:t>
            </a:r>
            <a:endParaRPr lang="es-ES" dirty="0"/>
          </a:p>
        </p:txBody>
      </p:sp>
      <p:sp>
        <p:nvSpPr>
          <p:cNvPr id="22" name="21 Flecha derecha"/>
          <p:cNvSpPr/>
          <p:nvPr/>
        </p:nvSpPr>
        <p:spPr>
          <a:xfrm rot="5400000">
            <a:off x="1393009" y="4464851"/>
            <a:ext cx="357190"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22 CuadroTexto"/>
          <p:cNvSpPr txBox="1"/>
          <p:nvPr/>
        </p:nvSpPr>
        <p:spPr>
          <a:xfrm>
            <a:off x="3214678" y="5000636"/>
            <a:ext cx="2286016" cy="1200329"/>
          </a:xfrm>
          <a:prstGeom prst="rect">
            <a:avLst/>
          </a:prstGeom>
          <a:solidFill>
            <a:schemeClr val="accent2">
              <a:lumMod val="20000"/>
              <a:lumOff val="80000"/>
            </a:schemeClr>
          </a:solidFill>
        </p:spPr>
        <p:txBody>
          <a:bodyPr wrap="square" rtlCol="0">
            <a:spAutoFit/>
          </a:bodyPr>
          <a:lstStyle/>
          <a:p>
            <a:pPr algn="ctr"/>
            <a:r>
              <a:rPr lang="es-MX" dirty="0" smtClean="0"/>
              <a:t>Evaluar logros de los programas gubernamentales y políticas públicas</a:t>
            </a:r>
            <a:endParaRPr lang="es-ES" dirty="0"/>
          </a:p>
        </p:txBody>
      </p:sp>
      <p:sp>
        <p:nvSpPr>
          <p:cNvPr id="24" name="23 Flecha derecha"/>
          <p:cNvSpPr/>
          <p:nvPr/>
        </p:nvSpPr>
        <p:spPr>
          <a:xfrm rot="5400000">
            <a:off x="4250529" y="4464851"/>
            <a:ext cx="357190" cy="571504"/>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24 CuadroTexto"/>
          <p:cNvSpPr txBox="1"/>
          <p:nvPr/>
        </p:nvSpPr>
        <p:spPr>
          <a:xfrm>
            <a:off x="6000760" y="5000636"/>
            <a:ext cx="2714644" cy="1200329"/>
          </a:xfrm>
          <a:prstGeom prst="rect">
            <a:avLst/>
          </a:prstGeom>
          <a:solidFill>
            <a:schemeClr val="accent6">
              <a:lumMod val="20000"/>
              <a:lumOff val="80000"/>
            </a:schemeClr>
          </a:solidFill>
        </p:spPr>
        <p:txBody>
          <a:bodyPr wrap="square" rtlCol="0">
            <a:spAutoFit/>
          </a:bodyPr>
          <a:lstStyle/>
          <a:p>
            <a:pPr algn="ctr"/>
            <a:r>
              <a:rPr lang="es-ES" dirty="0" smtClean="0"/>
              <a:t>Mejorar la gestión</a:t>
            </a:r>
          </a:p>
          <a:p>
            <a:pPr algn="ctr"/>
            <a:r>
              <a:rPr lang="es-ES" dirty="0" smtClean="0"/>
              <a:t>de las dependencias y entidades (procesos sustantivos y de apoyo)</a:t>
            </a:r>
            <a:endParaRPr lang="es-ES" dirty="0"/>
          </a:p>
        </p:txBody>
      </p:sp>
      <p:sp>
        <p:nvSpPr>
          <p:cNvPr id="26" name="25 Flecha derecha"/>
          <p:cNvSpPr/>
          <p:nvPr/>
        </p:nvSpPr>
        <p:spPr>
          <a:xfrm rot="5400000">
            <a:off x="7179487" y="4464851"/>
            <a:ext cx="357190" cy="57150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CuadroTexto"/>
          <p:cNvSpPr txBox="1"/>
          <p:nvPr/>
        </p:nvSpPr>
        <p:spPr>
          <a:xfrm>
            <a:off x="0" y="6257860"/>
            <a:ext cx="9144000" cy="600164"/>
          </a:xfrm>
          <a:prstGeom prst="rect">
            <a:avLst/>
          </a:prstGeom>
          <a:solidFill>
            <a:schemeClr val="bg1"/>
          </a:solidFill>
        </p:spPr>
        <p:txBody>
          <a:bodyPr wrap="square" rtlCol="0">
            <a:spAutoFit/>
          </a:bodyPr>
          <a:lstStyle/>
          <a:p>
            <a:r>
              <a:rPr lang="es-MX" sz="1400" i="1" baseline="30000" dirty="0" smtClean="0"/>
              <a:t>4</a:t>
            </a:r>
            <a:r>
              <a:rPr lang="es-MX" sz="1100" i="1" dirty="0" smtClean="0"/>
              <a:t> Sánchez González, José Juan. Artículo “</a:t>
            </a:r>
            <a:r>
              <a:rPr lang="es-ES" sz="1100" i="1" dirty="0" smtClean="0"/>
              <a:t>La propuesta de modernización administrativa del gobierno de Felipe Calderón”. </a:t>
            </a:r>
            <a:r>
              <a:rPr lang="es-MX" sz="1100" i="1" dirty="0" smtClean="0"/>
              <a:t>Revista de Administración Pública. Vol. XLV No. 3. Septiembre-diciembre de 2010, pág. 31-56. Disponible en </a:t>
            </a:r>
            <a:r>
              <a:rPr lang="es-MX" sz="1100" i="1" dirty="0" smtClean="0">
                <a:hlinkClick r:id="rId4"/>
              </a:rPr>
              <a:t>http://www.inap.mx/portal/images/REVISTA_A_P/rap123.pdf</a:t>
            </a:r>
            <a:r>
              <a:rPr lang="es-MX" sz="1100" i="1" dirty="0" smtClean="0"/>
              <a:t> </a:t>
            </a:r>
            <a:endParaRPr lang="es-ES"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1000"/>
                                        <p:tgtEl>
                                          <p:spTgt spid="20"/>
                                        </p:tgtEl>
                                      </p:cBhvr>
                                    </p:animEffect>
                                    <p:anim calcmode="lin" valueType="num">
                                      <p:cBhvr>
                                        <p:cTn id="63" dur="1000" fill="hold"/>
                                        <p:tgtEl>
                                          <p:spTgt spid="20"/>
                                        </p:tgtEl>
                                        <p:attrNameLst>
                                          <p:attrName>ppt_x</p:attrName>
                                        </p:attrNameLst>
                                      </p:cBhvr>
                                      <p:tavLst>
                                        <p:tav tm="0">
                                          <p:val>
                                            <p:strVal val="#ppt_x"/>
                                          </p:val>
                                        </p:tav>
                                        <p:tav tm="100000">
                                          <p:val>
                                            <p:strVal val="#ppt_x"/>
                                          </p:val>
                                        </p:tav>
                                      </p:tavLst>
                                    </p:anim>
                                    <p:anim calcmode="lin" valueType="num">
                                      <p:cBhvr>
                                        <p:cTn id="64" dur="1000" fill="hold"/>
                                        <p:tgtEl>
                                          <p:spTgt spid="20"/>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1000"/>
                                        <p:tgtEl>
                                          <p:spTgt spid="26"/>
                                        </p:tgtEl>
                                      </p:cBhvr>
                                    </p:animEffect>
                                    <p:anim calcmode="lin" valueType="num">
                                      <p:cBhvr>
                                        <p:cTn id="73" dur="1000" fill="hold"/>
                                        <p:tgtEl>
                                          <p:spTgt spid="26"/>
                                        </p:tgtEl>
                                        <p:attrNameLst>
                                          <p:attrName>ppt_x</p:attrName>
                                        </p:attrNameLst>
                                      </p:cBhvr>
                                      <p:tavLst>
                                        <p:tav tm="0">
                                          <p:val>
                                            <p:strVal val="#ppt_x"/>
                                          </p:val>
                                        </p:tav>
                                        <p:tav tm="100000">
                                          <p:val>
                                            <p:strVal val="#ppt_x"/>
                                          </p:val>
                                        </p:tav>
                                      </p:tavLst>
                                    </p:anim>
                                    <p:anim calcmode="lin" valueType="num">
                                      <p:cBhvr>
                                        <p:cTn id="7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P spid="18" grpId="0"/>
      <p:bldP spid="19" grpId="0"/>
      <p:bldP spid="20" grpId="0"/>
      <p:bldP spid="21" grpId="0" animBg="1"/>
      <p:bldP spid="22" grpId="0" animBg="1"/>
      <p:bldP spid="23" grpId="0" animBg="1"/>
      <p:bldP spid="24" grpId="0" animBg="1"/>
      <p:bldP spid="25" grpId="0" animBg="1"/>
      <p:bldP spid="2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14744" y="1240681"/>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rPr>
              <a:t>Enrique Peña Nieto</a:t>
            </a:r>
          </a:p>
          <a:p>
            <a:pPr algn="r"/>
            <a:r>
              <a:rPr lang="es-MX" sz="2400" b="1" dirty="0" smtClean="0">
                <a:solidFill>
                  <a:schemeClr val="tx2">
                    <a:lumMod val="60000"/>
                    <a:lumOff val="40000"/>
                  </a:schemeClr>
                </a:solidFill>
              </a:rPr>
              <a:t>2012-2018</a:t>
            </a:r>
            <a:endParaRPr lang="es-ES" sz="2400" b="1" dirty="0">
              <a:solidFill>
                <a:schemeClr val="tx2">
                  <a:lumMod val="60000"/>
                  <a:lumOff val="40000"/>
                </a:schemeClr>
              </a:solidFill>
            </a:endParaRPr>
          </a:p>
        </p:txBody>
      </p:sp>
      <p:sp>
        <p:nvSpPr>
          <p:cNvPr id="3" name="2 CuadroTexto"/>
          <p:cNvSpPr txBox="1"/>
          <p:nvPr/>
        </p:nvSpPr>
        <p:spPr>
          <a:xfrm>
            <a:off x="708839" y="1571612"/>
            <a:ext cx="8220879" cy="1261884"/>
          </a:xfrm>
          <a:prstGeom prst="rect">
            <a:avLst/>
          </a:prstGeom>
          <a:noFill/>
        </p:spPr>
        <p:txBody>
          <a:bodyPr wrap="square" rtlCol="0">
            <a:spAutoFit/>
          </a:bodyPr>
          <a:lstStyle/>
          <a:p>
            <a:r>
              <a:rPr lang="es-MX" sz="2800" b="1" dirty="0" smtClean="0"/>
              <a:t>PND 2013-2018</a:t>
            </a:r>
          </a:p>
          <a:p>
            <a:r>
              <a:rPr lang="es-MX" sz="2400" dirty="0" smtClean="0"/>
              <a:t>Estrategia Transversal 2:</a:t>
            </a:r>
          </a:p>
          <a:p>
            <a:r>
              <a:rPr lang="es-MX" sz="2400" i="1" dirty="0" smtClean="0"/>
              <a:t>Gobierno Cercano y Moderno (Programa Especial)</a:t>
            </a:r>
            <a:endParaRPr lang="es-ES" sz="2400" i="1" dirty="0"/>
          </a:p>
        </p:txBody>
      </p:sp>
      <p:pic>
        <p:nvPicPr>
          <p:cNvPr id="4" name="Picture 4" descr="Untitled-2.tif">
            <a:hlinkClick r:id="" action="ppaction://noaction"/>
          </p:cNvPr>
          <p:cNvPicPr>
            <a:picLocks noChangeAspect="1"/>
          </p:cNvPicPr>
          <p:nvPr/>
        </p:nvPicPr>
        <p:blipFill>
          <a:blip r:embed="rId2" cstate="print"/>
          <a:stretch>
            <a:fillRect/>
          </a:stretch>
        </p:blipFill>
        <p:spPr>
          <a:xfrm>
            <a:off x="142844" y="1748760"/>
            <a:ext cx="494557" cy="498831"/>
          </a:xfrm>
          <a:prstGeom prst="rect">
            <a:avLst/>
          </a:prstGeom>
        </p:spPr>
      </p:pic>
      <p:pic>
        <p:nvPicPr>
          <p:cNvPr id="6" name="5 Imagen" descr="Presidente_Enrique_Peña_Nieto._Fotografía_oficial.jpg"/>
          <p:cNvPicPr>
            <a:picLocks noChangeAspect="1"/>
          </p:cNvPicPr>
          <p:nvPr/>
        </p:nvPicPr>
        <p:blipFill>
          <a:blip r:embed="rId3" cstate="print"/>
          <a:srcRect l="21757" t="14718" r="22430" b="30616"/>
          <a:stretch>
            <a:fillRect/>
          </a:stretch>
        </p:blipFill>
        <p:spPr>
          <a:xfrm>
            <a:off x="7929586" y="1071546"/>
            <a:ext cx="906402" cy="1141200"/>
          </a:xfrm>
          <a:prstGeom prst="rect">
            <a:avLst/>
          </a:prstGeom>
        </p:spPr>
      </p:pic>
      <p:sp>
        <p:nvSpPr>
          <p:cNvPr id="8" name="7 CuadroTexto"/>
          <p:cNvSpPr txBox="1"/>
          <p:nvPr/>
        </p:nvSpPr>
        <p:spPr>
          <a:xfrm>
            <a:off x="1357290" y="3975090"/>
            <a:ext cx="6429420" cy="2252133"/>
          </a:xfrm>
          <a:prstGeom prst="rect">
            <a:avLst/>
          </a:prstGeom>
          <a:solidFill>
            <a:schemeClr val="bg1"/>
          </a:solidFill>
        </p:spPr>
        <p:txBody>
          <a:bodyPr wrap="square" rtlCol="0">
            <a:spAutoFit/>
          </a:bodyPr>
          <a:lstStyle/>
          <a:p>
            <a:pPr marL="539750" indent="-539750">
              <a:buSzPct val="145000"/>
              <a:buBlip>
                <a:blip r:embed="rId4"/>
              </a:buBlip>
            </a:pPr>
            <a:r>
              <a:rPr lang="es-MX" sz="2000" dirty="0" smtClean="0"/>
              <a:t>Resultados (</a:t>
            </a:r>
            <a:r>
              <a:rPr lang="es-MX" sz="2000" dirty="0" err="1" smtClean="0"/>
              <a:t>GpR</a:t>
            </a:r>
            <a:r>
              <a:rPr lang="es-MX" sz="2000" dirty="0" smtClean="0"/>
              <a:t>)</a:t>
            </a:r>
          </a:p>
          <a:p>
            <a:pPr marL="539750" indent="-539750">
              <a:buSzPct val="145000"/>
              <a:buBlip>
                <a:blip r:embed="rId4"/>
              </a:buBlip>
            </a:pPr>
            <a:r>
              <a:rPr lang="es-MX" sz="2000" dirty="0" smtClean="0"/>
              <a:t>Optimizar el uso de los recursos públicos.</a:t>
            </a:r>
          </a:p>
          <a:p>
            <a:pPr marL="539750" indent="-539750">
              <a:buSzPct val="145000"/>
              <a:buBlip>
                <a:blip r:embed="rId4"/>
              </a:buBlip>
            </a:pPr>
            <a:r>
              <a:rPr lang="es-MX" sz="2000" dirty="0" smtClean="0"/>
              <a:t>Uso intensivo de nuevas TIC.</a:t>
            </a:r>
          </a:p>
          <a:p>
            <a:pPr marL="539750" indent="-539750">
              <a:buSzPct val="145000"/>
              <a:buBlip>
                <a:blip r:embed="rId4"/>
              </a:buBlip>
            </a:pPr>
            <a:r>
              <a:rPr lang="es-MX" sz="2000" dirty="0" smtClean="0"/>
              <a:t>Fortalecer la transparencia y la rendición de cuentas.</a:t>
            </a:r>
          </a:p>
          <a:p>
            <a:pPr marL="539750" indent="-539750">
              <a:buSzPct val="145000"/>
              <a:buBlip>
                <a:blip r:embed="rId4"/>
              </a:buBlip>
            </a:pPr>
            <a:r>
              <a:rPr lang="es-MX" sz="2000" dirty="0" smtClean="0"/>
              <a:t>Integrar los esfuerzos gubernamentales y de la sociedad civil.</a:t>
            </a:r>
          </a:p>
        </p:txBody>
      </p:sp>
      <p:sp>
        <p:nvSpPr>
          <p:cNvPr id="9" name="8 CuadroTexto"/>
          <p:cNvSpPr txBox="1"/>
          <p:nvPr/>
        </p:nvSpPr>
        <p:spPr>
          <a:xfrm>
            <a:off x="1000100" y="3071810"/>
            <a:ext cx="6643734" cy="707886"/>
          </a:xfrm>
          <a:prstGeom prst="rect">
            <a:avLst/>
          </a:prstGeom>
          <a:noFill/>
        </p:spPr>
        <p:txBody>
          <a:bodyPr wrap="square" rtlCol="0">
            <a:spAutoFit/>
          </a:bodyPr>
          <a:lstStyle/>
          <a:p>
            <a:r>
              <a:rPr lang="es-MX" sz="2000" b="1" dirty="0" smtClean="0">
                <a:solidFill>
                  <a:schemeClr val="accent5">
                    <a:lumMod val="75000"/>
                  </a:schemeClr>
                </a:solidFill>
              </a:rPr>
              <a:t>Busca el establecimiento de una correcta gestión pública orientada a:</a:t>
            </a:r>
            <a:endParaRPr lang="es-ES" sz="2000" b="1" dirty="0">
              <a:solidFill>
                <a:schemeClr val="accent5">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143108" y="1785926"/>
            <a:ext cx="5357850" cy="4325768"/>
          </a:xfrm>
          <a:prstGeom prst="rect">
            <a:avLst/>
          </a:prstGeom>
          <a:noFill/>
          <a:ln w="9525">
            <a:noFill/>
            <a:miter lim="800000"/>
            <a:headEnd/>
            <a:tailEnd/>
          </a:ln>
          <a:effectLst/>
        </p:spPr>
      </p:pic>
      <p:sp>
        <p:nvSpPr>
          <p:cNvPr id="5" name="4 Rectángulo"/>
          <p:cNvSpPr/>
          <p:nvPr/>
        </p:nvSpPr>
        <p:spPr>
          <a:xfrm>
            <a:off x="857224" y="1189009"/>
            <a:ext cx="8286776" cy="954107"/>
          </a:xfrm>
          <a:prstGeom prst="rect">
            <a:avLst/>
          </a:prstGeom>
        </p:spPr>
        <p:txBody>
          <a:bodyPr wrap="square">
            <a:spAutoFit/>
          </a:bodyPr>
          <a:lstStyle/>
          <a:p>
            <a:r>
              <a:rPr lang="es-MX" sz="2800" b="1" dirty="0" smtClean="0"/>
              <a:t>Componentes del Programa Gobierno Cercano y Moderno</a:t>
            </a:r>
            <a:endParaRPr lang="es-ES" sz="2800" b="1" dirty="0"/>
          </a:p>
        </p:txBody>
      </p:sp>
      <p:pic>
        <p:nvPicPr>
          <p:cNvPr id="6" name="Picture 4" descr="Untitled-2.tif">
            <a:hlinkClick r:id="" action="ppaction://noaction"/>
          </p:cNvPr>
          <p:cNvPicPr>
            <a:picLocks noChangeAspect="1"/>
          </p:cNvPicPr>
          <p:nvPr/>
        </p:nvPicPr>
        <p:blipFill>
          <a:blip r:embed="rId3" cstate="print"/>
          <a:stretch>
            <a:fillRect/>
          </a:stretch>
        </p:blipFill>
        <p:spPr>
          <a:xfrm>
            <a:off x="214282" y="1428736"/>
            <a:ext cx="494557" cy="498831"/>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2 Conector recto"/>
          <p:cNvCxnSpPr/>
          <p:nvPr/>
        </p:nvCxnSpPr>
        <p:spPr>
          <a:xfrm>
            <a:off x="571472" y="4047358"/>
            <a:ext cx="8143932"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rot="5400000">
            <a:off x="1465242" y="422515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104744" y="2662835"/>
            <a:ext cx="1752612" cy="369332"/>
          </a:xfrm>
          <a:prstGeom prst="rect">
            <a:avLst/>
          </a:prstGeom>
          <a:noFill/>
        </p:spPr>
        <p:txBody>
          <a:bodyPr wrap="square" rtlCol="0">
            <a:spAutoFit/>
          </a:bodyPr>
          <a:lstStyle/>
          <a:p>
            <a:pPr algn="ctr"/>
            <a:r>
              <a:rPr lang="es-MX" dirty="0" smtClean="0">
                <a:solidFill>
                  <a:schemeClr val="accent1">
                    <a:lumMod val="75000"/>
                  </a:schemeClr>
                </a:solidFill>
              </a:rPr>
              <a:t>s. XIX – 1982*</a:t>
            </a:r>
            <a:endParaRPr lang="es-ES" baseline="30000" dirty="0">
              <a:solidFill>
                <a:schemeClr val="accent1">
                  <a:lumMod val="75000"/>
                </a:schemeClr>
              </a:solidFill>
            </a:endParaRPr>
          </a:p>
        </p:txBody>
      </p:sp>
      <p:sp>
        <p:nvSpPr>
          <p:cNvPr id="9" name="8 CuadroTexto"/>
          <p:cNvSpPr txBox="1"/>
          <p:nvPr/>
        </p:nvSpPr>
        <p:spPr>
          <a:xfrm>
            <a:off x="0" y="3043837"/>
            <a:ext cx="1714513" cy="646331"/>
          </a:xfrm>
          <a:prstGeom prst="rect">
            <a:avLst/>
          </a:prstGeom>
          <a:noFill/>
        </p:spPr>
        <p:txBody>
          <a:bodyPr wrap="square" rtlCol="0">
            <a:spAutoFit/>
          </a:bodyPr>
          <a:lstStyle/>
          <a:p>
            <a:pPr algn="ctr"/>
            <a:r>
              <a:rPr lang="es-MX" dirty="0" smtClean="0">
                <a:solidFill>
                  <a:schemeClr val="accent1">
                    <a:lumMod val="75000"/>
                  </a:schemeClr>
                </a:solidFill>
              </a:rPr>
              <a:t>Reformas Administrativas</a:t>
            </a:r>
            <a:endParaRPr lang="es-ES" dirty="0">
              <a:solidFill>
                <a:schemeClr val="accent1">
                  <a:lumMod val="75000"/>
                </a:schemeClr>
              </a:solidFill>
            </a:endParaRPr>
          </a:p>
        </p:txBody>
      </p:sp>
      <p:cxnSp>
        <p:nvCxnSpPr>
          <p:cNvPr id="10" name="9 Conector recto"/>
          <p:cNvCxnSpPr/>
          <p:nvPr/>
        </p:nvCxnSpPr>
        <p:spPr>
          <a:xfrm rot="5400000">
            <a:off x="679423" y="386796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900087" y="4520994"/>
            <a:ext cx="1457335" cy="369332"/>
          </a:xfrm>
          <a:prstGeom prst="rect">
            <a:avLst/>
          </a:prstGeom>
          <a:noFill/>
        </p:spPr>
        <p:txBody>
          <a:bodyPr wrap="square" rtlCol="0">
            <a:spAutoFit/>
          </a:bodyPr>
          <a:lstStyle/>
          <a:p>
            <a:pPr algn="ctr"/>
            <a:r>
              <a:rPr lang="es-MX" dirty="0" smtClean="0">
                <a:solidFill>
                  <a:schemeClr val="accent3">
                    <a:lumMod val="75000"/>
                  </a:schemeClr>
                </a:solidFill>
              </a:rPr>
              <a:t>1983-1988</a:t>
            </a:r>
            <a:r>
              <a:rPr lang="es-MX" dirty="0" smtClean="0">
                <a:solidFill>
                  <a:schemeClr val="accent1">
                    <a:lumMod val="75000"/>
                  </a:schemeClr>
                </a:solidFill>
              </a:rPr>
              <a:t> *</a:t>
            </a:r>
            <a:endParaRPr lang="es-ES" dirty="0">
              <a:solidFill>
                <a:schemeClr val="accent3">
                  <a:lumMod val="75000"/>
                </a:schemeClr>
              </a:solidFill>
            </a:endParaRPr>
          </a:p>
        </p:txBody>
      </p:sp>
      <p:sp>
        <p:nvSpPr>
          <p:cNvPr id="12" name="11 CuadroTexto"/>
          <p:cNvSpPr txBox="1"/>
          <p:nvPr/>
        </p:nvSpPr>
        <p:spPr>
          <a:xfrm>
            <a:off x="714348" y="5029813"/>
            <a:ext cx="2071702" cy="646331"/>
          </a:xfrm>
          <a:prstGeom prst="rect">
            <a:avLst/>
          </a:prstGeom>
          <a:noFill/>
        </p:spPr>
        <p:txBody>
          <a:bodyPr wrap="square" rtlCol="0">
            <a:spAutoFit/>
          </a:bodyPr>
          <a:lstStyle/>
          <a:p>
            <a:pPr algn="ctr"/>
            <a:r>
              <a:rPr lang="es-MX" dirty="0" smtClean="0">
                <a:solidFill>
                  <a:schemeClr val="accent3">
                    <a:lumMod val="75000"/>
                  </a:schemeClr>
                </a:solidFill>
              </a:rPr>
              <a:t>Descentralización Administrativa</a:t>
            </a:r>
            <a:endParaRPr lang="es-ES" dirty="0">
              <a:solidFill>
                <a:schemeClr val="accent3">
                  <a:lumMod val="75000"/>
                </a:schemeClr>
              </a:solidFill>
            </a:endParaRPr>
          </a:p>
        </p:txBody>
      </p:sp>
      <p:cxnSp>
        <p:nvCxnSpPr>
          <p:cNvPr id="13" name="12 Conector recto"/>
          <p:cNvCxnSpPr/>
          <p:nvPr/>
        </p:nvCxnSpPr>
        <p:spPr>
          <a:xfrm rot="5400000">
            <a:off x="3070214" y="386796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2590786" y="2634258"/>
            <a:ext cx="1552585" cy="369332"/>
          </a:xfrm>
          <a:prstGeom prst="rect">
            <a:avLst/>
          </a:prstGeom>
          <a:noFill/>
        </p:spPr>
        <p:txBody>
          <a:bodyPr wrap="square" rtlCol="0">
            <a:spAutoFit/>
          </a:bodyPr>
          <a:lstStyle/>
          <a:p>
            <a:pPr algn="ctr"/>
            <a:r>
              <a:rPr lang="es-MX" dirty="0" smtClean="0">
                <a:solidFill>
                  <a:schemeClr val="accent3">
                    <a:lumMod val="75000"/>
                  </a:schemeClr>
                </a:solidFill>
              </a:rPr>
              <a:t>1989-1994</a:t>
            </a:r>
            <a:r>
              <a:rPr lang="es-MX" dirty="0" smtClean="0">
                <a:solidFill>
                  <a:schemeClr val="accent1">
                    <a:lumMod val="75000"/>
                  </a:schemeClr>
                </a:solidFill>
              </a:rPr>
              <a:t> *</a:t>
            </a:r>
            <a:endParaRPr lang="es-ES" dirty="0">
              <a:solidFill>
                <a:schemeClr val="accent3">
                  <a:lumMod val="75000"/>
                </a:schemeClr>
              </a:solidFill>
            </a:endParaRPr>
          </a:p>
        </p:txBody>
      </p:sp>
      <p:sp>
        <p:nvSpPr>
          <p:cNvPr id="15" name="14 CuadroTexto"/>
          <p:cNvSpPr txBox="1"/>
          <p:nvPr/>
        </p:nvSpPr>
        <p:spPr>
          <a:xfrm>
            <a:off x="2428859" y="3010498"/>
            <a:ext cx="1643075" cy="646331"/>
          </a:xfrm>
          <a:prstGeom prst="rect">
            <a:avLst/>
          </a:prstGeom>
          <a:noFill/>
        </p:spPr>
        <p:txBody>
          <a:bodyPr wrap="square" rtlCol="0">
            <a:spAutoFit/>
          </a:bodyPr>
          <a:lstStyle/>
          <a:p>
            <a:pPr algn="ctr"/>
            <a:r>
              <a:rPr lang="es-MX" dirty="0" smtClean="0">
                <a:solidFill>
                  <a:schemeClr val="accent3">
                    <a:lumMod val="75000"/>
                  </a:schemeClr>
                </a:solidFill>
              </a:rPr>
              <a:t>Simplificación Administrativa</a:t>
            </a:r>
            <a:endParaRPr lang="es-ES" dirty="0">
              <a:solidFill>
                <a:schemeClr val="accent3">
                  <a:lumMod val="75000"/>
                </a:schemeClr>
              </a:solidFill>
            </a:endParaRPr>
          </a:p>
        </p:txBody>
      </p:sp>
      <p:sp>
        <p:nvSpPr>
          <p:cNvPr id="16" name="15 CuadroTexto"/>
          <p:cNvSpPr txBox="1"/>
          <p:nvPr/>
        </p:nvSpPr>
        <p:spPr>
          <a:xfrm>
            <a:off x="3448043" y="4520994"/>
            <a:ext cx="1552585" cy="369332"/>
          </a:xfrm>
          <a:prstGeom prst="rect">
            <a:avLst/>
          </a:prstGeom>
          <a:noFill/>
        </p:spPr>
        <p:txBody>
          <a:bodyPr wrap="square" rtlCol="0">
            <a:spAutoFit/>
          </a:bodyPr>
          <a:lstStyle/>
          <a:p>
            <a:pPr algn="ctr"/>
            <a:r>
              <a:rPr lang="es-MX" dirty="0" smtClean="0">
                <a:solidFill>
                  <a:schemeClr val="accent3">
                    <a:lumMod val="75000"/>
                  </a:schemeClr>
                </a:solidFill>
              </a:rPr>
              <a:t>1995-2000</a:t>
            </a:r>
            <a:r>
              <a:rPr lang="es-MX" dirty="0" smtClean="0">
                <a:solidFill>
                  <a:schemeClr val="accent1">
                    <a:lumMod val="75000"/>
                  </a:schemeClr>
                </a:solidFill>
              </a:rPr>
              <a:t> *</a:t>
            </a:r>
            <a:endParaRPr lang="es-ES" dirty="0">
              <a:solidFill>
                <a:schemeClr val="accent3">
                  <a:lumMod val="75000"/>
                </a:schemeClr>
              </a:solidFill>
            </a:endParaRPr>
          </a:p>
        </p:txBody>
      </p:sp>
      <p:sp>
        <p:nvSpPr>
          <p:cNvPr id="17" name="16 CuadroTexto"/>
          <p:cNvSpPr txBox="1"/>
          <p:nvPr/>
        </p:nvSpPr>
        <p:spPr>
          <a:xfrm>
            <a:off x="3428992" y="5044101"/>
            <a:ext cx="2000263" cy="646331"/>
          </a:xfrm>
          <a:prstGeom prst="rect">
            <a:avLst/>
          </a:prstGeom>
          <a:noFill/>
        </p:spPr>
        <p:txBody>
          <a:bodyPr wrap="square" rtlCol="0">
            <a:spAutoFit/>
          </a:bodyPr>
          <a:lstStyle/>
          <a:p>
            <a:pPr algn="ctr"/>
            <a:r>
              <a:rPr lang="es-MX" dirty="0" smtClean="0">
                <a:solidFill>
                  <a:schemeClr val="accent3">
                    <a:lumMod val="75000"/>
                  </a:schemeClr>
                </a:solidFill>
              </a:rPr>
              <a:t>Modernización Administrativa</a:t>
            </a:r>
            <a:endParaRPr lang="es-ES" dirty="0">
              <a:solidFill>
                <a:schemeClr val="accent3">
                  <a:lumMod val="75000"/>
                </a:schemeClr>
              </a:solidFill>
            </a:endParaRPr>
          </a:p>
        </p:txBody>
      </p:sp>
      <p:cxnSp>
        <p:nvCxnSpPr>
          <p:cNvPr id="18" name="17 Conector recto"/>
          <p:cNvCxnSpPr/>
          <p:nvPr/>
        </p:nvCxnSpPr>
        <p:spPr>
          <a:xfrm rot="5400000">
            <a:off x="4046535" y="4234684"/>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5038727" y="2648546"/>
            <a:ext cx="1462099" cy="369332"/>
          </a:xfrm>
          <a:prstGeom prst="rect">
            <a:avLst/>
          </a:prstGeom>
          <a:noFill/>
        </p:spPr>
        <p:txBody>
          <a:bodyPr wrap="square" rtlCol="0">
            <a:spAutoFit/>
          </a:bodyPr>
          <a:lstStyle/>
          <a:p>
            <a:pPr algn="ctr"/>
            <a:r>
              <a:rPr lang="es-MX" dirty="0" smtClean="0">
                <a:solidFill>
                  <a:schemeClr val="accent6">
                    <a:lumMod val="75000"/>
                  </a:schemeClr>
                </a:solidFill>
              </a:rPr>
              <a:t>2001-2006</a:t>
            </a:r>
            <a:r>
              <a:rPr lang="es-MX" dirty="0" smtClean="0">
                <a:solidFill>
                  <a:schemeClr val="accent1">
                    <a:lumMod val="75000"/>
                  </a:schemeClr>
                </a:solidFill>
              </a:rPr>
              <a:t> *</a:t>
            </a:r>
            <a:endParaRPr lang="es-ES" dirty="0">
              <a:solidFill>
                <a:schemeClr val="accent6">
                  <a:lumMod val="75000"/>
                </a:schemeClr>
              </a:solidFill>
            </a:endParaRPr>
          </a:p>
        </p:txBody>
      </p:sp>
      <p:sp>
        <p:nvSpPr>
          <p:cNvPr id="20" name="19 CuadroTexto"/>
          <p:cNvSpPr txBox="1"/>
          <p:nvPr/>
        </p:nvSpPr>
        <p:spPr>
          <a:xfrm>
            <a:off x="4857752" y="3010499"/>
            <a:ext cx="1643073" cy="646331"/>
          </a:xfrm>
          <a:prstGeom prst="rect">
            <a:avLst/>
          </a:prstGeom>
          <a:noFill/>
        </p:spPr>
        <p:txBody>
          <a:bodyPr wrap="square" rtlCol="0">
            <a:spAutoFit/>
          </a:bodyPr>
          <a:lstStyle/>
          <a:p>
            <a:pPr algn="ctr"/>
            <a:r>
              <a:rPr lang="es-MX" dirty="0" smtClean="0">
                <a:solidFill>
                  <a:schemeClr val="accent6">
                    <a:lumMod val="75000"/>
                  </a:schemeClr>
                </a:solidFill>
              </a:rPr>
              <a:t>Innovación Administrativa</a:t>
            </a:r>
            <a:endParaRPr lang="es-ES" dirty="0">
              <a:solidFill>
                <a:schemeClr val="accent6">
                  <a:lumMod val="75000"/>
                </a:schemeClr>
              </a:solidFill>
            </a:endParaRPr>
          </a:p>
        </p:txBody>
      </p:sp>
      <p:sp>
        <p:nvSpPr>
          <p:cNvPr id="21" name="20 CuadroTexto"/>
          <p:cNvSpPr txBox="1"/>
          <p:nvPr/>
        </p:nvSpPr>
        <p:spPr>
          <a:xfrm>
            <a:off x="6429390" y="4534510"/>
            <a:ext cx="1500196" cy="369332"/>
          </a:xfrm>
          <a:prstGeom prst="rect">
            <a:avLst/>
          </a:prstGeom>
          <a:noFill/>
        </p:spPr>
        <p:txBody>
          <a:bodyPr wrap="square" rtlCol="0">
            <a:spAutoFit/>
          </a:bodyPr>
          <a:lstStyle/>
          <a:p>
            <a:pPr algn="ctr"/>
            <a:r>
              <a:rPr lang="es-MX" dirty="0" smtClean="0">
                <a:solidFill>
                  <a:schemeClr val="accent6">
                    <a:lumMod val="75000"/>
                  </a:schemeClr>
                </a:solidFill>
              </a:rPr>
              <a:t>2007-2012</a:t>
            </a:r>
            <a:endParaRPr lang="es-ES" dirty="0">
              <a:solidFill>
                <a:schemeClr val="accent6">
                  <a:lumMod val="75000"/>
                </a:schemeClr>
              </a:solidFill>
            </a:endParaRPr>
          </a:p>
        </p:txBody>
      </p:sp>
      <p:sp>
        <p:nvSpPr>
          <p:cNvPr id="22" name="21 CuadroTexto"/>
          <p:cNvSpPr txBox="1"/>
          <p:nvPr/>
        </p:nvSpPr>
        <p:spPr>
          <a:xfrm>
            <a:off x="5857885" y="5077438"/>
            <a:ext cx="2357454" cy="923330"/>
          </a:xfrm>
          <a:prstGeom prst="rect">
            <a:avLst/>
          </a:prstGeom>
          <a:noFill/>
        </p:spPr>
        <p:txBody>
          <a:bodyPr wrap="square" rtlCol="0">
            <a:spAutoFit/>
          </a:bodyPr>
          <a:lstStyle/>
          <a:p>
            <a:pPr algn="ctr"/>
            <a:r>
              <a:rPr lang="es-MX" dirty="0" smtClean="0">
                <a:solidFill>
                  <a:schemeClr val="accent6">
                    <a:lumMod val="75000"/>
                  </a:schemeClr>
                </a:solidFill>
              </a:rPr>
              <a:t>Evaluación del Desempeño de la Gestión Pública</a:t>
            </a:r>
            <a:endParaRPr lang="es-ES" dirty="0">
              <a:solidFill>
                <a:schemeClr val="accent6">
                  <a:lumMod val="75000"/>
                </a:schemeClr>
              </a:solidFill>
            </a:endParaRPr>
          </a:p>
        </p:txBody>
      </p:sp>
      <p:cxnSp>
        <p:nvCxnSpPr>
          <p:cNvPr id="23" name="22 Conector recto"/>
          <p:cNvCxnSpPr/>
          <p:nvPr/>
        </p:nvCxnSpPr>
        <p:spPr>
          <a:xfrm rot="5400000">
            <a:off x="5502280" y="386796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rot="5400000">
            <a:off x="6856431" y="422515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9" name="28 CuadroTexto"/>
          <p:cNvSpPr txBox="1"/>
          <p:nvPr/>
        </p:nvSpPr>
        <p:spPr>
          <a:xfrm>
            <a:off x="1928794" y="1000108"/>
            <a:ext cx="5572164" cy="923330"/>
          </a:xfrm>
          <a:prstGeom prst="rect">
            <a:avLst/>
          </a:prstGeom>
          <a:noFill/>
        </p:spPr>
        <p:txBody>
          <a:bodyPr wrap="square" rtlCol="0">
            <a:spAutoFit/>
          </a:bodyPr>
          <a:lstStyle/>
          <a:p>
            <a:pPr algn="ctr"/>
            <a:r>
              <a:rPr lang="es-MX" sz="5400" b="1" i="1" dirty="0" smtClean="0"/>
              <a:t>Su evolución…</a:t>
            </a:r>
            <a:endParaRPr lang="es-ES" sz="5400" b="1" i="1" dirty="0"/>
          </a:p>
        </p:txBody>
      </p:sp>
      <p:sp>
        <p:nvSpPr>
          <p:cNvPr id="30" name="29 CuadroTexto"/>
          <p:cNvSpPr txBox="1"/>
          <p:nvPr/>
        </p:nvSpPr>
        <p:spPr>
          <a:xfrm>
            <a:off x="7452653" y="2643182"/>
            <a:ext cx="1477065" cy="369332"/>
          </a:xfrm>
          <a:prstGeom prst="rect">
            <a:avLst/>
          </a:prstGeom>
          <a:noFill/>
        </p:spPr>
        <p:txBody>
          <a:bodyPr wrap="square" rtlCol="0">
            <a:spAutoFit/>
          </a:bodyPr>
          <a:lstStyle/>
          <a:p>
            <a:pPr algn="ctr"/>
            <a:r>
              <a:rPr lang="es-MX" dirty="0" smtClean="0">
                <a:solidFill>
                  <a:schemeClr val="accent6">
                    <a:lumMod val="75000"/>
                  </a:schemeClr>
                </a:solidFill>
              </a:rPr>
              <a:t>2013-Actual</a:t>
            </a:r>
            <a:endParaRPr lang="es-ES" dirty="0">
              <a:solidFill>
                <a:schemeClr val="accent6">
                  <a:lumMod val="75000"/>
                </a:schemeClr>
              </a:solidFill>
            </a:endParaRPr>
          </a:p>
        </p:txBody>
      </p:sp>
      <p:sp>
        <p:nvSpPr>
          <p:cNvPr id="31" name="30 CuadroTexto"/>
          <p:cNvSpPr txBox="1"/>
          <p:nvPr/>
        </p:nvSpPr>
        <p:spPr>
          <a:xfrm>
            <a:off x="7143769" y="2849344"/>
            <a:ext cx="1857388" cy="936846"/>
          </a:xfrm>
          <a:prstGeom prst="rect">
            <a:avLst/>
          </a:prstGeom>
          <a:noFill/>
        </p:spPr>
        <p:txBody>
          <a:bodyPr wrap="square" rtlCol="0">
            <a:spAutoFit/>
          </a:bodyPr>
          <a:lstStyle/>
          <a:p>
            <a:pPr algn="ctr"/>
            <a:r>
              <a:rPr lang="es-MX" dirty="0" err="1" smtClean="0">
                <a:solidFill>
                  <a:schemeClr val="accent6">
                    <a:lumMod val="75000"/>
                  </a:schemeClr>
                </a:solidFill>
              </a:rPr>
              <a:t>GpR</a:t>
            </a:r>
            <a:r>
              <a:rPr lang="es-MX" dirty="0" smtClean="0">
                <a:solidFill>
                  <a:schemeClr val="accent6">
                    <a:lumMod val="75000"/>
                  </a:schemeClr>
                </a:solidFill>
              </a:rPr>
              <a:t>  y Estrategia Digital Nacional</a:t>
            </a:r>
            <a:endParaRPr lang="es-ES" dirty="0">
              <a:solidFill>
                <a:schemeClr val="accent6">
                  <a:lumMod val="75000"/>
                </a:schemeClr>
              </a:solidFill>
            </a:endParaRPr>
          </a:p>
        </p:txBody>
      </p:sp>
      <p:cxnSp>
        <p:nvCxnSpPr>
          <p:cNvPr id="32" name="31 Conector recto"/>
          <p:cNvCxnSpPr/>
          <p:nvPr/>
        </p:nvCxnSpPr>
        <p:spPr>
          <a:xfrm rot="5400000">
            <a:off x="8002611" y="3862605"/>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32" y="6215082"/>
            <a:ext cx="7500990" cy="523220"/>
          </a:xfrm>
          <a:prstGeom prst="rect">
            <a:avLst/>
          </a:prstGeom>
          <a:solidFill>
            <a:schemeClr val="bg1"/>
          </a:solidFill>
        </p:spPr>
        <p:txBody>
          <a:bodyPr wrap="square" rtlCol="0">
            <a:spAutoFit/>
          </a:bodyPr>
          <a:lstStyle/>
          <a:p>
            <a:r>
              <a:rPr lang="es-MX" sz="1400" i="1" dirty="0" smtClean="0"/>
              <a:t>*Tomado del ensayo “Modernización de la administración pública: la reingeniería de gobierno en Veracruz”. </a:t>
            </a:r>
            <a:r>
              <a:rPr lang="es-MX" sz="1400" i="1" dirty="0" err="1" smtClean="0"/>
              <a:t>Izcoátl</a:t>
            </a:r>
            <a:r>
              <a:rPr lang="es-MX" sz="1400" i="1" dirty="0" smtClean="0"/>
              <a:t> Córdoba Guerrero.</a:t>
            </a:r>
            <a:endParaRPr lang="es-ES"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dissolve">
                                      <p:cBhvr>
                                        <p:cTn id="18" dur="500"/>
                                        <p:tgtEl>
                                          <p:spTgt spid="11"/>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dissolve">
                                      <p:cBhvr>
                                        <p:cTn id="21" dur="500"/>
                                        <p:tgtEl>
                                          <p:spTgt spid="12"/>
                                        </p:tgtEl>
                                      </p:cBhvr>
                                    </p:animEffect>
                                  </p:childTnLst>
                                </p:cTn>
                              </p:par>
                              <p:par>
                                <p:cTn id="22" presetID="9"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dissolv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dissolve">
                                      <p:cBhvr>
                                        <p:cTn id="29" dur="500"/>
                                        <p:tgtEl>
                                          <p:spTgt spid="13"/>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dissolve">
                                      <p:cBhvr>
                                        <p:cTn id="32" dur="500"/>
                                        <p:tgtEl>
                                          <p:spTgt spid="14"/>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dissolve">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dissolve">
                                      <p:cBhvr>
                                        <p:cTn id="40" dur="500"/>
                                        <p:tgtEl>
                                          <p:spTgt spid="16"/>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dissolve">
                                      <p:cBhvr>
                                        <p:cTn id="43" dur="500"/>
                                        <p:tgtEl>
                                          <p:spTgt spid="17"/>
                                        </p:tgtEl>
                                      </p:cBhvr>
                                    </p:animEffect>
                                  </p:childTnLst>
                                </p:cTn>
                              </p:par>
                              <p:par>
                                <p:cTn id="44" presetID="9" presetClass="entr" presetSubtype="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dissolv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dissolve">
                                      <p:cBhvr>
                                        <p:cTn id="51" dur="500"/>
                                        <p:tgtEl>
                                          <p:spTgt spid="19"/>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dissolve">
                                      <p:cBhvr>
                                        <p:cTn id="54" dur="500"/>
                                        <p:tgtEl>
                                          <p:spTgt spid="20"/>
                                        </p:tgtEl>
                                      </p:cBhvr>
                                    </p:animEffect>
                                  </p:childTnLst>
                                </p:cTn>
                              </p:par>
                              <p:par>
                                <p:cTn id="55" presetID="9"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dissolve">
                                      <p:cBhvr>
                                        <p:cTn id="57" dur="500"/>
                                        <p:tgtEl>
                                          <p:spTgt spid="23"/>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dissolve">
                                      <p:cBhvr>
                                        <p:cTn id="62" dur="500"/>
                                        <p:tgtEl>
                                          <p:spTgt spid="21"/>
                                        </p:tgtEl>
                                      </p:cBhvr>
                                    </p:animEffect>
                                  </p:childTnLst>
                                </p:cTn>
                              </p:par>
                              <p:par>
                                <p:cTn id="63" presetID="9" presetClass="entr" presetSubtype="0"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dissolve">
                                      <p:cBhvr>
                                        <p:cTn id="65" dur="500"/>
                                        <p:tgtEl>
                                          <p:spTgt spid="24"/>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dissolve">
                                      <p:cBhvr>
                                        <p:cTn id="68" dur="500"/>
                                        <p:tgtEl>
                                          <p:spTgt spid="22"/>
                                        </p:tgtEl>
                                      </p:cBhvr>
                                    </p:animEffect>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dissolve">
                                      <p:cBhvr>
                                        <p:cTn id="73" dur="500"/>
                                        <p:tgtEl>
                                          <p:spTgt spid="30"/>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dissolve">
                                      <p:cBhvr>
                                        <p:cTn id="76" dur="500"/>
                                        <p:tgtEl>
                                          <p:spTgt spid="31"/>
                                        </p:tgtEl>
                                      </p:cBhvr>
                                    </p:animEffect>
                                  </p:childTnLst>
                                </p:cTn>
                              </p:par>
                              <p:par>
                                <p:cTn id="77" presetID="9" presetClass="entr" presetSubtype="0" fill="hold"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dissolve">
                                      <p:cBhvr>
                                        <p:cTn id="7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14" grpId="0"/>
      <p:bldP spid="15" grpId="0"/>
      <p:bldP spid="16" grpId="0"/>
      <p:bldP spid="17" grpId="0"/>
      <p:bldP spid="19" grpId="0"/>
      <p:bldP spid="20" grpId="0"/>
      <p:bldP spid="21" grpId="0"/>
      <p:bldP spid="22" grpId="0"/>
      <p:bldP spid="30" grpId="0"/>
      <p:bldP spid="3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2. </a:t>
            </a:r>
            <a:r>
              <a:rPr lang="es-MX" dirty="0" smtClean="0"/>
              <a:t>La </a:t>
            </a:r>
            <a:r>
              <a:rPr lang="es-MX" dirty="0" smtClean="0"/>
              <a:t>Modernización Administrativa en Sonora</a:t>
            </a:r>
            <a:endParaRPr lang="es-ES" dirty="0"/>
          </a:p>
        </p:txBody>
      </p:sp>
      <p:sp>
        <p:nvSpPr>
          <p:cNvPr id="3" name="2 Subtítulo"/>
          <p:cNvSpPr>
            <a:spLocks noGrp="1"/>
          </p:cNvSpPr>
          <p:nvPr>
            <p:ph type="subTitle" idx="1"/>
          </p:nvPr>
        </p:nvSpPr>
        <p:spPr/>
        <p:txBody>
          <a:bodyPr/>
          <a:lstStyle/>
          <a:p>
            <a:r>
              <a:rPr lang="es-MX" dirty="0" smtClean="0"/>
              <a:t>2.1 Organización Gubernamental</a:t>
            </a:r>
            <a:endParaRPr lang="es-ES" dirty="0"/>
          </a:p>
        </p:txBody>
      </p:sp>
    </p:spTree>
  </p:cSld>
  <p:clrMapOvr>
    <a:masterClrMapping/>
  </p:clrMapOvr>
  <p:transition spd="slow">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a:xfrm>
            <a:off x="683568" y="1628800"/>
            <a:ext cx="7772400" cy="1470025"/>
          </a:xfrm>
          <a:prstGeom prst="rect">
            <a:avLst/>
          </a:prstGeom>
        </p:spPr>
        <p:txBody>
          <a:bodyPr/>
          <a:lstStyle/>
          <a:p>
            <a:pPr marL="0" marR="0" lvl="0" indent="0" algn="ctr" defTabSz="914400" eaLnBrk="0" latinLnBrk="0" hangingPunct="0">
              <a:lnSpc>
                <a:spcPct val="100000"/>
              </a:lnSpc>
              <a:spcBef>
                <a:spcPct val="0"/>
              </a:spcBef>
              <a:buClrTx/>
              <a:buSzTx/>
              <a:buFontTx/>
              <a:buNone/>
              <a:tabLst/>
              <a:defRPr/>
            </a:pPr>
            <a:r>
              <a:rPr lang="es-MX" sz="4400" b="1" dirty="0" smtClean="0">
                <a:latin typeface="+mn-lt"/>
                <a:ea typeface="+mj-ea"/>
                <a:cs typeface="Arial" pitchFamily="34" charset="0"/>
              </a:rPr>
              <a:t>La organización gubernamental</a:t>
            </a:r>
            <a:endParaRPr lang="es-MX" sz="4400" b="1" dirty="0">
              <a:latin typeface="+mn-lt"/>
              <a:ea typeface="+mj-ea"/>
              <a:cs typeface="Arial" pitchFamily="34" charset="0"/>
            </a:endParaRPr>
          </a:p>
        </p:txBody>
      </p:sp>
      <p:sp>
        <p:nvSpPr>
          <p:cNvPr id="4" name="3 Subtítulo"/>
          <p:cNvSpPr>
            <a:spLocks noGrp="1"/>
          </p:cNvSpPr>
          <p:nvPr>
            <p:ph type="subTitle" idx="1"/>
          </p:nvPr>
        </p:nvSpPr>
        <p:spPr>
          <a:xfrm>
            <a:off x="1475656" y="2780928"/>
            <a:ext cx="6400800" cy="1752600"/>
          </a:xfrm>
        </p:spPr>
        <p:txBody>
          <a:bodyPr/>
          <a:lstStyle/>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Marco Normativo</a:t>
            </a:r>
          </a:p>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Presupuesto</a:t>
            </a:r>
          </a:p>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Plan Estatal de Desarrollo (Programas para la Modernización de la APE) </a:t>
            </a:r>
          </a:p>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Principales Directrices del Gobernador</a:t>
            </a:r>
          </a:p>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Evolución de la estructura organizativa</a:t>
            </a:r>
          </a:p>
          <a:p>
            <a:endParaRPr lang="es-MX"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85852" y="1214422"/>
            <a:ext cx="5929354" cy="642941"/>
          </a:xfrm>
        </p:spPr>
        <p:txBody>
          <a:bodyPr/>
          <a:lstStyle/>
          <a:p>
            <a:r>
              <a:rPr lang="es-MX" b="1" dirty="0" smtClean="0"/>
              <a:t>Modernización</a:t>
            </a:r>
          </a:p>
        </p:txBody>
      </p:sp>
      <p:graphicFrame>
        <p:nvGraphicFramePr>
          <p:cNvPr id="5" name="4 Diagrama"/>
          <p:cNvGraphicFramePr/>
          <p:nvPr/>
        </p:nvGraphicFramePr>
        <p:xfrm>
          <a:off x="1142976" y="1928802"/>
          <a:ext cx="6400800" cy="3857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122" name="AutoShape 2" descr="data:image/jpeg;base64,/9j/4AAQSkZJRgABAQAAAQABAAD/2wCEAAkGBhIQEBAQEBQUFQ8QEBAUEBQUDxAPFBQQFRAVFBUUFRUXHCYeFxkjGRUUIC8gJCcpLCwsFR4xNTAqNSYrLCoBCQoKDgwOFw8PFykcHRwqKSksKiksKSksKSwsLCkpKSkpKSwpKSwpKSksKSkpKSkpKSkpKSkpKSkpKSkpKSkpKf/AABEIAMIBAwMBIgACEQEDEQH/xAAcAAABBAMBAAAAAAAAAAAAAAAAAQIGBwMEBQj/xABHEAACAgEBBQQGBQoDBgcAAAABAgADEQQFBhIhMQcTQVEiYXGBkaEyUnKxwRQjQmKCkqKys9FjwvAVJDNDZHMlNXSTo+Hx/8QAGQEBAQEBAQEAAAAAAAAAAAAAAAECAwQF/8QAJREBAQACAQMDBAMAAAAAAAAAAAECEQMSITEiQVEEEzJhQnGB/9oADAMBAAIRAxEAPwC8YQhAIQhAIQhAIQhAIQhAIQhAIQhAIQhAxajVJWMuwUes4+ENPqksGUYMPUc/GVfvZvMfy65CfRpIrUeWFBPxJPyj9y94S2vqrB9G1bFYeeELg+4r8zPT9i9PV/qbWlCEJ5lEIQgEIQgEIQgEIQgEIQgEIQgEIQgEIQgEIQgEIQgEIQgEIQgEJEd497jVcdPUQpQDjbAJ4iM4GenIj4zV0O+5R1FzcVbEBiQAVz+ly6jznWcWVm02nEIAwnJRGu4AySAB1JIAmHaGuSiqy6w4StSzeweA9Z6e+UztnfazVOWY4XJ4Uz6Kjyx4n1ztx8VzS1odpi9xtC1wwNWoxZWysGGeEB1JHQgjp5ETr9juzHv1Tasg9zp1ZVbwa5xjA88KST9oSK6/h1HJsMAenXDD8ZKdxtrPoDisZpY/nK+gP6y+Tevx8fV68sMunUqLnhMGi1qXVrZWcow5fiCPAiZ585oTHfqFrVnchVUZJPIATJIF2sbVaqrTVg4Ftjs3r7tRgfF8+4TeGPVlIO8d8ac8lcr5+iPkTOxo9YlyCys5U/eOoI8DKJ/2+2OssXsq1bWUagn6IvAX292vF/lnfl4ZjjuJKnEIQnlUQhCAQhCAQhCAQhCAQhCAQhCAQhCAQhCAQhCBSfaPxUbSuJyFtWuxD5goEPwZTIzftUkHJ8JZnandotRRwFi2rqyaWrweBj1Vz0KHAyOvLliVBsihu/Tv0DUqwLrxleMD9HIHIHx9U+jx55dM7M16W2CzHS6Yt9I6ekt7e7XM35DNB2j1tgPSyj9V1fHuIEk+ztrVaheKpg2Oo6MPaDzE8WeGWPmNIH23be7jR10qfSvcluf6FeD/ADFfhKZ2Q9vdC1weCyyxa2PRuDh4gPYWAkr7b9otqNprpa/SataqkUeNrnix7cuo907HaRu6ug0GydOnWlbkc/WsYI7t734jOuF1ZEVxsu4HWahvILjn6gD90nGyNTnlKz2VqP8AeLT9bj/mkz3Z1XE9g+qB88/2no4stzX9pVsdnm0j3t2nz6JQWKPIhgrfHK/CTuVf2XEvrdQ/gmnC+97AR/IZaE8vPNZ1YJAe2PZ62aKuziAtptzWp/5gZcOg9eAG/Z9cn0qXtS2i12vq0i47ujTB36/8W5yAD5YSsH9qZ4ZvOFVjob2uda06sepyqgeJY+XznpDdLYaaPSVU1tx8uJn6cbtzLD1eXqAlO1bMCDOOkt7cnUF9BpieoRl/cdkHyAnfnxsxndI7kIQnjaEIQgEIQgEIQgEIQgEIQgEIQgEITm7x7QfT6TUX1gM9VbOAenLmflmWTd0OlEzKd0u/fGxfjZLj4sxwT4cx4eqd3Ye/mpUqupUXK3WxAqcJx6uRHz9s73gy12Taw7LQoLMcKoJJPQADJMge1t5DqiVDFaM4Cg4LDzc/hM++e9dbaPhqY8VrqrKRwsEGWb1eAHvlZVbYIGMzpw8PbdS13tr6BCpKEgjwJyD/AGkIu2xUlnd5PeZA4Qpzn38seude7axI6yCbwazGpRx+jz/i5zvnlcMUTinaXD4zs7J3jat1etsOvTyI8VI8QfKQFtfykx3b3Jt1OzG2jS7NettvDTgYems8LBfHvMhiPA4A8cyZcuPuabm4OxX1+39Trb19DTM13mO9sJFIB8gOI/sCSDt1/wCBoz/jW/0xNbst3iVdQaiRwapRwn/FUEqPevEPaBNvt1X/AHbSHy1Dj41H+082WPTyNezz/okK3sPLiz7P9Yk33bXgossPV3wPYox9+ZGzQOIsB6TYHw6ST65hRQlX1EHF9rqfnOvDj07vwlWR2KWhhr28RbSufVwMcfMyzczzPudt9qEtVb3pNtqsxQsoZQp9EleY5nwlobs7+WqpW/F1QxwWd4DZjxB+tjzPPnOWfFll6ou042zttNKgZ+bMcIoOCx8fYB4mVzrtCLtRfqiT3l7KxBwQoWtUVQfLC/Mzn78b1jUapDXxCuuoBQ2MlixLHA6eA900adunE7cXD0zfulp21tcKwU/SlndnRzs3Tnz73+s8pHa+q7y5W/Vx8+UvHcBOHZukHnWT+87N+Mn1H46/ZEihEzDM8LRYQhAIQhAIQhAIQhAIQhAImYZiQDMxaqkWI9bfRsVlb2MCD98eTNe9+UsHmvU0Gt3rb6VbMp9qkqfumXSbTsqOUYj1Z5fCT/e/cTvrbL6W4HclmUjKM3ieXNSffIDtHZF2nP51CB9Yekh/aH44n0JluMuhqNuveg4wMpnmOWcjy9019PsO2zRW69WXgTUGoVk4d8KpLIehILdPUTNBHxW59n3SR7C2dYmkrrsJ5s9vAeimzGffgLNXd1ERWmx7GCYK5PMsCAB+Mlq00BArV1sAAPSrRieXiSJq6zThTnynE0O1zaLc5BS0rwnkQuBjPzmtSefcdTVbH0dvIDum8ChwP3Ty+6WD2fbdo0GiTSOxfge1g6hcEPYXHItkEZxKQ1FpdiST1OOZGBLF7NNw6dpaW2227UJZXea8VvXw8Hdow5Mh55LeM8+dwvmKdt3R1LrX1GjsVKbGFuGPAatRxZPABnKk4b1EkdMTb3/3y02v09FNjFGrcWOUwwLd2VZVB6DLZyfLpJPT2M6AfTfU2fa1AUfwKJW29e5lmzi1LqDTYw7jUBAeMjOEsPVHwTy6HqM+EmWGWp8fI5mms03WmmywowPGXY4YHlyGBj3TX2ppb729FCATzLFUH8RmTYe0u7fgPLPwPmJubd2c6qb9OC1fV0HNk9YHiv3Tt2uKNLRbARB+esHrWvn/ABHl8pvPtWulStQCjxOcsfax6xlG62psWpi9arYiuebsyqyhlyMAZwemZ1KNxqV52M9jeshF/dH94l1+MVGH2mXYsASAOZ9WfnHrtTOcZOOuAT90lz7LrQYRQo9Q+8+M1qdGqnI5TcxvyiL6fUcTcR/0J6V3Yo7vRaRPq6enPt7sE/fKmrSthhlU+1QZMtg75FCldxBq5KG5Ap4DOOq/OefmwtnZYnUIkWeJoRcxIQHQjYogLCEIBCEIBEzCJAIQiQEMw2LmZjGESwc6/S5nN1Oxw2QRyPqkhKRndTczsRUG8+7dVOqorRAq2DvHAGAeFj4dPCbtgGJtdoNwXaFI+rph87GnJt1Xoz3YbuMrLjbVu5mQt7uDWWr4Wop/aC//AEZINoarNjDykU2u+NXUfUn8xEnNda/VWM0uHsFt/Na5PK2hv3kcf5ZT+Ja/YM/p68fq6Y/O0Tz5/iq3iZCe1+ri2Vd+rbQf/kA/GTTMjXaPR3mytaPKrj/cdX+4GccfMV5uXWEsq/VzhvHpJNszbh4cZww6/wB5HNm6TvLmX6tV7/uUu/8AlhTVxW1r9Z0X4sB+M9WGdxZS+veAV9SPeZsLvDxdDLh0m7Gkoz3OnoTrzFKZ+JGZSe9GnFe0tcijCjUMQAAAOIBsADp1m8ObqutGmy2vJmI6kzSDReKejbLabWkeMwHbBDBTkcQyM5GVyRkeYyCM+oxdFpDfbVSv0rbEQeriYDPuzn3SSdtux1os2ZbUMItVmm5eC18L1j4F5x5OXpsi6WnuhrzfodLY3NjUAT5lCUz/AAzsZle7ubw/kexNNbgM7WNWik4BZrn5n1ABj7pt0b+2dWrrPsZ1/vPJeLLK2z5a2nEXMgF3alhig0xyvUtdwqfs4QkzsbJ7QNNeuTxowJV1K8fCw9a9R68TN4s57G0nhOdRt/TvgLauT55T+YCdGc7LPKlzFjYoMgWEIQGwhEgNtuVRliAPWQv3zFTrq3JVHRmAyQrqxAzjOB4SJ786oC2tScBUzzOBlmx+AkS2Zt78n2vogThLVal/L86cL/GEnecW8epNrfMaY0tE4pxU6JEzDMCt+0rd63vhrlKmgVolgLEOrcXCuBjBU5Hjy5yHnUZEuLevSd9otUg6mlmH2k9MfNZSSvyn0fp8t46vszXDd822/a/ATlbUoJ1FDeBIHvBLf69k6dnK2z7X4CFkzlNjnKebeomWp2E/8TX/APb0381sq1quFz5OAw+JU/NTLS7D+R1x9WmH9Uzjl4VbvFOXvKA2j1anodNeD/7TTZe7EgXaFvaEqfS1n0nGLT9VD+j7T93tnPDC5UVjuHo+81zIf0tHrR7zpLB95nP2AnFrNIPPU6f+qs7/AGf5TV2aojFVdNw4ugJK4OPdmczden/xDRj/AKmk/BgfwnXSPR/eZzKL3z/8013/AHh/TSXVXbKP3qu4to61v+ocfu4X8JOKepa1AYmY3ihxT1spR2caTvNo0k9Klss96pwr/Ew+ElnbRou92YX8dPfTYPsljU3ys+U5XZHps26q36tdaD2sxY/JB8ZL98NknWaLUaZTwtbXhSenEGDLn1ZUA+2eTlu82oqfePaZ/wBk7J04PVtTa37Lsi/zNI1TrXXoxHvM6G8+zL9P+TVXqQK6WAI9Jcm1mI4unj85x1cec6Tsjq1bcuH6ZPt5/fN3T702r9U/sgfdOCDHgzfVRK6N9T+nWCPHBIl7bLYmikkYJqryD1B4ByM88bn7K/KtbpqSPRawF/8Atp6bfIEe+ej1M8/PfEWHQhCeZS5hCEBDGkxSZhtsgVl2iubNSUwWUGpSAM8wA2T7DK63quK6hcHDVqhB8mHMfOWZtW4Ndax8bG+AOJVW9FvFqbT5HHwE+h4wkZegNkbdF9NVuedldbkeRZASPiZ0UvzIJuseGmlfKtB/CJLdNZPNnhpXTDx3FNdGmQGcw9sHkeh6+zxlC6/SGm66k/8AKsdPcrED5Yl7kypu0TRd3rmfwurR/wBoDgb+UfGen6a6ysSoBqhi1vd9wmOwzY16/nD7BNS9sY9ZnXL3Rl19GKdLZ9b8prPtSxXHytlh9i3Jdaf16B8FsP4yGaqji2ZS3jXr7l91mnrP3pJj2PtwprB495SfdwMJxy8VVkWPIRtPs/qtue2x7GV2ZjWSAuSc8yBkj1SZceZjZczONsVVe8usSri09QC1pyfHLJH6PsE19zNg2Pqa9SykJWSUB5EtggH1AZzLBv3Q0zWm41g2E5JJJGfPh6Z9c6VGjVegnW5yxGejPKUZtK/j1Opf62ouPxsaXrxYGfLn8OcoJPSy3mSficycfkp3eRQ8w3WBcZ8Tge2ZqxOqLc7LNNwaJn8bb3P7KgIPmGktcZnF3M03BodKv+EGPtcl/wDNO8FnkzvqrTk7Q2aLBhgD7RI7qtzaG61If2Fk3NcxNRLM7BXd3Z7pz/y8fZZl+4zUfsxrP0XsX3q33iWb+SiOTSia+4IruXuMmisN3Gz2FeEEgAKpxnAHicDnJ7U01qqcTZQTjnlsZgY6MWOnNToRBCAx5q6gzZea14moKT3372jWWqGPA57yv7L8yPc3EPdIXq1LPz5liPieUtvtQ2MXqS9QS1JIbAJPdt48vJsfEyttDs177qURGJNiZ9FsBeIEkn2T2y9WLK1tjVYVR5ASS6ZOU0dm7NKgZnZqpxOOeW6pyCZIoWLicQ0yDdqOjzXp7h1SxkPsdeIfNPnJyZx95tjflenaoMFbiVkYgleJc/SA54wSJvjy6cpRRevT0/cJy9Z1T2ztbTDCx63UK9TMjYJPNWwfdynF1w9JfaZ7M2Uj0dfFs25cfR1Is/dRM/ImdHcrWdzqCo+jcgB+0pyPkWm5uNs7vNI+Rya2wfJRHbO3Rvr1KdO6RiQ/FzK4IAx1zzk7a7qn9F2RM4aatKYEzgzz1TjCJCQYNfZw02nyqsPwQmUZph6I9g+6XXt58aTVHy0939NpS9XJfYJ240rU2jpLOFbCjd0bAA+ORPMY+OZt0rnAHU8h7ZM97dnirYulGPS49KT7WDOfmZGt39N3mo06fWuqB9nGM/LM1je9ou7Z6d3WiDoiKv7qgfhN9HmqqzKonlqtgR3DMAaJfrFrVnb6KKzN9lQSfkDM6GPU7XoqJD2oGHVeLiYe1RkzY0WrruXjrbiXJGcEcx4EHmJRO7u32svtNh56ix7Ofg7MWx88e6T7drbyUagVMwxaPSXIyPJ8eXh752vF6dxNrDUR4jFMeJ5mjxHRojpAsIQgMaYmWZiI0rKNO3TZBHnNXT7IRDkKAfZOrww4Zrqo1lpmQJMnDDEmwzhiER+I0wMTCYbJmczBYZYime0LRd3r7T4Wqlg9pHC38SmQ3WDmss3tX0vPTWj/ABKz8mH+aQXRbCfVC3uyO8q4GCnkGUkg8/Ag8PxnsnfGImXZ3tVFoOnY4cOzKDy4lYDp54IPyk1rsBlOV1WVYW6t0IPJsHGfMMOQk43O2y9r90x4wFyH6kAEDDY9vWXLDtuCZKI/hjkSZBXPPtWLEQzN3cxukbHJ3lfGj1X/AKe7+mZT9NXFwqOrFVH7RA/GWTv5rmr0loX9MBT9lmAPyMgOxVzfQP8AFQn9k8X4TvhNREt7TdqVfkyaVW/OrdQeEA4CKrgZPQeHKcfs/wBPx66n9RbH+CED5sJx97+I6zJ+jZg+9eX4iSvsv0+br7Pq1qg9rNk/JBGumUWYkyCNRI4ieZTGaRXtD2iU2fqAvV1VD9l3Ct8iZJbzykZ3i0YurdG+iwIM3hN0UxQ5UgjqDJdVqQ6LqFHpKBxeeR/r5yLarStU71t9JCR7fI+8Tqbs7S7qzhb6D8j6j4GenC67Iu7dHbPf0gMfTQAc+pT9Fvw//ZIQZW+y9YaLFdeg6jzU9RLD09wZQynKsAQfMGeTlx1dxY2RHCY1MfOCnQhCAhhiLEgJiGIsIDcRMR0DAYRGkR5jTKMTLNe1ZtkRhrlggnaJsxrdIxUEmp1s5czwjIb5HPulc7ILIwsqbDj3gjxBHiJftmnBBEjG09xdNaxbg4HP6VZ4Dn145H3ienj5ZO1ZsR3Ym2EuYV2Lw2noDzVvsn8DJZpNAqfRUDPXAAnH0u4AWxGa1mVGDAcCqSQcjLD+0la1RyZT+IxKkeEmUJF4Zx2rFwRj1zY4Y0rGxFt59hHU02Vjqw5fa6j54kN3b3Q1C3h7k4FrBx6QbLEY5Y8MZlrvVMf5NOs5NTQhe2dxl1Srg8Lqcq2M+ogjxE7e6e7C6Ksrks7txOxGMnGAAPAATvJTMwrmcs7ewRRBljuGGJzGpak5Gupzmd50mlqNPmbxoqXfnY+MXqOnov8AZ8D7j98iCnBlz7Y2YHVlIyGBBHqMqHXaBqbXqbqp5HzXwPwnp890TPY230NC94cMvI+vHQyxNxdpd/p2IzwJayoT4+iCce8ykKaycKBkkgAeZJwBL93a2WNNpqaB+gg4j5uebn94mY5rOkjtLHiMUR4niaOhCEAhCEAiRYkAiRYkBCIhEdEgNxExH4iYlDCJjZJmIjSIGua4nBM5WNKzWxh4YcMylYnDCMXDFCTJwxQsDEUjQkzlYgWNhgrigTMFiFJFMCxCkyAR2IGuUmJ6ptlYhSXaOVfosyIbzdn/AOUlbEYJYvLJGQy+RlhGqJ3M3M7BAd1+zpKbUtuYu1ZDIMBVDDoSOpx7ZYddeI1KsTOomc87l5UoEdAQnMLCLCAQhCAQMSEAiQhAIRIQCEIQEjTFhKGxDEhAImIQlBFiQgBgIQgPESLCQNiiLCAkIQgEIQgOEesSEB8IQkCiLCED/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ransition spd="slow">
    <p:fade thruBlk="1"/>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714348" y="1000108"/>
            <a:ext cx="7705725" cy="574901"/>
          </a:xfrm>
          <a:prstGeom prst="rect">
            <a:avLst/>
          </a:prstGeom>
        </p:spPr>
        <p:txBody>
          <a:bodyPr wrap="square">
            <a:spAutoFit/>
          </a:bodyPr>
          <a:lstStyle/>
          <a:p>
            <a:pPr marL="536575" indent="-536575" algn="just">
              <a:lnSpc>
                <a:spcPct val="120000"/>
              </a:lnSpc>
              <a:spcBef>
                <a:spcPct val="20000"/>
              </a:spcBef>
              <a:buClr>
                <a:srgbClr val="E46C0A"/>
              </a:buClr>
              <a:tabLst>
                <a:tab pos="534988" algn="l"/>
              </a:tabLst>
              <a:defRPr/>
            </a:pPr>
            <a:r>
              <a:rPr lang="es-MX" sz="2800" i="1" dirty="0" smtClean="0">
                <a:latin typeface="+mn-lt"/>
                <a:cs typeface="Century Gothic"/>
              </a:rPr>
              <a:t>Marco Normativo:</a:t>
            </a:r>
            <a:endParaRPr lang="es-MX" sz="2800" i="1" dirty="0">
              <a:latin typeface="+mn-lt"/>
              <a:cs typeface="Century Gothic"/>
            </a:endParaRPr>
          </a:p>
        </p:txBody>
      </p:sp>
      <p:sp>
        <p:nvSpPr>
          <p:cNvPr id="3" name="Rectangle 5"/>
          <p:cNvSpPr>
            <a:spLocks noChangeArrowheads="1"/>
          </p:cNvSpPr>
          <p:nvPr/>
        </p:nvSpPr>
        <p:spPr bwMode="auto">
          <a:xfrm>
            <a:off x="714348" y="1765459"/>
            <a:ext cx="7705725" cy="1229888"/>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100" b="1" i="1" dirty="0" smtClean="0">
                <a:latin typeface="+mn-lt"/>
                <a:cs typeface="Century Gothic"/>
              </a:rPr>
              <a:t>Ley Orgánica:</a:t>
            </a:r>
            <a:r>
              <a:rPr lang="es-MX" sz="2100" i="1" dirty="0" smtClean="0">
                <a:latin typeface="+mn-lt"/>
                <a:cs typeface="Century Gothic"/>
              </a:rPr>
              <a:t> Ley requerida constitucionalmente para regular ciertas materias. Establece la estructura, funcionamiento y bases de organización del Poder Ejecutivo del Estado de Sonora.</a:t>
            </a:r>
            <a:endParaRPr lang="es-MX" sz="2100" i="1" dirty="0">
              <a:latin typeface="+mn-lt"/>
              <a:cs typeface="Century Gothic"/>
            </a:endParaRPr>
          </a:p>
        </p:txBody>
      </p:sp>
      <p:sp>
        <p:nvSpPr>
          <p:cNvPr id="4" name="Rectangle 5"/>
          <p:cNvSpPr>
            <a:spLocks noChangeArrowheads="1"/>
          </p:cNvSpPr>
          <p:nvPr/>
        </p:nvSpPr>
        <p:spPr bwMode="auto">
          <a:xfrm>
            <a:off x="755576" y="3284984"/>
            <a:ext cx="7705725" cy="842090"/>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100" b="1" i="1" dirty="0" smtClean="0">
                <a:latin typeface="+mn-lt"/>
                <a:cs typeface="Century Gothic"/>
              </a:rPr>
              <a:t>Ley o Decreto de Creación</a:t>
            </a:r>
            <a:r>
              <a:rPr lang="es-MX" sz="2100" i="1" dirty="0" smtClean="0">
                <a:latin typeface="+mn-lt"/>
                <a:cs typeface="Century Gothic"/>
              </a:rPr>
              <a:t>: Ordenamiento jurídico que da origen a algo.	</a:t>
            </a:r>
            <a:endParaRPr lang="es-MX" sz="2100" i="1" dirty="0">
              <a:latin typeface="+mn-lt"/>
              <a:cs typeface="Century Gothic"/>
            </a:endParaRPr>
          </a:p>
        </p:txBody>
      </p:sp>
      <p:sp>
        <p:nvSpPr>
          <p:cNvPr id="5" name="Rectangle 5"/>
          <p:cNvSpPr>
            <a:spLocks noChangeArrowheads="1"/>
          </p:cNvSpPr>
          <p:nvPr/>
        </p:nvSpPr>
        <p:spPr bwMode="auto">
          <a:xfrm>
            <a:off x="714348" y="4357694"/>
            <a:ext cx="7705725" cy="842090"/>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100" b="1" i="1" dirty="0" smtClean="0">
                <a:latin typeface="+mn-lt"/>
                <a:cs typeface="Century Gothic"/>
              </a:rPr>
              <a:t>Reglamento Interior: </a:t>
            </a:r>
            <a:r>
              <a:rPr lang="es-MX" sz="2100" i="1" dirty="0" smtClean="0">
                <a:latin typeface="+mn-lt"/>
                <a:cs typeface="Century Gothic"/>
              </a:rPr>
              <a:t>Documento que establece las atribuciones conferidas por ley o decreto a una instancia gubernamental.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3" grpId="0" animBg="1" autoUpdateAnimBg="0"/>
      <p:bldP spid="4" grpId="0" animBg="1" autoUpdateAnimBg="0"/>
      <p:bldP spid="5" grpId="0" animBg="1"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51520" y="1167252"/>
            <a:ext cx="8640960" cy="574901"/>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800" i="1" dirty="0" smtClean="0">
                <a:latin typeface="+mn-lt"/>
                <a:cs typeface="Century Gothic"/>
              </a:rPr>
              <a:t>Ley Orgánica del Poder Ejecutivo del Estado de Sonora</a:t>
            </a:r>
          </a:p>
        </p:txBody>
      </p:sp>
      <p:sp>
        <p:nvSpPr>
          <p:cNvPr id="3" name="Rectangle 4"/>
          <p:cNvSpPr>
            <a:spLocks noChangeArrowheads="1"/>
          </p:cNvSpPr>
          <p:nvPr/>
        </p:nvSpPr>
        <p:spPr bwMode="auto">
          <a:xfrm>
            <a:off x="500034" y="1729397"/>
            <a:ext cx="7715304" cy="4296561"/>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200" i="1" dirty="0" smtClean="0">
                <a:latin typeface="+mn-lt"/>
                <a:cs typeface="Century Gothic"/>
              </a:rPr>
              <a:t>Facultades y obligaciones de la Secretaría de la Contraloría General. </a:t>
            </a:r>
          </a:p>
          <a:p>
            <a:pPr marL="536575" indent="-536575" algn="just">
              <a:lnSpc>
                <a:spcPct val="120000"/>
              </a:lnSpc>
              <a:spcBef>
                <a:spcPct val="20000"/>
              </a:spcBef>
              <a:buClr>
                <a:srgbClr val="E46C0A"/>
              </a:buClr>
              <a:tabLst>
                <a:tab pos="534988" algn="l"/>
              </a:tabLst>
              <a:defRPr/>
            </a:pPr>
            <a:endParaRPr lang="es-ES" sz="2200" i="1" dirty="0" smtClean="0">
              <a:latin typeface="+mn-lt"/>
              <a:cs typeface="Century Gothic"/>
            </a:endParaRPr>
          </a:p>
          <a:p>
            <a:pPr marL="536575" indent="-536575" algn="just">
              <a:lnSpc>
                <a:spcPct val="120000"/>
              </a:lnSpc>
              <a:spcBef>
                <a:spcPct val="20000"/>
              </a:spcBef>
              <a:buClr>
                <a:srgbClr val="E46C0A"/>
              </a:buClr>
              <a:tabLst>
                <a:tab pos="534988" algn="l"/>
              </a:tabLst>
              <a:defRPr/>
            </a:pPr>
            <a:r>
              <a:rPr lang="es-ES" sz="2200" i="1" dirty="0" smtClean="0">
                <a:latin typeface="+mn-lt"/>
                <a:cs typeface="Century Gothic"/>
              </a:rPr>
              <a:t>Artículo 26.-</a:t>
            </a:r>
          </a:p>
          <a:p>
            <a:pPr marL="536575" indent="-536575" algn="just">
              <a:lnSpc>
                <a:spcPct val="120000"/>
              </a:lnSpc>
              <a:spcBef>
                <a:spcPct val="20000"/>
              </a:spcBef>
              <a:buClr>
                <a:srgbClr val="E46C0A"/>
              </a:buClr>
              <a:tabLst>
                <a:tab pos="534988" algn="l"/>
              </a:tabLst>
              <a:defRPr/>
            </a:pPr>
            <a:r>
              <a:rPr lang="es-ES" sz="2200" i="1" dirty="0" smtClean="0">
                <a:latin typeface="+mn-lt"/>
                <a:cs typeface="Century Gothic"/>
              </a:rPr>
              <a:t>B. En materia de desarrollo administrativo:</a:t>
            </a:r>
          </a:p>
          <a:p>
            <a:pPr marL="536575" lvl="0" indent="-536575" algn="just" eaLnBrk="0" hangingPunct="0">
              <a:lnSpc>
                <a:spcPct val="120000"/>
              </a:lnSpc>
              <a:spcBef>
                <a:spcPct val="20000"/>
              </a:spcBef>
              <a:buClr>
                <a:srgbClr val="E46C0A"/>
              </a:buClr>
              <a:tabLst>
                <a:tab pos="534988" algn="l"/>
              </a:tabLst>
              <a:defRPr/>
            </a:pPr>
            <a:r>
              <a:rPr lang="es-ES" sz="2200" i="1" dirty="0" smtClean="0">
                <a:latin typeface="+mn-lt"/>
                <a:cs typeface="Century Gothic"/>
              </a:rPr>
              <a:t>XI. Reglamentos interiores y manuales de organización, de procesos y de servicios al público;</a:t>
            </a:r>
            <a:endParaRPr lang="es-MX" sz="2200" i="1" dirty="0" smtClean="0">
              <a:latin typeface="+mn-lt"/>
              <a:cs typeface="Century Gothic"/>
            </a:endParaRPr>
          </a:p>
          <a:p>
            <a:pPr marL="536575" lvl="0" indent="-536575" algn="just" eaLnBrk="0" hangingPunct="0">
              <a:lnSpc>
                <a:spcPct val="120000"/>
              </a:lnSpc>
              <a:spcBef>
                <a:spcPct val="20000"/>
              </a:spcBef>
              <a:buClr>
                <a:srgbClr val="E46C0A"/>
              </a:buClr>
              <a:tabLst>
                <a:tab pos="534988" algn="l"/>
              </a:tabLst>
              <a:defRPr/>
            </a:pPr>
            <a:r>
              <a:rPr lang="es-MX" sz="2200" i="1" dirty="0" smtClean="0">
                <a:latin typeface="+mn-lt"/>
                <a:cs typeface="Century Gothic"/>
              </a:rPr>
              <a:t>XII.- Estructuras orgánicas y ocupacionales;</a:t>
            </a:r>
          </a:p>
          <a:p>
            <a:pPr algn="just"/>
            <a:endParaRPr lang="es-ES" sz="2000" dirty="0" smtClean="0">
              <a:solidFill>
                <a:schemeClr val="accent1">
                  <a:lumMod val="50000"/>
                </a:schemeClr>
              </a:solidFill>
              <a:latin typeface="Arial Narrow" pitchFamily="34" charset="0"/>
            </a:endParaRPr>
          </a:p>
          <a:p>
            <a:pPr algn="just"/>
            <a:endParaRPr lang="es-ES" sz="2000" dirty="0" smtClean="0">
              <a:solidFill>
                <a:schemeClr val="accent1">
                  <a:lumMod val="50000"/>
                </a:schemeClr>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ox(i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79512" y="1207486"/>
            <a:ext cx="8712968" cy="5444567"/>
          </a:xfrm>
          <a:prstGeom prst="rect">
            <a:avLst/>
          </a:prstGeom>
          <a:noFill/>
          <a:ln w="9525" algn="ctr">
            <a:noFill/>
            <a:miter lim="800000"/>
            <a:headEnd/>
            <a:tailEnd/>
          </a:ln>
        </p:spPr>
        <p:txBody>
          <a:bodyPr wrap="square" anchor="ctr">
            <a:spAutoFit/>
          </a:bodyPr>
          <a:lstStyle/>
          <a:p>
            <a:pPr marL="536575" indent="-536575" algn="just">
              <a:spcBef>
                <a:spcPts val="0"/>
              </a:spcBef>
              <a:buClr>
                <a:srgbClr val="E46C0A"/>
              </a:buClr>
              <a:tabLst>
                <a:tab pos="534988" algn="l"/>
              </a:tabLst>
              <a:defRPr/>
            </a:pPr>
            <a:r>
              <a:rPr lang="es-ES" sz="2200" i="1" dirty="0" smtClean="0">
                <a:latin typeface="+mn-lt"/>
                <a:cs typeface="Century Gothic"/>
              </a:rPr>
              <a:t>DEL OBJETO, ORGANIZACIÓN Y </a:t>
            </a:r>
            <a:r>
              <a:rPr lang="es-ES_tradnl" sz="2200" i="1" dirty="0" smtClean="0">
                <a:latin typeface="+mn-lt"/>
                <a:cs typeface="Century Gothic"/>
              </a:rPr>
              <a:t>FUNCIONAMIENTO</a:t>
            </a:r>
            <a:endParaRPr lang="es-MX" sz="2200" i="1" dirty="0" smtClean="0">
              <a:latin typeface="+mn-lt"/>
              <a:cs typeface="Century Gothic"/>
            </a:endParaRPr>
          </a:p>
          <a:p>
            <a:pPr marL="536575" indent="-536575" algn="just">
              <a:spcBef>
                <a:spcPts val="0"/>
              </a:spcBef>
              <a:buClr>
                <a:srgbClr val="E46C0A"/>
              </a:buClr>
              <a:tabLst>
                <a:tab pos="534988" algn="l"/>
              </a:tabLst>
              <a:defRPr/>
            </a:pPr>
            <a:r>
              <a:rPr lang="es-ES" sz="2200" i="1" dirty="0" smtClean="0">
                <a:latin typeface="+mn-lt"/>
                <a:cs typeface="Century Gothic"/>
              </a:rPr>
              <a:t>DE LAS ENTIDADES PARAESTATALES</a:t>
            </a:r>
            <a:endParaRPr lang="es-MX" sz="2200" i="1" dirty="0" smtClean="0">
              <a:latin typeface="+mn-lt"/>
              <a:cs typeface="Century Gothic"/>
            </a:endParaRPr>
          </a:p>
          <a:p>
            <a:pPr lvl="0" algn="just" fontAlgn="base">
              <a:spcBef>
                <a:spcPct val="0"/>
              </a:spcBef>
              <a:spcAft>
                <a:spcPct val="0"/>
              </a:spcAft>
            </a:pPr>
            <a:endParaRPr lang="es-MX" sz="2200" b="1" dirty="0" smtClean="0">
              <a:latin typeface="+mn-lt"/>
              <a:ea typeface="Calibri" pitchFamily="34" charset="0"/>
              <a:cs typeface="Calibri" pitchFamily="34" charset="0"/>
            </a:endParaRPr>
          </a:p>
          <a:p>
            <a:pPr marL="536575" lvl="0" indent="-536575" algn="just">
              <a:lnSpc>
                <a:spcPct val="120000"/>
              </a:lnSpc>
              <a:spcBef>
                <a:spcPct val="20000"/>
              </a:spcBef>
              <a:buClr>
                <a:srgbClr val="E46C0A"/>
              </a:buClr>
              <a:tabLst>
                <a:tab pos="534988" algn="l"/>
              </a:tabLst>
              <a:defRPr/>
            </a:pPr>
            <a:r>
              <a:rPr lang="es-MX" sz="2100" i="1" dirty="0" smtClean="0">
                <a:latin typeface="+mn-lt"/>
                <a:cs typeface="Century Gothic"/>
              </a:rPr>
              <a:t>ARTÍCULO 56.- Las entidades de la administración pública paraestatal, deberán:</a:t>
            </a:r>
          </a:p>
          <a:p>
            <a:pPr lvl="0" algn="just">
              <a:lnSpc>
                <a:spcPct val="120000"/>
              </a:lnSpc>
              <a:spcBef>
                <a:spcPct val="20000"/>
              </a:spcBef>
              <a:buClr>
                <a:srgbClr val="E46C0A"/>
              </a:buClr>
              <a:tabLst>
                <a:tab pos="0" algn="l"/>
              </a:tabLst>
              <a:defRPr/>
            </a:pPr>
            <a:r>
              <a:rPr lang="es-MX" sz="2100" i="1" dirty="0" smtClean="0">
                <a:latin typeface="+mn-lt"/>
                <a:cs typeface="Century Gothic"/>
              </a:rPr>
              <a:t>Formular, aprobar y mantener permanentemente actualizados: </a:t>
            </a: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100" i="1" dirty="0" smtClean="0">
                <a:latin typeface="+mn-lt"/>
                <a:cs typeface="Century Gothic"/>
              </a:rPr>
              <a:t> Reglamentos interiores </a:t>
            </a: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100" i="1" dirty="0" smtClean="0">
                <a:latin typeface="+mn-lt"/>
                <a:cs typeface="Century Gothic"/>
              </a:rPr>
              <a:t> Manuales de organización </a:t>
            </a: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100" i="1" dirty="0" smtClean="0">
                <a:latin typeface="+mn-lt"/>
                <a:cs typeface="Century Gothic"/>
              </a:rPr>
              <a:t> De procedimientos </a:t>
            </a: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100" i="1" dirty="0" smtClean="0">
                <a:latin typeface="+mn-lt"/>
                <a:cs typeface="Century Gothic"/>
              </a:rPr>
              <a:t> De servicios al público. </a:t>
            </a:r>
          </a:p>
          <a:p>
            <a:pPr lvl="0" algn="just">
              <a:lnSpc>
                <a:spcPct val="120000"/>
              </a:lnSpc>
              <a:spcBef>
                <a:spcPct val="20000"/>
              </a:spcBef>
              <a:buClr>
                <a:srgbClr val="E46C0A"/>
              </a:buClr>
              <a:defRPr/>
            </a:pPr>
            <a:r>
              <a:rPr lang="es-MX" sz="2100" i="1" dirty="0" smtClean="0">
                <a:latin typeface="+mn-lt"/>
                <a:cs typeface="Century Gothic"/>
              </a:rPr>
              <a:t>Los Reglamentos deberán publicarse en el Boletín Oficial  del </a:t>
            </a:r>
          </a:p>
          <a:p>
            <a:pPr lvl="0" algn="just">
              <a:lnSpc>
                <a:spcPct val="120000"/>
              </a:lnSpc>
              <a:spcBef>
                <a:spcPct val="20000"/>
              </a:spcBef>
              <a:buClr>
                <a:srgbClr val="E46C0A"/>
              </a:buClr>
              <a:defRPr/>
            </a:pPr>
            <a:r>
              <a:rPr lang="es-MX" sz="2100" i="1" dirty="0" smtClean="0">
                <a:latin typeface="+mn-lt"/>
                <a:cs typeface="Century Gothic"/>
              </a:rPr>
              <a:t>Gobierno del Estado de Sonora</a:t>
            </a:r>
            <a:r>
              <a:rPr lang="es-MX" sz="2200" i="1" dirty="0" smtClean="0">
                <a:latin typeface="+mn-lt"/>
                <a:cs typeface="Century Gothic"/>
              </a:rPr>
              <a:t>.</a:t>
            </a:r>
          </a:p>
          <a:p>
            <a:pPr lvl="0" algn="just" fontAlgn="base">
              <a:spcBef>
                <a:spcPct val="0"/>
              </a:spcBef>
              <a:spcAft>
                <a:spcPct val="0"/>
              </a:spcAft>
            </a:pPr>
            <a:endParaRPr lang="es-MX" sz="2000" b="1" dirty="0" smtClean="0">
              <a:solidFill>
                <a:schemeClr val="accent1">
                  <a:lumMod val="50000"/>
                </a:schemeClr>
              </a:solidFill>
              <a:latin typeface="Arial Narrow"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714348" y="1006852"/>
            <a:ext cx="7715304" cy="1091966"/>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MX" sz="2800" i="1" dirty="0" smtClean="0">
                <a:latin typeface="+mn-lt"/>
                <a:cs typeface="Century Gothic"/>
              </a:rPr>
              <a:t>Ley del Presupuesto de Egresos, Contabilidad Gubernamental y Gasto Público Estatal:</a:t>
            </a:r>
            <a:endParaRPr lang="es-ES" sz="2800" i="1" dirty="0" smtClean="0">
              <a:latin typeface="+mn-lt"/>
              <a:cs typeface="Century Gothic"/>
            </a:endParaRPr>
          </a:p>
        </p:txBody>
      </p:sp>
      <p:sp>
        <p:nvSpPr>
          <p:cNvPr id="6" name="Rectangle 4"/>
          <p:cNvSpPr>
            <a:spLocks noChangeArrowheads="1"/>
          </p:cNvSpPr>
          <p:nvPr/>
        </p:nvSpPr>
        <p:spPr bwMode="auto">
          <a:xfrm>
            <a:off x="714348" y="2237877"/>
            <a:ext cx="7715304" cy="757130"/>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MX" i="1" dirty="0" smtClean="0">
                <a:latin typeface="+mn-lt"/>
                <a:cs typeface="Century Gothic"/>
              </a:rPr>
              <a:t>Artículo 4.- La presupuestación del gasto público estatal se basará en el Plan Estatal de Desarrollo y en los programas que de este se deriven.</a:t>
            </a:r>
            <a:endParaRPr lang="es-ES" i="1" dirty="0" smtClean="0">
              <a:latin typeface="+mn-lt"/>
              <a:cs typeface="Century Gothic"/>
            </a:endParaRPr>
          </a:p>
        </p:txBody>
      </p:sp>
      <p:sp>
        <p:nvSpPr>
          <p:cNvPr id="7" name="Rectangle 4"/>
          <p:cNvSpPr>
            <a:spLocks noChangeArrowheads="1"/>
          </p:cNvSpPr>
          <p:nvPr/>
        </p:nvSpPr>
        <p:spPr bwMode="auto">
          <a:xfrm>
            <a:off x="714348" y="3309447"/>
            <a:ext cx="7715304" cy="1089529"/>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i="1" dirty="0" smtClean="0">
                <a:latin typeface="+mn-lt"/>
                <a:cs typeface="Century Gothic"/>
              </a:rPr>
              <a:t>Artículo 6.- …</a:t>
            </a:r>
            <a:r>
              <a:rPr lang="es-MX" i="1" dirty="0" smtClean="0">
                <a:latin typeface="+mn-lt"/>
                <a:cs typeface="Century Gothic"/>
              </a:rPr>
              <a:t>las actividades objeto del presente ordenamiento, se sujetarán a las bases, procedimientos y requisitos que establece</a:t>
            </a:r>
            <a:r>
              <a:rPr lang="es-ES" i="1" dirty="0" smtClean="0">
                <a:latin typeface="+mn-lt"/>
                <a:cs typeface="Century Gothic"/>
              </a:rPr>
              <a:t> esta Ley, su Reglamento y a las disposiciones administrativas … expidan SH, SECOG.</a:t>
            </a:r>
            <a:endParaRPr lang="es-ES" i="1" dirty="0">
              <a:latin typeface="+mn-lt"/>
              <a:cs typeface="Century Gothic"/>
            </a:endParaRPr>
          </a:p>
        </p:txBody>
      </p:sp>
      <p:sp>
        <p:nvSpPr>
          <p:cNvPr id="8" name="Rectangle 4"/>
          <p:cNvSpPr>
            <a:spLocks noChangeArrowheads="1"/>
          </p:cNvSpPr>
          <p:nvPr/>
        </p:nvSpPr>
        <p:spPr bwMode="auto">
          <a:xfrm>
            <a:off x="785786" y="4556477"/>
            <a:ext cx="7715304" cy="1421928"/>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i="1" dirty="0" smtClean="0">
                <a:latin typeface="+mn-lt"/>
                <a:cs typeface="Century Gothic"/>
              </a:rPr>
              <a:t>Artículo 9.- … elaborarán anteproyectos de presupuestos con base en sus programas operativos anuales  y ajustándose a las normas, montos y plazos que el Gobernador del Estado establezca por conducto de la Secretaría de Hacienda.</a:t>
            </a:r>
            <a:endParaRPr lang="es-ES" i="1" dirty="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ox(in)">
                                      <p:cBhvr>
                                        <p:cTn id="11" dur="500"/>
                                        <p:tgtEl>
                                          <p:spTgt spid="6"/>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in)">
                                      <p:cBhvr>
                                        <p:cTn id="15" dur="500"/>
                                        <p:tgtEl>
                                          <p:spTgt spid="7"/>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ox(in)">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8" grpId="0"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652489" y="1785926"/>
            <a:ext cx="7705725" cy="574901"/>
          </a:xfrm>
          <a:prstGeom prst="rect">
            <a:avLst/>
          </a:prstGeom>
        </p:spPr>
        <p:txBody>
          <a:bodyPr wrap="square">
            <a:spAutoFit/>
          </a:bodyPr>
          <a:lstStyle/>
          <a:p>
            <a:pPr marL="536575" indent="-536575" algn="just">
              <a:lnSpc>
                <a:spcPct val="120000"/>
              </a:lnSpc>
              <a:spcBef>
                <a:spcPct val="20000"/>
              </a:spcBef>
              <a:buClr>
                <a:srgbClr val="E46C0A"/>
              </a:buClr>
              <a:tabLst>
                <a:tab pos="534988" algn="l"/>
              </a:tabLst>
              <a:defRPr/>
            </a:pPr>
            <a:r>
              <a:rPr lang="es-MX" sz="2800" i="1" dirty="0" smtClean="0">
                <a:latin typeface="+mn-lt"/>
                <a:cs typeface="Century Gothic"/>
              </a:rPr>
              <a:t>Presupuesto de Egresos</a:t>
            </a:r>
          </a:p>
        </p:txBody>
      </p:sp>
      <p:sp>
        <p:nvSpPr>
          <p:cNvPr id="3" name="Rectangle 5"/>
          <p:cNvSpPr>
            <a:spLocks noChangeArrowheads="1"/>
          </p:cNvSpPr>
          <p:nvPr/>
        </p:nvSpPr>
        <p:spPr bwMode="auto">
          <a:xfrm>
            <a:off x="657900" y="2520888"/>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Lineamientos de Austeridad</a:t>
            </a:r>
            <a:endParaRPr lang="es-MX" sz="2400" i="1" dirty="0">
              <a:latin typeface="+mn-lt"/>
              <a:cs typeface="Century Gothic"/>
            </a:endParaRPr>
          </a:p>
        </p:txBody>
      </p:sp>
      <p:sp>
        <p:nvSpPr>
          <p:cNvPr id="5" name="Rectangle 5"/>
          <p:cNvSpPr>
            <a:spLocks noChangeArrowheads="1"/>
          </p:cNvSpPr>
          <p:nvPr/>
        </p:nvSpPr>
        <p:spPr bwMode="auto">
          <a:xfrm>
            <a:off x="663967" y="3110211"/>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Monto del Presupuesto Estatal</a:t>
            </a:r>
            <a:endParaRPr lang="es-MX" sz="2400" i="1" dirty="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3" grpId="0" animBg="1" autoUpdateAnimBg="0"/>
      <p:bldP spid="5" grpId="0" animBg="1"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51520" y="836712"/>
            <a:ext cx="8660812" cy="1126462"/>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800" i="1" dirty="0" smtClean="0">
                <a:latin typeface="+mn-lt"/>
                <a:cs typeface="Century Gothic"/>
              </a:rPr>
              <a:t>Decreto del Presupuesto de Egresos del Gobierno del Estado de Sonora para el Ejercicio Fiscal 2014</a:t>
            </a:r>
          </a:p>
        </p:txBody>
      </p:sp>
      <p:sp>
        <p:nvSpPr>
          <p:cNvPr id="3" name="Rectangle 4"/>
          <p:cNvSpPr>
            <a:spLocks noChangeArrowheads="1"/>
          </p:cNvSpPr>
          <p:nvPr/>
        </p:nvSpPr>
        <p:spPr bwMode="auto">
          <a:xfrm>
            <a:off x="539552" y="2132856"/>
            <a:ext cx="7715304" cy="806375"/>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000" i="1" dirty="0" smtClean="0">
                <a:latin typeface="+mn-lt"/>
                <a:cs typeface="Century Gothic"/>
              </a:rPr>
              <a:t>Capítulo Cuarto.- Disposiciones de Racionalidad, Austeridad y Disciplina Presupuestal</a:t>
            </a:r>
            <a:r>
              <a:rPr lang="es-ES" sz="2000" dirty="0" smtClean="0">
                <a:latin typeface="+mn-lt"/>
              </a:rPr>
              <a:t>.</a:t>
            </a:r>
          </a:p>
        </p:txBody>
      </p:sp>
      <p:sp>
        <p:nvSpPr>
          <p:cNvPr id="4" name="Rectangle 4"/>
          <p:cNvSpPr>
            <a:spLocks noChangeArrowheads="1"/>
          </p:cNvSpPr>
          <p:nvPr/>
        </p:nvSpPr>
        <p:spPr bwMode="auto">
          <a:xfrm>
            <a:off x="539552" y="3068960"/>
            <a:ext cx="7715304" cy="437043"/>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000" i="1" dirty="0" smtClean="0">
                <a:latin typeface="+mn-lt"/>
                <a:cs typeface="Century Gothic"/>
              </a:rPr>
              <a:t>Sección I: Servicios Personales</a:t>
            </a:r>
          </a:p>
        </p:txBody>
      </p:sp>
      <p:sp>
        <p:nvSpPr>
          <p:cNvPr id="5" name="Rectangle 4"/>
          <p:cNvSpPr>
            <a:spLocks noChangeArrowheads="1"/>
          </p:cNvSpPr>
          <p:nvPr/>
        </p:nvSpPr>
        <p:spPr bwMode="auto">
          <a:xfrm>
            <a:off x="486386" y="3576083"/>
            <a:ext cx="7715304" cy="2252924"/>
          </a:xfrm>
          <a:prstGeom prst="rect">
            <a:avLst/>
          </a:prstGeom>
          <a:noFill/>
          <a:ln w="9525" algn="ctr">
            <a:noFill/>
            <a:miter lim="800000"/>
            <a:headEnd/>
            <a:tailEnd/>
          </a:ln>
        </p:spPr>
        <p:txBody>
          <a:bodyPr wrap="square" anchor="ctr">
            <a:spAutoFit/>
          </a:bodyPr>
          <a:lstStyle/>
          <a:p>
            <a:pPr marL="536575" lvl="0" indent="-536575" algn="just">
              <a:lnSpc>
                <a:spcPct val="120000"/>
              </a:lnSpc>
              <a:spcBef>
                <a:spcPct val="20000"/>
              </a:spcBef>
              <a:buClr>
                <a:srgbClr val="E46C0A"/>
              </a:buClr>
              <a:tabLst>
                <a:tab pos="534988" algn="l"/>
              </a:tabLst>
              <a:defRPr/>
            </a:pPr>
            <a:r>
              <a:rPr lang="es-MX" sz="2000" i="1" dirty="0" smtClean="0">
                <a:latin typeface="+mn-lt"/>
                <a:cs typeface="Century Gothic"/>
              </a:rPr>
              <a:t>ARTÍCULO 24.- </a:t>
            </a:r>
          </a:p>
          <a:p>
            <a:pPr marL="536575" lvl="0" indent="-536575" algn="just">
              <a:lnSpc>
                <a:spcPct val="120000"/>
              </a:lnSpc>
              <a:spcBef>
                <a:spcPct val="20000"/>
              </a:spcBef>
              <a:buClr>
                <a:srgbClr val="E46C0A"/>
              </a:buClr>
              <a:tabLst>
                <a:tab pos="534988" algn="l"/>
              </a:tabLst>
              <a:defRPr/>
            </a:pPr>
            <a:endParaRPr lang="es-MX" sz="1000" i="1" dirty="0" smtClean="0">
              <a:latin typeface="+mn-lt"/>
              <a:cs typeface="Century Gothic"/>
            </a:endParaRP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000" i="1" dirty="0" smtClean="0">
                <a:latin typeface="+mn-lt"/>
                <a:cs typeface="Century Gothic"/>
              </a:rPr>
              <a:t>No se crearán plazas nuevas; promoviéndose, en su caso, el traspaso interno de las mismas. </a:t>
            </a:r>
          </a:p>
          <a:p>
            <a:pPr marL="536575" lvl="0" indent="-536575" algn="just" eaLnBrk="0" hangingPunct="0">
              <a:lnSpc>
                <a:spcPct val="120000"/>
              </a:lnSpc>
              <a:spcBef>
                <a:spcPct val="20000"/>
              </a:spcBef>
              <a:buClr>
                <a:srgbClr val="E46C0A"/>
              </a:buClr>
              <a:buFont typeface="Wingdings" pitchFamily="2" charset="2"/>
              <a:buChar char="§"/>
              <a:tabLst>
                <a:tab pos="534988" algn="l"/>
              </a:tabLst>
              <a:defRPr/>
            </a:pPr>
            <a:r>
              <a:rPr lang="es-MX" sz="2000" i="1" dirty="0" smtClean="0">
                <a:latin typeface="+mn-lt"/>
                <a:cs typeface="Century Gothic"/>
              </a:rPr>
              <a:t> El Gobernador del Estado podrá autorizar la creación de aquellas plazas indispensables cuando se trate de servicios sustantivos.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ox(in)">
                                      <p:cBhvr>
                                        <p:cTn id="11" dur="500"/>
                                        <p:tgtEl>
                                          <p:spTgt spid="3"/>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500"/>
                                        <p:tgtEl>
                                          <p:spTgt spid="4"/>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ox(in)">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P spid="4" grpId="0" autoUpdateAnimBg="0"/>
      <p:bldP spid="5" grpId="0"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00034" y="984577"/>
            <a:ext cx="7715304" cy="2646878"/>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MX" sz="2000" i="1" dirty="0" smtClean="0">
                <a:latin typeface="+mn-lt"/>
                <a:cs typeface="Century Gothic"/>
              </a:rPr>
              <a:t>ARTICULO 25.- </a:t>
            </a:r>
          </a:p>
          <a:p>
            <a:pPr marL="536575" indent="-536575" algn="just">
              <a:lnSpc>
                <a:spcPct val="120000"/>
              </a:lnSpc>
              <a:spcBef>
                <a:spcPct val="20000"/>
              </a:spcBef>
              <a:buClr>
                <a:srgbClr val="E46C0A"/>
              </a:buClr>
              <a:tabLst>
                <a:tab pos="534988" algn="l"/>
              </a:tabLst>
              <a:defRPr/>
            </a:pPr>
            <a:endParaRPr lang="es-MX" sz="1000" i="1" dirty="0" smtClean="0">
              <a:latin typeface="+mn-lt"/>
              <a:cs typeface="Century Gothic"/>
            </a:endParaRPr>
          </a:p>
          <a:p>
            <a:pPr marL="536575" indent="-536575" algn="just">
              <a:lnSpc>
                <a:spcPct val="120000"/>
              </a:lnSpc>
              <a:spcBef>
                <a:spcPct val="20000"/>
              </a:spcBef>
              <a:buClr>
                <a:srgbClr val="E46C0A"/>
              </a:buClr>
              <a:buFont typeface="Wingdings" pitchFamily="2" charset="2"/>
              <a:buChar char="v"/>
              <a:tabLst>
                <a:tab pos="534988" algn="l"/>
              </a:tabLst>
              <a:defRPr/>
            </a:pPr>
            <a:r>
              <a:rPr lang="es-MX" sz="2000" i="1" dirty="0" smtClean="0">
                <a:latin typeface="+mn-lt"/>
                <a:cs typeface="Century Gothic"/>
              </a:rPr>
              <a:t>No podrán efectuar conversiones de sus plazas cuando impliquen incremento presupuestal o aumento en el número de plazas autorizadas. </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000" i="1" dirty="0" smtClean="0">
                <a:latin typeface="+mn-lt"/>
                <a:cs typeface="Century Gothic"/>
              </a:rPr>
              <a:t>Deberán revisar exhaustivamente sus estructuras orgánicas</a:t>
            </a:r>
            <a:r>
              <a:rPr lang="es-ES" sz="2000" i="1" dirty="0" smtClean="0">
                <a:latin typeface="+mn-lt"/>
                <a:cs typeface="Century Gothic"/>
              </a:rPr>
              <a:t> </a:t>
            </a:r>
            <a:r>
              <a:rPr lang="es-MX" sz="2000" i="1" dirty="0" smtClean="0">
                <a:latin typeface="+mn-lt"/>
                <a:cs typeface="Century Gothic"/>
              </a:rPr>
              <a:t>a fin de optimizarlas.</a:t>
            </a:r>
            <a:endParaRPr lang="es-ES" sz="2000" i="1" dirty="0" smtClean="0">
              <a:latin typeface="+mn-lt"/>
              <a:cs typeface="Century Gothic"/>
            </a:endParaRPr>
          </a:p>
        </p:txBody>
      </p:sp>
      <p:sp>
        <p:nvSpPr>
          <p:cNvPr id="3" name="Rectangle 4"/>
          <p:cNvSpPr>
            <a:spLocks noChangeArrowheads="1"/>
          </p:cNvSpPr>
          <p:nvPr/>
        </p:nvSpPr>
        <p:spPr bwMode="auto">
          <a:xfrm>
            <a:off x="500034" y="3666184"/>
            <a:ext cx="7715304" cy="1477328"/>
          </a:xfrm>
          <a:prstGeom prst="rect">
            <a:avLst/>
          </a:prstGeom>
          <a:noFill/>
          <a:ln w="9525" algn="ctr">
            <a:noFill/>
            <a:miter lim="800000"/>
            <a:headEnd/>
            <a:tailEnd/>
          </a:ln>
        </p:spPr>
        <p:txBody>
          <a:bodyPr wrap="square" anchor="ctr">
            <a:spAutoFit/>
          </a:bodyPr>
          <a:lstStyle/>
          <a:p>
            <a:pPr lvl="0" algn="just" fontAlgn="base">
              <a:spcBef>
                <a:spcPct val="0"/>
              </a:spcBef>
              <a:spcAft>
                <a:spcPct val="0"/>
              </a:spcAft>
            </a:pPr>
            <a:r>
              <a:rPr lang="es-MX" sz="2000" i="1" dirty="0" smtClean="0">
                <a:latin typeface="+mn-lt"/>
                <a:cs typeface="Century Gothic"/>
              </a:rPr>
              <a:t>ARTICULO 26.- Lineamientos de servicios personales:</a:t>
            </a:r>
            <a:endParaRPr lang="es-ES" sz="2000" i="1" dirty="0" smtClean="0">
              <a:latin typeface="+mn-lt"/>
              <a:cs typeface="Century Gothic"/>
            </a:endParaRPr>
          </a:p>
          <a:p>
            <a:pPr lvl="0" algn="just" eaLnBrk="0" fontAlgn="base" hangingPunct="0">
              <a:spcBef>
                <a:spcPct val="0"/>
              </a:spcBef>
              <a:spcAft>
                <a:spcPct val="0"/>
              </a:spcAft>
            </a:pPr>
            <a:endParaRPr lang="es-MX" sz="1000" i="1" dirty="0" smtClean="0">
              <a:latin typeface="+mn-lt"/>
              <a:cs typeface="Century Gothic"/>
            </a:endParaRPr>
          </a:p>
          <a:p>
            <a:pPr lvl="0" algn="just" eaLnBrk="0" fontAlgn="base" hangingPunct="0">
              <a:spcBef>
                <a:spcPct val="0"/>
              </a:spcBef>
              <a:spcAft>
                <a:spcPct val="0"/>
              </a:spcAft>
            </a:pPr>
            <a:r>
              <a:rPr lang="es-MX" sz="2000" i="1" dirty="0" smtClean="0">
                <a:latin typeface="+mn-lt"/>
                <a:cs typeface="Century Gothic"/>
              </a:rPr>
              <a:t>I.- Efectuar una revisión exhaustiva de sus diversas unidades, así como de las funciones que se realizan en cada una de ellas, a fin de evitar duplicidad de funciones.</a:t>
            </a:r>
          </a:p>
        </p:txBody>
      </p:sp>
      <p:sp>
        <p:nvSpPr>
          <p:cNvPr id="4" name="Rectangle 4"/>
          <p:cNvSpPr>
            <a:spLocks noChangeArrowheads="1"/>
          </p:cNvSpPr>
          <p:nvPr/>
        </p:nvSpPr>
        <p:spPr bwMode="auto">
          <a:xfrm>
            <a:off x="500034" y="5199419"/>
            <a:ext cx="7715304" cy="1015663"/>
          </a:xfrm>
          <a:prstGeom prst="rect">
            <a:avLst/>
          </a:prstGeom>
          <a:noFill/>
          <a:ln w="9525" algn="ctr">
            <a:noFill/>
            <a:miter lim="800000"/>
            <a:headEnd/>
            <a:tailEnd/>
          </a:ln>
        </p:spPr>
        <p:txBody>
          <a:bodyPr wrap="square" anchor="ctr">
            <a:spAutoFit/>
          </a:bodyPr>
          <a:lstStyle/>
          <a:p>
            <a:pPr lvl="0" algn="just" fontAlgn="base">
              <a:spcBef>
                <a:spcPct val="0"/>
              </a:spcBef>
              <a:spcAft>
                <a:spcPct val="0"/>
              </a:spcAft>
            </a:pPr>
            <a:r>
              <a:rPr lang="es-MX" sz="2000" i="1" dirty="0" smtClean="0">
                <a:latin typeface="+mn-lt"/>
                <a:cs typeface="Century Gothic"/>
              </a:rPr>
              <a:t>II.- En las asignaciones de las remuneraciones a los trabajadores del servicio civil, apegarse</a:t>
            </a:r>
            <a:r>
              <a:rPr lang="es-ES" sz="2000" i="1" dirty="0" smtClean="0">
                <a:latin typeface="+mn-lt"/>
                <a:cs typeface="Century Gothic"/>
              </a:rPr>
              <a:t> </a:t>
            </a:r>
            <a:r>
              <a:rPr lang="es-MX" sz="2000" i="1" dirty="0" smtClean="0">
                <a:latin typeface="+mn-lt"/>
                <a:cs typeface="Century Gothic"/>
              </a:rPr>
              <a:t>estrictamente a los niveles establecidos en los tabuladores de sueldos.</a:t>
            </a:r>
            <a:endParaRPr lang="es-ES" sz="2000" i="1" dirty="0" smtClean="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ox(in)">
                                      <p:cBhvr>
                                        <p:cTn id="11" dur="500"/>
                                        <p:tgtEl>
                                          <p:spTgt spid="3"/>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P spid="4"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467544" y="914986"/>
          <a:ext cx="8286808" cy="4626864"/>
        </p:xfrm>
        <a:graphic>
          <a:graphicData uri="http://schemas.openxmlformats.org/drawingml/2006/table">
            <a:tbl>
              <a:tblPr/>
              <a:tblGrid>
                <a:gridCol w="5832648"/>
                <a:gridCol w="1668342"/>
                <a:gridCol w="785818"/>
              </a:tblGrid>
              <a:tr h="190500">
                <a:tc gridSpan="3">
                  <a:txBody>
                    <a:bodyPr/>
                    <a:lstStyle/>
                    <a:p>
                      <a:pPr algn="l">
                        <a:lnSpc>
                          <a:spcPct val="115000"/>
                        </a:lnSpc>
                        <a:spcAft>
                          <a:spcPts val="0"/>
                        </a:spcAft>
                      </a:pPr>
                      <a:r>
                        <a:rPr lang="es-MX" sz="2800" b="1" dirty="0" smtClean="0">
                          <a:solidFill>
                            <a:srgbClr val="000000"/>
                          </a:solidFill>
                          <a:latin typeface="+mn-lt"/>
                          <a:ea typeface="Times New Roman"/>
                          <a:cs typeface="Calibri"/>
                        </a:rPr>
                        <a:t>                </a:t>
                      </a:r>
                      <a:r>
                        <a:rPr lang="es-MX" sz="2800" b="1" baseline="0" dirty="0" smtClean="0">
                          <a:solidFill>
                            <a:srgbClr val="000000"/>
                          </a:solidFill>
                          <a:latin typeface="+mn-lt"/>
                          <a:ea typeface="Times New Roman"/>
                          <a:cs typeface="Calibri"/>
                        </a:rPr>
                        <a:t>   </a:t>
                      </a:r>
                      <a:r>
                        <a:rPr lang="es-MX" sz="2800" b="1" dirty="0" smtClean="0">
                          <a:solidFill>
                            <a:srgbClr val="000000"/>
                          </a:solidFill>
                          <a:latin typeface="+mn-lt"/>
                          <a:ea typeface="Times New Roman"/>
                          <a:cs typeface="Calibri"/>
                        </a:rPr>
                        <a:t>  </a:t>
                      </a:r>
                      <a:r>
                        <a:rPr lang="es-MX" sz="2800" i="1" kern="1200" dirty="0" smtClean="0">
                          <a:solidFill>
                            <a:schemeClr val="tx2"/>
                          </a:solidFill>
                          <a:latin typeface="+mn-lt"/>
                          <a:ea typeface="+mn-ea"/>
                          <a:cs typeface="Century Gothic"/>
                        </a:rPr>
                        <a:t>PRESUPUESTO </a:t>
                      </a:r>
                      <a:r>
                        <a:rPr lang="es-MX" sz="2800" i="1" kern="1200" dirty="0">
                          <a:solidFill>
                            <a:schemeClr val="tx2"/>
                          </a:solidFill>
                          <a:latin typeface="+mn-lt"/>
                          <a:ea typeface="+mn-ea"/>
                          <a:cs typeface="Century Gothic"/>
                        </a:rPr>
                        <a:t>DE EGRESOS </a:t>
                      </a:r>
                      <a:r>
                        <a:rPr lang="es-MX" sz="2800" i="1" kern="1200" dirty="0" smtClean="0">
                          <a:solidFill>
                            <a:schemeClr val="tx2"/>
                          </a:solidFill>
                          <a:latin typeface="+mn-lt"/>
                          <a:ea typeface="+mn-ea"/>
                          <a:cs typeface="Century Gothic"/>
                        </a:rPr>
                        <a:t>2014</a:t>
                      </a:r>
                      <a:endParaRPr lang="es-ES" sz="2800" i="1" kern="1200" dirty="0">
                        <a:solidFill>
                          <a:schemeClr val="tx2"/>
                        </a:solidFill>
                        <a:latin typeface="+mn-lt"/>
                        <a:ea typeface="+mn-ea"/>
                        <a:cs typeface="Century Gothic"/>
                      </a:endParaRPr>
                    </a:p>
                  </a:txBody>
                  <a:tcPr marL="44450" marR="44450" marT="0" marB="0" anchor="b">
                    <a:lnL>
                      <a:noFill/>
                    </a:lnL>
                    <a:lnR>
                      <a:noFill/>
                    </a:lnR>
                    <a:lnT>
                      <a:noFill/>
                    </a:lnT>
                    <a:lnB>
                      <a:noFill/>
                    </a:lnB>
                  </a:tcPr>
                </a:tc>
                <a:tc hMerge="1">
                  <a:txBody>
                    <a:bodyPr/>
                    <a:lstStyle/>
                    <a:p>
                      <a:pPr>
                        <a:lnSpc>
                          <a:spcPct val="115000"/>
                        </a:lnSpc>
                      </a:pPr>
                      <a:endParaRPr lang="es-ES" sz="1600" dirty="0">
                        <a:latin typeface="Arial Narrow" pitchFamily="34" charset="0"/>
                        <a:ea typeface="Times New Roman"/>
                        <a:cs typeface="Times New Roman"/>
                      </a:endParaRPr>
                    </a:p>
                  </a:txBody>
                  <a:tcPr marL="44450" marR="44450" marT="0" marB="0" anchor="b">
                    <a:lnL>
                      <a:noFill/>
                    </a:lnL>
                    <a:lnR>
                      <a:noFill/>
                    </a:lnR>
                    <a:lnT>
                      <a:noFill/>
                    </a:lnT>
                    <a:lnB>
                      <a:noFill/>
                    </a:lnB>
                  </a:tcPr>
                </a:tc>
                <a:tc hMerge="1">
                  <a:txBody>
                    <a:bodyPr/>
                    <a:lstStyle/>
                    <a:p>
                      <a:pPr>
                        <a:lnSpc>
                          <a:spcPct val="115000"/>
                        </a:lnSpc>
                      </a:pPr>
                      <a:endParaRPr lang="es-ES" sz="1600" dirty="0">
                        <a:latin typeface="Arial Narrow" pitchFamily="34" charset="0"/>
                        <a:ea typeface="Times New Roman"/>
                        <a:cs typeface="Times New Roman"/>
                      </a:endParaRPr>
                    </a:p>
                  </a:txBody>
                  <a:tcPr marL="44450" marR="44450" marT="0" marB="0" anchor="b">
                    <a:lnL>
                      <a:noFill/>
                    </a:lnL>
                    <a:lnR>
                      <a:noFill/>
                    </a:lnR>
                    <a:lnT>
                      <a:noFill/>
                    </a:lnT>
                    <a:lnB>
                      <a:noFill/>
                    </a:lnB>
                  </a:tcPr>
                </a:tc>
              </a:tr>
              <a:tr h="190500">
                <a:tc>
                  <a:txBody>
                    <a:bodyPr/>
                    <a:lstStyle/>
                    <a:p>
                      <a:pPr>
                        <a:lnSpc>
                          <a:spcPct val="115000"/>
                        </a:lnSpc>
                      </a:pPr>
                      <a:endParaRPr lang="es-ES" sz="1600" dirty="0">
                        <a:latin typeface="+mn-lt"/>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600" dirty="0">
                        <a:latin typeface="+mn-lt"/>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600" dirty="0">
                        <a:latin typeface="+mn-lt"/>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190500">
                <a:tc>
                  <a:txBody>
                    <a:bodyPr/>
                    <a:lstStyle/>
                    <a:p>
                      <a:pPr algn="ctr">
                        <a:lnSpc>
                          <a:spcPct val="115000"/>
                        </a:lnSpc>
                        <a:spcAft>
                          <a:spcPts val="0"/>
                        </a:spcAft>
                      </a:pPr>
                      <a:r>
                        <a:rPr lang="es-MX" sz="1600" i="1" kern="1200" dirty="0">
                          <a:solidFill>
                            <a:schemeClr val="tx2"/>
                          </a:solidFill>
                          <a:latin typeface="+mn-lt"/>
                          <a:ea typeface="+mn-ea"/>
                          <a:cs typeface="Century Gothic"/>
                        </a:rPr>
                        <a:t>CAPITULO DE GASTO</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IMPORTE</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531">
                <a:tc>
                  <a:txBody>
                    <a:bodyPr/>
                    <a:lstStyle/>
                    <a:p>
                      <a:pPr>
                        <a:lnSpc>
                          <a:spcPct val="115000"/>
                        </a:lnSpc>
                        <a:spcAft>
                          <a:spcPts val="0"/>
                        </a:spcAft>
                      </a:pPr>
                      <a:r>
                        <a:rPr lang="es-MX" sz="1600" i="1" kern="1200" dirty="0">
                          <a:solidFill>
                            <a:schemeClr val="tx2"/>
                          </a:solidFill>
                          <a:latin typeface="+mn-lt"/>
                          <a:ea typeface="+mn-ea"/>
                          <a:cs typeface="Century Gothic"/>
                        </a:rPr>
                        <a:t>1000 SERVICIOS PERSONALES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7,277,462,613.00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80.8</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257">
                <a:tc>
                  <a:txBody>
                    <a:bodyPr/>
                    <a:lstStyle/>
                    <a:p>
                      <a:pPr>
                        <a:lnSpc>
                          <a:spcPct val="115000"/>
                        </a:lnSpc>
                        <a:spcAft>
                          <a:spcPts val="0"/>
                        </a:spcAft>
                      </a:pPr>
                      <a:r>
                        <a:rPr lang="es-MX" sz="1600" i="1" kern="1200" dirty="0">
                          <a:solidFill>
                            <a:schemeClr val="tx2"/>
                          </a:solidFill>
                          <a:latin typeface="+mn-lt"/>
                          <a:ea typeface="+mn-ea"/>
                          <a:cs typeface="Century Gothic"/>
                        </a:rPr>
                        <a:t>2000 MATERIALES Y SUMINISTROS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883,177,631.00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9.8</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421">
                <a:tc>
                  <a:txBody>
                    <a:bodyPr/>
                    <a:lstStyle/>
                    <a:p>
                      <a:pPr>
                        <a:lnSpc>
                          <a:spcPct val="115000"/>
                        </a:lnSpc>
                        <a:spcAft>
                          <a:spcPts val="0"/>
                        </a:spcAft>
                      </a:pPr>
                      <a:r>
                        <a:rPr lang="es-MX" sz="1600" i="1" kern="1200" dirty="0">
                          <a:solidFill>
                            <a:schemeClr val="tx2"/>
                          </a:solidFill>
                          <a:latin typeface="+mn-lt"/>
                          <a:ea typeface="+mn-ea"/>
                          <a:cs typeface="Century Gothic"/>
                        </a:rPr>
                        <a:t>3000 SERVICIOS GENERALES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844,888,052.00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9.4</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641">
                <a:tc>
                  <a:txBody>
                    <a:bodyPr/>
                    <a:lstStyle/>
                    <a:p>
                      <a:pPr>
                        <a:lnSpc>
                          <a:spcPct val="115000"/>
                        </a:lnSpc>
                        <a:spcAft>
                          <a:spcPts val="0"/>
                        </a:spcAft>
                      </a:pPr>
                      <a:r>
                        <a:rPr lang="es-MX" sz="1600" i="1" kern="1200" dirty="0">
                          <a:solidFill>
                            <a:schemeClr val="tx2"/>
                          </a:solidFill>
                          <a:latin typeface="+mn-lt"/>
                          <a:ea typeface="+mn-ea"/>
                          <a:cs typeface="Century Gothic"/>
                        </a:rPr>
                        <a:t>4000 TRANSFERENCIAS, ASIGNACIONES, SUBSIDIOS Y OTRAS AYUDAS</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22,235,798,253.00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MX" sz="1600" i="1" kern="1200" dirty="0">
                          <a:solidFill>
                            <a:schemeClr val="tx2"/>
                          </a:solidFill>
                          <a:latin typeface="+mn-lt"/>
                          <a:ea typeface="+mn-ea"/>
                          <a:cs typeface="Century Gothic"/>
                        </a:rPr>
                        <a:t>5000 BIENES MUEBLES, INMUEBLES E INTANGIBLES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4,046,380.00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0.04</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84">
                <a:tc>
                  <a:txBody>
                    <a:bodyPr/>
                    <a:lstStyle/>
                    <a:p>
                      <a:pPr>
                        <a:lnSpc>
                          <a:spcPct val="115000"/>
                        </a:lnSpc>
                        <a:spcAft>
                          <a:spcPts val="0"/>
                        </a:spcAft>
                      </a:pPr>
                      <a:r>
                        <a:rPr lang="es-MX" sz="1600" i="1" kern="1200" dirty="0">
                          <a:solidFill>
                            <a:schemeClr val="tx2"/>
                          </a:solidFill>
                          <a:latin typeface="+mn-lt"/>
                          <a:ea typeface="+mn-ea"/>
                          <a:cs typeface="Century Gothic"/>
                        </a:rPr>
                        <a:t>6000 INVERSION PÚBLICA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6,635,063,436.00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1148">
                <a:tc>
                  <a:txBody>
                    <a:bodyPr/>
                    <a:lstStyle/>
                    <a:p>
                      <a:pPr>
                        <a:lnSpc>
                          <a:spcPct val="115000"/>
                        </a:lnSpc>
                        <a:spcAft>
                          <a:spcPts val="0"/>
                        </a:spcAft>
                      </a:pPr>
                      <a:r>
                        <a:rPr lang="es-MX" sz="1600" i="1" kern="1200" dirty="0">
                          <a:solidFill>
                            <a:schemeClr val="tx2"/>
                          </a:solidFill>
                          <a:latin typeface="+mn-lt"/>
                          <a:ea typeface="+mn-ea"/>
                          <a:cs typeface="Century Gothic"/>
                        </a:rPr>
                        <a:t>7000 INVERSIONES FINANCIERAS Y OTRAS PROVISIONES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845,027,752.00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874">
                <a:tc>
                  <a:txBody>
                    <a:bodyPr/>
                    <a:lstStyle/>
                    <a:p>
                      <a:pPr>
                        <a:lnSpc>
                          <a:spcPct val="115000"/>
                        </a:lnSpc>
                        <a:spcAft>
                          <a:spcPts val="0"/>
                        </a:spcAft>
                      </a:pPr>
                      <a:r>
                        <a:rPr lang="es-MX" sz="1600" i="1" kern="1200" dirty="0">
                          <a:solidFill>
                            <a:schemeClr val="tx2"/>
                          </a:solidFill>
                          <a:latin typeface="+mn-lt"/>
                          <a:ea typeface="+mn-ea"/>
                          <a:cs typeface="Century Gothic"/>
                        </a:rPr>
                        <a:t>8000 PARTICIPACIONES Y APORTACIONES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5,355,719,137.00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38">
                <a:tc>
                  <a:txBody>
                    <a:bodyPr/>
                    <a:lstStyle/>
                    <a:p>
                      <a:pPr>
                        <a:lnSpc>
                          <a:spcPct val="115000"/>
                        </a:lnSpc>
                        <a:spcAft>
                          <a:spcPts val="0"/>
                        </a:spcAft>
                      </a:pPr>
                      <a:r>
                        <a:rPr lang="es-MX" sz="1600" i="1" kern="1200" dirty="0">
                          <a:solidFill>
                            <a:schemeClr val="tx2"/>
                          </a:solidFill>
                          <a:latin typeface="+mn-lt"/>
                          <a:ea typeface="+mn-ea"/>
                          <a:cs typeface="Century Gothic"/>
                        </a:rPr>
                        <a:t>9000 DEUDA PÚBLICA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2,361,704,667.00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lnSpc>
                          <a:spcPct val="115000"/>
                        </a:lnSpc>
                        <a:spcAft>
                          <a:spcPts val="0"/>
                        </a:spcAft>
                      </a:pPr>
                      <a:r>
                        <a:rPr lang="es-MX" sz="2000" i="1" kern="1200" dirty="0" smtClean="0">
                          <a:solidFill>
                            <a:schemeClr val="tx2"/>
                          </a:solidFill>
                          <a:latin typeface="+mn-lt"/>
                          <a:ea typeface="+mn-ea"/>
                          <a:cs typeface="Century Gothic"/>
                        </a:rPr>
                        <a:t>Total General</a:t>
                      </a:r>
                      <a:endParaRPr lang="es-ES" sz="20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latinLnBrk="0" hangingPunct="1">
                        <a:lnSpc>
                          <a:spcPct val="115000"/>
                        </a:lnSpc>
                        <a:spcAft>
                          <a:spcPts val="0"/>
                        </a:spcAft>
                      </a:pPr>
                      <a:r>
                        <a:rPr lang="es-MX" sz="1600" i="1" kern="1200" dirty="0" smtClean="0">
                          <a:solidFill>
                            <a:schemeClr val="tx2"/>
                          </a:solidFill>
                          <a:latin typeface="+mn-lt"/>
                          <a:ea typeface="+mn-ea"/>
                          <a:cs typeface="Century Gothic"/>
                        </a:rPr>
                        <a:t>46,442,887,921.00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884">
                <a:tc>
                  <a:txBody>
                    <a:bodyPr/>
                    <a:lstStyle/>
                    <a:p>
                      <a:pPr algn="r">
                        <a:lnSpc>
                          <a:spcPct val="115000"/>
                        </a:lnSpc>
                        <a:spcAft>
                          <a:spcPts val="0"/>
                        </a:spcAft>
                      </a:pPr>
                      <a:r>
                        <a:rPr lang="es-MX" sz="2000" i="1" kern="1200" dirty="0">
                          <a:solidFill>
                            <a:schemeClr val="tx2"/>
                          </a:solidFill>
                          <a:latin typeface="+mn-lt"/>
                          <a:ea typeface="+mn-ea"/>
                          <a:cs typeface="Century Gothic"/>
                        </a:rPr>
                        <a:t>Gasto de </a:t>
                      </a:r>
                      <a:r>
                        <a:rPr lang="es-MX" sz="2000" i="1" kern="1200" dirty="0" smtClean="0">
                          <a:solidFill>
                            <a:schemeClr val="tx2"/>
                          </a:solidFill>
                          <a:latin typeface="+mn-lt"/>
                          <a:ea typeface="+mn-ea"/>
                          <a:cs typeface="Century Gothic"/>
                        </a:rPr>
                        <a:t>Operación</a:t>
                      </a:r>
                    </a:p>
                    <a:p>
                      <a:pPr algn="r">
                        <a:lnSpc>
                          <a:spcPct val="115000"/>
                        </a:lnSpc>
                        <a:spcAft>
                          <a:spcPts val="0"/>
                        </a:spcAft>
                      </a:pPr>
                      <a:r>
                        <a:rPr lang="es-MX" sz="2000" i="1" kern="1200" dirty="0" smtClean="0">
                          <a:solidFill>
                            <a:schemeClr val="tx2"/>
                          </a:solidFill>
                          <a:latin typeface="+mn-lt"/>
                          <a:ea typeface="+mn-ea"/>
                          <a:cs typeface="Century Gothic"/>
                        </a:rPr>
                        <a:t> (suma de los capítulos 1000, 2000, 3000 y 5000)</a:t>
                      </a:r>
                      <a:endParaRPr lang="es-ES" sz="20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1600" i="1" kern="1200" dirty="0" smtClean="0">
                          <a:solidFill>
                            <a:schemeClr val="tx2"/>
                          </a:solidFill>
                          <a:latin typeface="+mn-lt"/>
                          <a:ea typeface="+mn-ea"/>
                          <a:cs typeface="Century Gothic"/>
                        </a:rPr>
                        <a:t>9,009,574,676.00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19.4</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714348" y="1561162"/>
            <a:ext cx="7715304" cy="3939540"/>
          </a:xfrm>
          <a:prstGeom prst="rect">
            <a:avLst/>
          </a:prstGeom>
          <a:noFill/>
          <a:ln w="9525" algn="ctr">
            <a:noFill/>
            <a:miter lim="800000"/>
            <a:headEnd/>
            <a:tailEnd/>
          </a:ln>
        </p:spPr>
        <p:txBody>
          <a:bodyPr wrap="square" anchor="ctr">
            <a:spAutoFit/>
          </a:bodyPr>
          <a:lstStyle/>
          <a:p>
            <a:pPr algn="just"/>
            <a:r>
              <a:rPr lang="es-MX" sz="2000" i="1" dirty="0" smtClean="0">
                <a:cs typeface="Century Gothic"/>
              </a:rPr>
              <a:t>Constituye la orientación del gobierno, ejerciendo la función pública con efectividad, para lograr mejores resultados del Desarrollo que requiere nuestro Estado:</a:t>
            </a:r>
            <a:endParaRPr lang="es-ES" sz="2000" i="1" dirty="0" smtClean="0">
              <a:cs typeface="Century Gothic"/>
            </a:endParaRPr>
          </a:p>
          <a:p>
            <a:pPr algn="just"/>
            <a:endParaRPr lang="es-ES" sz="1000" i="1" dirty="0" smtClean="0">
              <a:cs typeface="Century Gothic"/>
            </a:endParaRPr>
          </a:p>
          <a:p>
            <a:pPr algn="just">
              <a:lnSpc>
                <a:spcPct val="150000"/>
              </a:lnSpc>
            </a:pPr>
            <a:r>
              <a:rPr lang="es-ES" sz="2000" i="1" dirty="0" smtClean="0">
                <a:cs typeface="Century Gothic"/>
              </a:rPr>
              <a:t>Eje Rector 1: </a:t>
            </a:r>
            <a:r>
              <a:rPr lang="es-MX" sz="2000" i="1" dirty="0" smtClean="0">
                <a:cs typeface="Century Gothic"/>
              </a:rPr>
              <a:t>Sonora Solidario</a:t>
            </a:r>
            <a:endParaRPr lang="es-ES" sz="2000" i="1" dirty="0" smtClean="0">
              <a:cs typeface="Century Gothic"/>
            </a:endParaRPr>
          </a:p>
          <a:p>
            <a:pPr algn="just">
              <a:lnSpc>
                <a:spcPct val="150000"/>
              </a:lnSpc>
            </a:pPr>
            <a:r>
              <a:rPr lang="es-ES" sz="2000" i="1" dirty="0" smtClean="0">
                <a:cs typeface="Century Gothic"/>
              </a:rPr>
              <a:t>Eje Rector 2: </a:t>
            </a:r>
            <a:r>
              <a:rPr lang="es-MX" sz="2000" i="1" dirty="0" smtClean="0">
                <a:cs typeface="Century Gothic"/>
              </a:rPr>
              <a:t>Sonora Saludable</a:t>
            </a:r>
            <a:endParaRPr lang="es-ES" sz="2000" i="1" dirty="0" smtClean="0">
              <a:cs typeface="Century Gothic"/>
            </a:endParaRPr>
          </a:p>
          <a:p>
            <a:pPr algn="just">
              <a:lnSpc>
                <a:spcPct val="150000"/>
              </a:lnSpc>
            </a:pPr>
            <a:r>
              <a:rPr lang="es-ES" sz="2000" i="1" dirty="0" smtClean="0">
                <a:cs typeface="Century Gothic"/>
              </a:rPr>
              <a:t>Eje Rector 3: </a:t>
            </a:r>
            <a:r>
              <a:rPr lang="es-MX" sz="2000" i="1" dirty="0" smtClean="0">
                <a:cs typeface="Century Gothic"/>
              </a:rPr>
              <a:t>Sonora Educado</a:t>
            </a:r>
            <a:endParaRPr lang="es-ES" sz="2000" i="1" dirty="0" smtClean="0">
              <a:cs typeface="Century Gothic"/>
            </a:endParaRPr>
          </a:p>
          <a:p>
            <a:pPr algn="just">
              <a:lnSpc>
                <a:spcPct val="150000"/>
              </a:lnSpc>
            </a:pPr>
            <a:r>
              <a:rPr lang="es-ES" sz="2000" i="1" dirty="0" smtClean="0">
                <a:cs typeface="Century Gothic"/>
              </a:rPr>
              <a:t>Eje Rector 4: </a:t>
            </a:r>
            <a:r>
              <a:rPr lang="es-MX" sz="2000" i="1" dirty="0" smtClean="0">
                <a:cs typeface="Century Gothic"/>
              </a:rPr>
              <a:t>Sonora Competitivo y Sustentable</a:t>
            </a:r>
            <a:endParaRPr lang="es-ES" sz="2000" i="1" dirty="0" smtClean="0">
              <a:cs typeface="Century Gothic"/>
            </a:endParaRPr>
          </a:p>
          <a:p>
            <a:pPr algn="just">
              <a:lnSpc>
                <a:spcPct val="150000"/>
              </a:lnSpc>
            </a:pPr>
            <a:r>
              <a:rPr lang="es-ES" sz="2000" i="1" dirty="0" smtClean="0">
                <a:cs typeface="Century Gothic"/>
              </a:rPr>
              <a:t>Eje Rector 5: </a:t>
            </a:r>
            <a:r>
              <a:rPr lang="es-MX" sz="2000" i="1" dirty="0" smtClean="0">
                <a:cs typeface="Century Gothic"/>
              </a:rPr>
              <a:t>Sonora Seguro</a:t>
            </a:r>
            <a:endParaRPr lang="es-ES" sz="2000" i="1" dirty="0" smtClean="0">
              <a:cs typeface="Century Gothic"/>
            </a:endParaRPr>
          </a:p>
          <a:p>
            <a:pPr algn="just">
              <a:lnSpc>
                <a:spcPct val="150000"/>
              </a:lnSpc>
            </a:pPr>
            <a:r>
              <a:rPr lang="es-ES" sz="2000" b="1" i="1" dirty="0" smtClean="0">
                <a:cs typeface="Century Gothic"/>
              </a:rPr>
              <a:t>Eje Rector 6: Sonora Ciudadano y Municipalista</a:t>
            </a:r>
            <a:endParaRPr lang="es-ES" sz="2000" b="1" i="1" dirty="0">
              <a:cs typeface="Century Gothic"/>
            </a:endParaRPr>
          </a:p>
        </p:txBody>
      </p:sp>
      <p:sp>
        <p:nvSpPr>
          <p:cNvPr id="8" name="Rectangle 4"/>
          <p:cNvSpPr>
            <a:spLocks noChangeArrowheads="1"/>
          </p:cNvSpPr>
          <p:nvPr/>
        </p:nvSpPr>
        <p:spPr bwMode="auto">
          <a:xfrm>
            <a:off x="755576" y="1007165"/>
            <a:ext cx="7715304" cy="584775"/>
          </a:xfrm>
          <a:prstGeom prst="rect">
            <a:avLst/>
          </a:prstGeom>
          <a:noFill/>
          <a:ln w="9525" algn="ctr">
            <a:noFill/>
            <a:miter lim="800000"/>
            <a:headEnd/>
            <a:tailEnd/>
          </a:ln>
        </p:spPr>
        <p:txBody>
          <a:bodyPr wrap="square" anchor="ctr">
            <a:spAutoFit/>
          </a:bodyPr>
          <a:lstStyle/>
          <a:p>
            <a:pPr algn="ctr"/>
            <a:r>
              <a:rPr lang="es-ES" sz="3200" b="1" dirty="0" smtClean="0">
                <a:latin typeface="+mj-lt"/>
                <a:cs typeface="Century Gothic"/>
              </a:rPr>
              <a:t>Plan Estatal de Desarrollo 2009-2015</a:t>
            </a:r>
            <a:endParaRPr lang="es-ES" sz="3200" b="1" dirty="0">
              <a:latin typeface="+mj-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ox(in)">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8" grpId="0"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214284" y="1301132"/>
          <a:ext cx="8643996" cy="4556760"/>
        </p:xfrm>
        <a:graphic>
          <a:graphicData uri="http://schemas.openxmlformats.org/drawingml/2006/table">
            <a:tbl>
              <a:tblPr/>
              <a:tblGrid>
                <a:gridCol w="500065"/>
                <a:gridCol w="1857388"/>
                <a:gridCol w="1143008"/>
                <a:gridCol w="2786082"/>
                <a:gridCol w="2357453"/>
              </a:tblGrid>
              <a:tr h="331161">
                <a:tc rowSpan="11">
                  <a:txBody>
                    <a:bodyPr/>
                    <a:lstStyle/>
                    <a:p>
                      <a:pPr algn="ctr">
                        <a:lnSpc>
                          <a:spcPct val="115000"/>
                        </a:lnSpc>
                        <a:spcAft>
                          <a:spcPts val="0"/>
                        </a:spcAft>
                      </a:pPr>
                      <a:endParaRPr lang="es-MX" sz="2000" dirty="0">
                        <a:solidFill>
                          <a:srgbClr val="000000"/>
                        </a:solidFill>
                        <a:latin typeface="Arial"/>
                        <a:ea typeface="Calibri"/>
                        <a:cs typeface="Times New Roman"/>
                      </a:endParaRPr>
                    </a:p>
                    <a:p>
                      <a:pPr algn="ctr">
                        <a:lnSpc>
                          <a:spcPct val="115000"/>
                        </a:lnSpc>
                        <a:spcAft>
                          <a:spcPts val="0"/>
                        </a:spcAft>
                      </a:pPr>
                      <a:r>
                        <a:rPr lang="es-MX" sz="2000" dirty="0">
                          <a:solidFill>
                            <a:srgbClr val="000000"/>
                          </a:solidFill>
                          <a:latin typeface="Arial"/>
                          <a:ea typeface="Calibri"/>
                          <a:cs typeface="Times New Roman"/>
                        </a:rPr>
                        <a:t>E6</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0">
                  <a:txBody>
                    <a:bodyPr/>
                    <a:lstStyle/>
                    <a:p>
                      <a:pPr algn="just">
                        <a:lnSpc>
                          <a:spcPct val="115000"/>
                        </a:lnSpc>
                        <a:spcAft>
                          <a:spcPts val="0"/>
                        </a:spcAft>
                      </a:pPr>
                      <a:endParaRPr lang="es-MX" sz="2000" dirty="0">
                        <a:solidFill>
                          <a:srgbClr val="000000"/>
                        </a:solidFill>
                        <a:latin typeface="Arial"/>
                        <a:ea typeface="Calibri"/>
                        <a:cs typeface="Times New Roman"/>
                      </a:endParaRPr>
                    </a:p>
                    <a:p>
                      <a:pPr algn="just">
                        <a:lnSpc>
                          <a:spcPct val="115000"/>
                        </a:lnSpc>
                        <a:spcAft>
                          <a:spcPts val="0"/>
                        </a:spcAft>
                      </a:pPr>
                      <a:r>
                        <a:rPr lang="es-MX" sz="2000" dirty="0">
                          <a:solidFill>
                            <a:srgbClr val="000000"/>
                          </a:solidFill>
                          <a:latin typeface="Arial"/>
                          <a:ea typeface="Calibri"/>
                          <a:cs typeface="Times New Roman"/>
                        </a:rPr>
                        <a:t>SONORA CIUDADANO Y MUNICIPALISTA</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2000" dirty="0">
                          <a:solidFill>
                            <a:srgbClr val="000000"/>
                          </a:solidFill>
                          <a:latin typeface="Arial"/>
                          <a:ea typeface="Calibri"/>
                          <a:cs typeface="Times New Roman"/>
                        </a:rPr>
                        <a:t>E61</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2000" dirty="0">
                          <a:solidFill>
                            <a:srgbClr val="000000"/>
                          </a:solidFill>
                          <a:latin typeface="Arial"/>
                          <a:ea typeface="Calibri"/>
                          <a:cs typeface="Times New Roman"/>
                        </a:rPr>
                        <a:t>Pasión por el servicio</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2000" dirty="0">
                          <a:solidFill>
                            <a:srgbClr val="000000"/>
                          </a:solidFill>
                          <a:latin typeface="Arial"/>
                          <a:ea typeface="Calibri"/>
                          <a:cs typeface="Times New Roman"/>
                        </a:rPr>
                        <a:t>403,885,633.08</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317">
                <a:tc vMerge="1">
                  <a:txBody>
                    <a:bodyPr/>
                    <a:lstStyle/>
                    <a:p>
                      <a:endParaRPr lang="es-MX"/>
                    </a:p>
                  </a:txBody>
                  <a:tcPr/>
                </a:tc>
                <a:tc vMerge="1">
                  <a:txBody>
                    <a:bodyPr/>
                    <a:lstStyle/>
                    <a:p>
                      <a:endParaRPr lang="es-MX"/>
                    </a:p>
                  </a:txBody>
                  <a:tcPr/>
                </a:tc>
                <a:tc gridSpan="2">
                  <a:txBody>
                    <a:bodyPr/>
                    <a:lstStyle/>
                    <a:p>
                      <a:pPr algn="just">
                        <a:lnSpc>
                          <a:spcPct val="115000"/>
                        </a:lnSpc>
                        <a:spcAft>
                          <a:spcPts val="0"/>
                        </a:spcAft>
                      </a:pP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endParaRPr lang="es-MX" dirty="0"/>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161">
                <a:tc vMerge="1">
                  <a:txBody>
                    <a:bodyPr/>
                    <a:lstStyle/>
                    <a:p>
                      <a:endParaRPr lang="es-MX"/>
                    </a:p>
                  </a:txBody>
                  <a:tcPr/>
                </a:tc>
                <a:tc vMerge="1">
                  <a:txBody>
                    <a:bodyPr/>
                    <a:lstStyle/>
                    <a:p>
                      <a:endParaRPr lang="es-MX"/>
                    </a:p>
                  </a:txBody>
                  <a:tcPr/>
                </a:tc>
                <a:tc>
                  <a:txBody>
                    <a:bodyPr/>
                    <a:lstStyle/>
                    <a:p>
                      <a:pPr algn="ctr">
                        <a:lnSpc>
                          <a:spcPct val="115000"/>
                        </a:lnSpc>
                        <a:spcAft>
                          <a:spcPts val="0"/>
                        </a:spcAft>
                      </a:pPr>
                      <a:r>
                        <a:rPr lang="es-MX" sz="2000" dirty="0">
                          <a:solidFill>
                            <a:srgbClr val="000000"/>
                          </a:solidFill>
                          <a:latin typeface="Arial"/>
                          <a:ea typeface="Calibri"/>
                          <a:cs typeface="Times New Roman"/>
                        </a:rPr>
                        <a:t>E62</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2000" dirty="0">
                          <a:solidFill>
                            <a:srgbClr val="000000"/>
                          </a:solidFill>
                          <a:latin typeface="Arial"/>
                          <a:ea typeface="Calibri"/>
                          <a:cs typeface="Times New Roman"/>
                        </a:rPr>
                        <a:t>Gobierno austero</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2000" dirty="0">
                          <a:solidFill>
                            <a:srgbClr val="000000"/>
                          </a:solidFill>
                          <a:latin typeface="Arial"/>
                          <a:ea typeface="Calibri"/>
                          <a:cs typeface="Times New Roman"/>
                        </a:rPr>
                        <a:t>3,533,352,603.73</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161">
                <a:tc vMerge="1">
                  <a:txBody>
                    <a:bodyPr/>
                    <a:lstStyle/>
                    <a:p>
                      <a:endParaRPr lang="es-MX"/>
                    </a:p>
                  </a:txBody>
                  <a:tcPr/>
                </a:tc>
                <a:tc vMerge="1">
                  <a:txBody>
                    <a:bodyPr/>
                    <a:lstStyle/>
                    <a:p>
                      <a:endParaRPr lang="es-MX"/>
                    </a:p>
                  </a:txBody>
                  <a:tcPr/>
                </a:tc>
                <a:tc>
                  <a:txBody>
                    <a:bodyPr/>
                    <a:lstStyle/>
                    <a:p>
                      <a:pPr algn="ctr">
                        <a:lnSpc>
                          <a:spcPct val="115000"/>
                        </a:lnSpc>
                        <a:spcAft>
                          <a:spcPts val="0"/>
                        </a:spcAft>
                      </a:pPr>
                      <a:r>
                        <a:rPr lang="es-MX" sz="2000" dirty="0">
                          <a:solidFill>
                            <a:srgbClr val="000000"/>
                          </a:solidFill>
                          <a:latin typeface="Arial"/>
                          <a:ea typeface="Calibri"/>
                          <a:cs typeface="Times New Roman"/>
                        </a:rPr>
                        <a:t>E63</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2000" dirty="0">
                          <a:solidFill>
                            <a:srgbClr val="000000"/>
                          </a:solidFill>
                          <a:latin typeface="Arial"/>
                          <a:ea typeface="Calibri"/>
                          <a:cs typeface="Times New Roman"/>
                        </a:rPr>
                        <a:t>Alianza </a:t>
                      </a:r>
                      <a:r>
                        <a:rPr lang="es-MX" sz="2000" dirty="0" err="1">
                          <a:solidFill>
                            <a:srgbClr val="000000"/>
                          </a:solidFill>
                          <a:latin typeface="Arial"/>
                          <a:ea typeface="Calibri"/>
                          <a:cs typeface="Times New Roman"/>
                        </a:rPr>
                        <a:t>Municipalista</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2000" dirty="0">
                          <a:solidFill>
                            <a:srgbClr val="000000"/>
                          </a:solidFill>
                          <a:latin typeface="Arial"/>
                          <a:ea typeface="Calibri"/>
                          <a:cs typeface="Times New Roman"/>
                        </a:rPr>
                        <a:t>5,454,267,006.07</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161">
                <a:tc vMerge="1">
                  <a:txBody>
                    <a:bodyPr/>
                    <a:lstStyle/>
                    <a:p>
                      <a:endParaRPr lang="es-MX"/>
                    </a:p>
                  </a:txBody>
                  <a:tcPr/>
                </a:tc>
                <a:tc vMerge="1">
                  <a:txBody>
                    <a:bodyPr/>
                    <a:lstStyle/>
                    <a:p>
                      <a:endParaRPr lang="es-MX"/>
                    </a:p>
                  </a:txBody>
                  <a:tcPr/>
                </a:tc>
                <a:tc gridSpan="3">
                  <a:txBody>
                    <a:bodyPr/>
                    <a:lstStyle/>
                    <a:p>
                      <a:pPr algn="r">
                        <a:lnSpc>
                          <a:spcPct val="115000"/>
                        </a:lnSpc>
                        <a:spcAft>
                          <a:spcPts val="0"/>
                        </a:spcAft>
                      </a:pPr>
                      <a:endParaRPr lang="es-MX" sz="2000" dirty="0">
                        <a:solidFill>
                          <a:srgbClr val="000000"/>
                        </a:solidFill>
                        <a:latin typeface="Arial"/>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31161">
                <a:tc vMerge="1">
                  <a:txBody>
                    <a:bodyPr/>
                    <a:lstStyle/>
                    <a:p>
                      <a:endParaRPr lang="es-MX"/>
                    </a:p>
                  </a:txBody>
                  <a:tcPr/>
                </a:tc>
                <a:tc vMerge="1">
                  <a:txBody>
                    <a:bodyPr/>
                    <a:lstStyle/>
                    <a:p>
                      <a:endParaRPr lang="es-MX"/>
                    </a:p>
                  </a:txBody>
                  <a:tcPr/>
                </a:tc>
                <a:tc>
                  <a:txBody>
                    <a:bodyPr/>
                    <a:lstStyle/>
                    <a:p>
                      <a:pPr algn="ctr">
                        <a:lnSpc>
                          <a:spcPct val="115000"/>
                        </a:lnSpc>
                        <a:spcAft>
                          <a:spcPts val="0"/>
                        </a:spcAft>
                      </a:pPr>
                      <a:r>
                        <a:rPr lang="es-MX" sz="2000">
                          <a:solidFill>
                            <a:srgbClr val="000000"/>
                          </a:solidFill>
                          <a:latin typeface="Arial"/>
                          <a:ea typeface="Calibri"/>
                          <a:cs typeface="Times New Roman"/>
                        </a:rPr>
                        <a:t>E64</a:t>
                      </a:r>
                      <a:endParaRPr lang="es-MX" sz="200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2000">
                          <a:solidFill>
                            <a:srgbClr val="000000"/>
                          </a:solidFill>
                          <a:latin typeface="Arial"/>
                          <a:ea typeface="Calibri"/>
                          <a:cs typeface="Times New Roman"/>
                        </a:rPr>
                        <a:t>Tú gobiernas</a:t>
                      </a:r>
                      <a:endParaRPr lang="es-MX" sz="200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2000" dirty="0">
                          <a:solidFill>
                            <a:srgbClr val="000000"/>
                          </a:solidFill>
                          <a:latin typeface="Arial"/>
                          <a:ea typeface="Calibri"/>
                          <a:cs typeface="Times New Roman"/>
                        </a:rPr>
                        <a:t>242,687,136.66</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317">
                <a:tc vMerge="1">
                  <a:txBody>
                    <a:bodyPr/>
                    <a:lstStyle/>
                    <a:p>
                      <a:endParaRPr lang="es-MX"/>
                    </a:p>
                  </a:txBody>
                  <a:tcPr/>
                </a:tc>
                <a:tc vMerge="1">
                  <a:txBody>
                    <a:bodyPr/>
                    <a:lstStyle/>
                    <a:p>
                      <a:endParaRPr lang="es-MX"/>
                    </a:p>
                  </a:txBody>
                  <a:tcPr/>
                </a:tc>
                <a:tc gridSpan="3">
                  <a:txBody>
                    <a:bodyPr/>
                    <a:lstStyle/>
                    <a:p>
                      <a:pPr algn="r">
                        <a:lnSpc>
                          <a:spcPct val="115000"/>
                        </a:lnSpc>
                        <a:spcAft>
                          <a:spcPts val="0"/>
                        </a:spcAft>
                      </a:pP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662322">
                <a:tc vMerge="1">
                  <a:txBody>
                    <a:bodyPr/>
                    <a:lstStyle/>
                    <a:p>
                      <a:endParaRPr lang="es-MX"/>
                    </a:p>
                  </a:txBody>
                  <a:tcPr/>
                </a:tc>
                <a:tc vMerge="1">
                  <a:txBody>
                    <a:bodyPr/>
                    <a:lstStyle/>
                    <a:p>
                      <a:endParaRPr lang="es-MX"/>
                    </a:p>
                  </a:txBody>
                  <a:tcPr/>
                </a:tc>
                <a:tc>
                  <a:txBody>
                    <a:bodyPr/>
                    <a:lstStyle/>
                    <a:p>
                      <a:pPr algn="ctr">
                        <a:lnSpc>
                          <a:spcPct val="115000"/>
                        </a:lnSpc>
                        <a:spcAft>
                          <a:spcPts val="0"/>
                        </a:spcAft>
                      </a:pPr>
                      <a:r>
                        <a:rPr lang="es-MX" sz="2000">
                          <a:solidFill>
                            <a:srgbClr val="000000"/>
                          </a:solidFill>
                          <a:latin typeface="Arial"/>
                          <a:ea typeface="Calibri"/>
                          <a:cs typeface="Times New Roman"/>
                        </a:rPr>
                        <a:t>E65</a:t>
                      </a:r>
                      <a:endParaRPr lang="es-MX" sz="200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2000">
                          <a:solidFill>
                            <a:srgbClr val="000000"/>
                          </a:solidFill>
                          <a:latin typeface="Arial"/>
                          <a:ea typeface="Calibri"/>
                          <a:cs typeface="Times New Roman"/>
                        </a:rPr>
                        <a:t>Gobierno conciliador e incluyente</a:t>
                      </a:r>
                      <a:endParaRPr lang="es-MX" sz="200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2000" dirty="0">
                          <a:solidFill>
                            <a:srgbClr val="000000"/>
                          </a:solidFill>
                          <a:latin typeface="Arial"/>
                          <a:ea typeface="Calibri"/>
                          <a:cs typeface="Times New Roman"/>
                        </a:rPr>
                        <a:t>255,896,339.24</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317">
                <a:tc vMerge="1">
                  <a:txBody>
                    <a:bodyPr/>
                    <a:lstStyle/>
                    <a:p>
                      <a:endParaRPr lang="es-MX"/>
                    </a:p>
                  </a:txBody>
                  <a:tcPr/>
                </a:tc>
                <a:tc vMerge="1">
                  <a:txBody>
                    <a:bodyPr/>
                    <a:lstStyle/>
                    <a:p>
                      <a:endParaRPr lang="es-MX"/>
                    </a:p>
                  </a:txBody>
                  <a:tcPr/>
                </a:tc>
                <a:tc gridSpan="3">
                  <a:txBody>
                    <a:bodyPr/>
                    <a:lstStyle/>
                    <a:p>
                      <a:pPr algn="r">
                        <a:lnSpc>
                          <a:spcPct val="115000"/>
                        </a:lnSpc>
                        <a:spcAft>
                          <a:spcPts val="0"/>
                        </a:spcAft>
                      </a:pP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662322">
                <a:tc vMerge="1">
                  <a:txBody>
                    <a:bodyPr/>
                    <a:lstStyle/>
                    <a:p>
                      <a:endParaRPr lang="es-MX"/>
                    </a:p>
                  </a:txBody>
                  <a:tcPr/>
                </a:tc>
                <a:tc vMerge="1">
                  <a:txBody>
                    <a:bodyPr/>
                    <a:lstStyle/>
                    <a:p>
                      <a:endParaRPr lang="es-MX"/>
                    </a:p>
                  </a:txBody>
                  <a:tcPr/>
                </a:tc>
                <a:tc>
                  <a:txBody>
                    <a:bodyPr/>
                    <a:lstStyle/>
                    <a:p>
                      <a:pPr algn="ctr">
                        <a:lnSpc>
                          <a:spcPct val="115000"/>
                        </a:lnSpc>
                        <a:spcAft>
                          <a:spcPts val="0"/>
                        </a:spcAft>
                      </a:pPr>
                      <a:r>
                        <a:rPr lang="es-MX" sz="2000">
                          <a:solidFill>
                            <a:srgbClr val="000000"/>
                          </a:solidFill>
                          <a:latin typeface="Arial"/>
                          <a:ea typeface="Calibri"/>
                          <a:cs typeface="Times New Roman"/>
                        </a:rPr>
                        <a:t>E66</a:t>
                      </a:r>
                      <a:endParaRPr lang="es-MX" sz="200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MX" sz="2000">
                          <a:solidFill>
                            <a:srgbClr val="000000"/>
                          </a:solidFill>
                          <a:latin typeface="Arial"/>
                          <a:ea typeface="Calibri"/>
                          <a:cs typeface="Times New Roman"/>
                        </a:rPr>
                        <a:t>Dialogo con los poderes</a:t>
                      </a:r>
                      <a:endParaRPr lang="es-MX" sz="200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2000" dirty="0">
                          <a:solidFill>
                            <a:srgbClr val="000000"/>
                          </a:solidFill>
                          <a:latin typeface="Arial"/>
                          <a:ea typeface="Calibri"/>
                          <a:cs typeface="Times New Roman"/>
                        </a:rPr>
                        <a:t>843,852,470.34</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317">
                <a:tc vMerge="1">
                  <a:txBody>
                    <a:bodyPr/>
                    <a:lstStyle/>
                    <a:p>
                      <a:endParaRPr lang="es-MX"/>
                    </a:p>
                  </a:txBody>
                  <a:tcPr/>
                </a:tc>
                <a:tc gridSpan="3">
                  <a:txBody>
                    <a:bodyPr/>
                    <a:lstStyle/>
                    <a:p>
                      <a:pPr algn="just">
                        <a:lnSpc>
                          <a:spcPct val="115000"/>
                        </a:lnSpc>
                        <a:spcAft>
                          <a:spcPts val="0"/>
                        </a:spcAft>
                      </a:pPr>
                      <a:r>
                        <a:rPr lang="es-MX" sz="2000" b="1" dirty="0" smtClean="0">
                          <a:solidFill>
                            <a:srgbClr val="000000"/>
                          </a:solidFill>
                          <a:latin typeface="Arial"/>
                          <a:ea typeface="Calibri"/>
                          <a:cs typeface="Times New Roman"/>
                        </a:rPr>
                        <a:t>Total</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a:txBody>
                    <a:bodyPr/>
                    <a:lstStyle/>
                    <a:p>
                      <a:pPr algn="r">
                        <a:lnSpc>
                          <a:spcPct val="115000"/>
                        </a:lnSpc>
                        <a:spcAft>
                          <a:spcPts val="0"/>
                        </a:spcAft>
                      </a:pPr>
                      <a:r>
                        <a:rPr lang="es-MX" sz="2000" b="1" dirty="0">
                          <a:solidFill>
                            <a:srgbClr val="000000"/>
                          </a:solidFill>
                          <a:latin typeface="Arial"/>
                          <a:ea typeface="Calibri"/>
                          <a:cs typeface="Times New Roman"/>
                        </a:rPr>
                        <a:t>10,733,941,189.12</a:t>
                      </a:r>
                      <a:endParaRPr lang="es-MX" sz="2000" dirty="0">
                        <a:latin typeface="Calibri"/>
                        <a:ea typeface="Calibri"/>
                        <a:cs typeface="Times New Roman"/>
                      </a:endParaRPr>
                    </a:p>
                  </a:txBody>
                  <a:tcPr marL="58340" marR="583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advClick="0">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071546"/>
            <a:ext cx="7772400" cy="785818"/>
          </a:xfrm>
        </p:spPr>
        <p:txBody>
          <a:bodyPr/>
          <a:lstStyle/>
          <a:p>
            <a:r>
              <a:rPr lang="es-MX" sz="4000" b="1" dirty="0" smtClean="0"/>
              <a:t>¿Por que modernizar?</a:t>
            </a:r>
            <a:endParaRPr lang="es-MX" sz="4000" b="1" dirty="0"/>
          </a:p>
        </p:txBody>
      </p:sp>
      <p:sp>
        <p:nvSpPr>
          <p:cNvPr id="4" name="3 CuadroTexto"/>
          <p:cNvSpPr txBox="1"/>
          <p:nvPr/>
        </p:nvSpPr>
        <p:spPr>
          <a:xfrm>
            <a:off x="4572000" y="3214686"/>
            <a:ext cx="3000396" cy="369332"/>
          </a:xfrm>
          <a:prstGeom prst="rect">
            <a:avLst/>
          </a:prstGeom>
          <a:noFill/>
        </p:spPr>
        <p:txBody>
          <a:bodyPr wrap="square" rtlCol="0">
            <a:spAutoFit/>
          </a:bodyPr>
          <a:lstStyle/>
          <a:p>
            <a:endParaRPr lang="es-MX" dirty="0"/>
          </a:p>
        </p:txBody>
      </p:sp>
      <p:graphicFrame>
        <p:nvGraphicFramePr>
          <p:cNvPr id="7" name="6 Diagrama"/>
          <p:cNvGraphicFramePr/>
          <p:nvPr/>
        </p:nvGraphicFramePr>
        <p:xfrm>
          <a:off x="285720" y="1928802"/>
          <a:ext cx="8643998"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714348" y="2509488"/>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Hacer Más con Menos</a:t>
            </a:r>
            <a:endParaRPr lang="es-MX" sz="2400" i="1" dirty="0">
              <a:latin typeface="+mn-lt"/>
              <a:cs typeface="Century Gothic"/>
            </a:endParaRPr>
          </a:p>
        </p:txBody>
      </p:sp>
      <p:sp>
        <p:nvSpPr>
          <p:cNvPr id="4" name="Rectangle 5"/>
          <p:cNvSpPr>
            <a:spLocks noChangeArrowheads="1"/>
          </p:cNvSpPr>
          <p:nvPr/>
        </p:nvSpPr>
        <p:spPr bwMode="auto">
          <a:xfrm>
            <a:off x="723927" y="3147144"/>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Nuevo Modelo de Gobierno</a:t>
            </a:r>
            <a:endParaRPr lang="es-MX" sz="2400" i="1" dirty="0">
              <a:latin typeface="+mn-lt"/>
              <a:cs typeface="Century Gothic"/>
            </a:endParaRPr>
          </a:p>
        </p:txBody>
      </p:sp>
      <p:sp>
        <p:nvSpPr>
          <p:cNvPr id="5" name="Rectangle 5"/>
          <p:cNvSpPr>
            <a:spLocks noChangeArrowheads="1"/>
          </p:cNvSpPr>
          <p:nvPr/>
        </p:nvSpPr>
        <p:spPr bwMode="auto">
          <a:xfrm>
            <a:off x="714348" y="1502595"/>
            <a:ext cx="7705725" cy="574901"/>
          </a:xfrm>
          <a:prstGeom prst="rect">
            <a:avLst/>
          </a:prstGeom>
        </p:spPr>
        <p:txBody>
          <a:bodyPr wrap="square">
            <a:spAutoFit/>
          </a:bodyPr>
          <a:lstStyle/>
          <a:p>
            <a:pPr marL="536575" indent="-536575" algn="just">
              <a:lnSpc>
                <a:spcPct val="120000"/>
              </a:lnSpc>
              <a:spcBef>
                <a:spcPct val="20000"/>
              </a:spcBef>
              <a:buClr>
                <a:srgbClr val="E46C0A"/>
              </a:buClr>
              <a:tabLst>
                <a:tab pos="534988" algn="l"/>
              </a:tabLst>
              <a:defRPr/>
            </a:pPr>
            <a:r>
              <a:rPr lang="es-MX" sz="2800" i="1" dirty="0" smtClean="0">
                <a:latin typeface="+mn-lt"/>
                <a:cs typeface="Century Gothic"/>
              </a:rPr>
              <a:t>Principales Directrices del Gobernador:</a:t>
            </a:r>
            <a:endParaRPr lang="es-MX" sz="2800" i="1" dirty="0">
              <a:latin typeface="+mn-lt"/>
              <a:cs typeface="Century Gothic"/>
            </a:endParaRPr>
          </a:p>
        </p:txBody>
      </p:sp>
      <p:sp>
        <p:nvSpPr>
          <p:cNvPr id="6" name="Rectangle 5"/>
          <p:cNvSpPr>
            <a:spLocks noChangeArrowheads="1"/>
          </p:cNvSpPr>
          <p:nvPr/>
        </p:nvSpPr>
        <p:spPr bwMode="auto">
          <a:xfrm>
            <a:off x="723927" y="3786190"/>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Transformación Total y Profunda de la APE</a:t>
            </a:r>
            <a:endParaRPr lang="es-MX" sz="2400" i="1" dirty="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autoUpdateAnimBg="0"/>
      <p:bldP spid="5" grpId="0" animBg="1" autoUpdateAnimBg="0"/>
      <p:bldP spid="6" grpId="0" animBg="1"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755576" y="1700808"/>
            <a:ext cx="7772400" cy="4178895"/>
          </a:xfrm>
        </p:spPr>
        <p:txBody>
          <a:bodyPr/>
          <a:lstStyle/>
          <a:p>
            <a:pPr marL="536575" indent="-536575">
              <a:lnSpc>
                <a:spcPct val="120000"/>
              </a:lnSpc>
              <a:spcBef>
                <a:spcPct val="20000"/>
              </a:spcBef>
              <a:tabLst>
                <a:tab pos="534988" algn="l"/>
              </a:tabLst>
              <a:defRPr/>
            </a:pPr>
            <a:r>
              <a:rPr lang="es-MX" sz="4200" dirty="0" smtClean="0">
                <a:latin typeface="+mn-lt"/>
                <a:cs typeface="Century Gothic"/>
              </a:rPr>
              <a:t>Estructura Organizativa del Poder </a:t>
            </a:r>
            <a:br>
              <a:rPr lang="es-MX" sz="4200" dirty="0" smtClean="0">
                <a:latin typeface="+mn-lt"/>
                <a:cs typeface="Century Gothic"/>
              </a:rPr>
            </a:br>
            <a:r>
              <a:rPr lang="es-MX" sz="4200" dirty="0" smtClean="0">
                <a:latin typeface="+mn-lt"/>
                <a:cs typeface="Century Gothic"/>
              </a:rPr>
              <a:t>Ejecutivo de Sonora</a:t>
            </a:r>
            <a:r>
              <a:rPr lang="es-MX" sz="4200" b="1" dirty="0" smtClean="0">
                <a:latin typeface="+mn-lt"/>
              </a:rPr>
              <a:t/>
            </a:r>
            <a:br>
              <a:rPr lang="es-MX" sz="4200" b="1" dirty="0" smtClean="0">
                <a:latin typeface="+mn-lt"/>
              </a:rPr>
            </a:br>
            <a:r>
              <a:rPr lang="es-MX" sz="4200" dirty="0" smtClean="0">
                <a:latin typeface="+mn-lt"/>
                <a:cs typeface="Century Gothic"/>
              </a:rPr>
              <a:t>1919-2014</a:t>
            </a:r>
            <a:r>
              <a:rPr lang="es-MX" sz="4800" dirty="0" smtClean="0">
                <a:latin typeface="+mn-lt"/>
                <a:cs typeface="Century Gothic"/>
              </a:rPr>
              <a:t/>
            </a:r>
            <a:br>
              <a:rPr lang="es-MX" sz="4800" dirty="0" smtClean="0">
                <a:latin typeface="+mn-lt"/>
                <a:cs typeface="Century Gothic"/>
              </a:rPr>
            </a:br>
            <a:endParaRPr lang="es-MX" dirty="0">
              <a:latin typeface="+mn-lt"/>
            </a:endParaRPr>
          </a:p>
        </p:txBody>
      </p:sp>
    </p:spTree>
  </p:cSld>
  <p:clrMapOvr>
    <a:masterClrMapping/>
  </p:clrMapOvr>
  <p:transition spd="slow">
    <p:fade thruBlk="1"/>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701792" y="1263568"/>
            <a:ext cx="1872208" cy="1049106"/>
          </a:xfrm>
          <a:prstGeom prst="rect">
            <a:avLst/>
          </a:prstGeom>
          <a:noFill/>
          <a:ln w="28575">
            <a:solidFill>
              <a:schemeClr val="tx1"/>
            </a:solidFill>
          </a:ln>
        </p:spPr>
        <p:txBody>
          <a:bodyPr wrap="square" tIns="216000" bIns="0" rtlCol="0">
            <a:spAutoFit/>
          </a:bodyPr>
          <a:lstStyle/>
          <a:p>
            <a:pPr algn="ctr"/>
            <a:r>
              <a:rPr lang="es-MX" dirty="0" smtClean="0"/>
              <a:t>Gobernador del Estado</a:t>
            </a:r>
          </a:p>
          <a:p>
            <a:pPr algn="ctr"/>
            <a:endParaRPr lang="es-MX" dirty="0"/>
          </a:p>
        </p:txBody>
      </p:sp>
      <p:sp>
        <p:nvSpPr>
          <p:cNvPr id="6" name="5 CuadroTexto"/>
          <p:cNvSpPr txBox="1"/>
          <p:nvPr/>
        </p:nvSpPr>
        <p:spPr>
          <a:xfrm>
            <a:off x="1187624" y="3859574"/>
            <a:ext cx="1872208" cy="923330"/>
          </a:xfrm>
          <a:prstGeom prst="rect">
            <a:avLst/>
          </a:prstGeom>
          <a:noFill/>
          <a:ln w="28575">
            <a:solidFill>
              <a:schemeClr val="tx1"/>
            </a:solidFill>
          </a:ln>
        </p:spPr>
        <p:txBody>
          <a:bodyPr wrap="square" rtlCol="0">
            <a:spAutoFit/>
          </a:bodyPr>
          <a:lstStyle/>
          <a:p>
            <a:pPr algn="ctr"/>
            <a:r>
              <a:rPr lang="es-MX" dirty="0" smtClean="0"/>
              <a:t>Tesorería General del Estado</a:t>
            </a:r>
            <a:endParaRPr lang="es-MX" dirty="0"/>
          </a:p>
        </p:txBody>
      </p:sp>
      <p:sp>
        <p:nvSpPr>
          <p:cNvPr id="8" name="7 CuadroTexto"/>
          <p:cNvSpPr txBox="1"/>
          <p:nvPr/>
        </p:nvSpPr>
        <p:spPr>
          <a:xfrm>
            <a:off x="3707904" y="3855856"/>
            <a:ext cx="1872208" cy="1049106"/>
          </a:xfrm>
          <a:prstGeom prst="rect">
            <a:avLst/>
          </a:prstGeom>
          <a:noFill/>
          <a:ln w="28575">
            <a:solidFill>
              <a:schemeClr val="tx1"/>
            </a:solidFill>
          </a:ln>
        </p:spPr>
        <p:txBody>
          <a:bodyPr wrap="square" tIns="180000" bIns="36000" rtlCol="0">
            <a:spAutoFit/>
          </a:bodyPr>
          <a:lstStyle/>
          <a:p>
            <a:pPr algn="ctr"/>
            <a:r>
              <a:rPr lang="es-MX" dirty="0" smtClean="0"/>
              <a:t>Secretaría de Gobierno</a:t>
            </a:r>
          </a:p>
          <a:p>
            <a:pPr algn="ctr"/>
            <a:endParaRPr lang="es-MX" dirty="0"/>
          </a:p>
        </p:txBody>
      </p:sp>
      <p:sp>
        <p:nvSpPr>
          <p:cNvPr id="9" name="8 CuadroTexto"/>
          <p:cNvSpPr txBox="1"/>
          <p:nvPr/>
        </p:nvSpPr>
        <p:spPr>
          <a:xfrm>
            <a:off x="6228184" y="3855856"/>
            <a:ext cx="1872208" cy="923330"/>
          </a:xfrm>
          <a:prstGeom prst="rect">
            <a:avLst/>
          </a:prstGeom>
          <a:noFill/>
          <a:ln w="28575">
            <a:solidFill>
              <a:schemeClr val="tx1"/>
            </a:solidFill>
          </a:ln>
        </p:spPr>
        <p:txBody>
          <a:bodyPr wrap="square" rtlCol="0">
            <a:spAutoFit/>
          </a:bodyPr>
          <a:lstStyle/>
          <a:p>
            <a:pPr algn="ctr"/>
            <a:r>
              <a:rPr lang="es-MX" dirty="0" smtClean="0"/>
              <a:t>Procuraduría General del Justicia </a:t>
            </a:r>
            <a:endParaRPr lang="es-MX" dirty="0"/>
          </a:p>
        </p:txBody>
      </p:sp>
      <p:cxnSp>
        <p:nvCxnSpPr>
          <p:cNvPr id="11" name="10 Conector recto"/>
          <p:cNvCxnSpPr/>
          <p:nvPr/>
        </p:nvCxnSpPr>
        <p:spPr>
          <a:xfrm>
            <a:off x="2051720" y="3279792"/>
            <a:ext cx="49685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637896" y="2312674"/>
            <a:ext cx="0" cy="154318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7020272" y="327979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2051720" y="327979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3707904" y="5106368"/>
            <a:ext cx="1872208" cy="1049106"/>
          </a:xfrm>
          <a:prstGeom prst="rect">
            <a:avLst/>
          </a:prstGeom>
          <a:noFill/>
          <a:ln w="28575">
            <a:solidFill>
              <a:schemeClr val="tx1"/>
            </a:solidFill>
          </a:ln>
        </p:spPr>
        <p:txBody>
          <a:bodyPr wrap="square" tIns="180000" bIns="36000" rtlCol="0">
            <a:spAutoFit/>
          </a:bodyPr>
          <a:lstStyle/>
          <a:p>
            <a:pPr algn="ctr"/>
            <a:endParaRPr lang="es-MX" dirty="0" smtClean="0"/>
          </a:p>
          <a:p>
            <a:pPr algn="ctr"/>
            <a:r>
              <a:rPr lang="es-MX" dirty="0" smtClean="0"/>
              <a:t>Oficial Primero</a:t>
            </a:r>
          </a:p>
          <a:p>
            <a:pPr algn="ctr"/>
            <a:endParaRPr lang="es-MX" dirty="0"/>
          </a:p>
        </p:txBody>
      </p:sp>
      <p:cxnSp>
        <p:nvCxnSpPr>
          <p:cNvPr id="22" name="21 Conector recto"/>
          <p:cNvCxnSpPr>
            <a:endCxn id="21" idx="0"/>
          </p:cNvCxnSpPr>
          <p:nvPr/>
        </p:nvCxnSpPr>
        <p:spPr>
          <a:xfrm>
            <a:off x="4644008" y="4896456"/>
            <a:ext cx="0" cy="2099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1331640" y="1700808"/>
            <a:ext cx="1008112" cy="523220"/>
          </a:xfrm>
          <a:prstGeom prst="rect">
            <a:avLst/>
          </a:prstGeom>
          <a:noFill/>
          <a:ln w="28575">
            <a:noFill/>
          </a:ln>
        </p:spPr>
        <p:txBody>
          <a:bodyPr wrap="square" rtlCol="0">
            <a:spAutoFit/>
          </a:bodyPr>
          <a:lstStyle/>
          <a:p>
            <a:pPr algn="ctr"/>
            <a:r>
              <a:rPr lang="es-MX" sz="2800" b="1" dirty="0" smtClean="0"/>
              <a:t>1919</a:t>
            </a:r>
            <a:endParaRPr lang="es-MX" sz="2800" b="1" dirty="0"/>
          </a:p>
        </p:txBody>
      </p:sp>
    </p:spTree>
  </p:cSld>
  <p:clrMapOvr>
    <a:masterClrMapping/>
  </p:clrMapOvr>
  <p:transition spd="slow">
    <p:fade thruBlk="1"/>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94 CuadroTexto"/>
          <p:cNvSpPr txBox="1"/>
          <p:nvPr/>
        </p:nvSpPr>
        <p:spPr>
          <a:xfrm>
            <a:off x="251520" y="1071546"/>
            <a:ext cx="8392446" cy="5816977"/>
          </a:xfrm>
          <a:prstGeom prst="rect">
            <a:avLst/>
          </a:prstGeom>
          <a:solidFill>
            <a:schemeClr val="bg1"/>
          </a:solidFill>
          <a:ln w="28575">
            <a:noFill/>
          </a:ln>
        </p:spPr>
        <p:txBody>
          <a:bodyPr wrap="square" tIns="0" bIns="0" rtlCol="0">
            <a:spAutoFit/>
          </a:bodyPr>
          <a:lstStyle/>
          <a:p>
            <a:r>
              <a:rPr lang="es-MX" sz="2800" b="1" dirty="0" smtClean="0"/>
              <a:t>1919</a:t>
            </a:r>
          </a:p>
          <a:p>
            <a:pPr algn="just"/>
            <a:r>
              <a:rPr lang="es-MX" sz="2800" dirty="0" smtClean="0"/>
              <a:t>“administración mínima”, caracterizada por una agenda predominantemente política.</a:t>
            </a:r>
          </a:p>
          <a:p>
            <a:pPr algn="just"/>
            <a:r>
              <a:rPr lang="es-MX" sz="2800" dirty="0" smtClean="0"/>
              <a:t>Población: 275,127 habitantes.</a:t>
            </a:r>
          </a:p>
          <a:p>
            <a:r>
              <a:rPr lang="es-MX" sz="2800" b="1" dirty="0" smtClean="0"/>
              <a:t>1929</a:t>
            </a:r>
          </a:p>
          <a:p>
            <a:pPr algn="just"/>
            <a:r>
              <a:rPr lang="es-MX" sz="2800" dirty="0" smtClean="0"/>
              <a:t>Surge los asuntos económicos en la agenda de gobierno.</a:t>
            </a:r>
          </a:p>
          <a:p>
            <a:pPr algn="just"/>
            <a:r>
              <a:rPr lang="es-MX" sz="2800" dirty="0" smtClean="0"/>
              <a:t>Población: 316,271 habitantes.</a:t>
            </a:r>
          </a:p>
          <a:p>
            <a:r>
              <a:rPr lang="es-MX" sz="2800" b="1" dirty="0" smtClean="0"/>
              <a:t>1943-1967</a:t>
            </a:r>
          </a:p>
          <a:p>
            <a:pPr algn="just"/>
            <a:r>
              <a:rPr lang="es-MX" sz="2800" dirty="0" smtClean="0"/>
              <a:t>Crecimiento del numero de órganos que componen la AP y se da una mayor especialización (nuevos órganos cuentan con fines y atribuciones especificas</a:t>
            </a:r>
            <a:r>
              <a:rPr lang="es-MX" sz="2800" dirty="0" smtClean="0"/>
              <a:t>)</a:t>
            </a:r>
            <a:endParaRPr lang="es-MX" sz="1400" dirty="0"/>
          </a:p>
        </p:txBody>
      </p:sp>
    </p:spTree>
  </p:cSld>
  <p:clrMapOvr>
    <a:masterClrMapping/>
  </p:clrMapOvr>
  <p:transition spd="slow">
    <p:fade thruBlk="1"/>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94 CuadroTexto"/>
          <p:cNvSpPr txBox="1"/>
          <p:nvPr/>
        </p:nvSpPr>
        <p:spPr>
          <a:xfrm>
            <a:off x="251520" y="1124744"/>
            <a:ext cx="8392446" cy="5601533"/>
          </a:xfrm>
          <a:prstGeom prst="rect">
            <a:avLst/>
          </a:prstGeom>
          <a:solidFill>
            <a:schemeClr val="bg1"/>
          </a:solidFill>
          <a:ln w="28575">
            <a:noFill/>
          </a:ln>
        </p:spPr>
        <p:txBody>
          <a:bodyPr wrap="square" tIns="0" bIns="0" rtlCol="0">
            <a:spAutoFit/>
          </a:bodyPr>
          <a:lstStyle/>
          <a:p>
            <a:pPr algn="just"/>
            <a:r>
              <a:rPr lang="es-MX" sz="2800" b="1" dirty="0" smtClean="0"/>
              <a:t>1957</a:t>
            </a:r>
          </a:p>
          <a:p>
            <a:pPr algn="just"/>
            <a:r>
              <a:rPr lang="es-MX" sz="2800" dirty="0" smtClean="0"/>
              <a:t>Nueva Ley Orgánica, con un mayor numero de instancias de primer nivel, sin embargo pareciera que todas dependían de la Secretaría de Gobierno.</a:t>
            </a:r>
          </a:p>
          <a:p>
            <a:pPr algn="just"/>
            <a:r>
              <a:rPr lang="es-MX" sz="2800" dirty="0" smtClean="0"/>
              <a:t>Aparece la Oficialía Mayor.</a:t>
            </a:r>
          </a:p>
          <a:p>
            <a:pPr algn="just"/>
            <a:r>
              <a:rPr lang="es-MX" sz="2800" b="1" dirty="0" smtClean="0"/>
              <a:t>1967-1991</a:t>
            </a:r>
          </a:p>
          <a:p>
            <a:pPr algn="just"/>
            <a:r>
              <a:rPr lang="es-MX" sz="2800" dirty="0" smtClean="0"/>
              <a:t>La dinámica económica propicio el crecimiento del aparato gubernamental con la Secretaría de Desarrollo, Turismo, Vivienda, etc. En </a:t>
            </a:r>
            <a:r>
              <a:rPr lang="es-MX" sz="2800" b="1" dirty="0" smtClean="0"/>
              <a:t>1977</a:t>
            </a:r>
            <a:r>
              <a:rPr lang="es-MX" sz="2800" dirty="0" smtClean="0"/>
              <a:t> se reforma la Ley Orgánica, creando la Unidad de Programación y Presupuesto, además en el marco de la reforma administrativa se crea la comisión interna de administración y Programación.</a:t>
            </a:r>
            <a:endParaRPr lang="es-MX" sz="1400" dirty="0"/>
          </a:p>
        </p:txBody>
      </p:sp>
    </p:spTree>
  </p:cSld>
  <p:clrMapOvr>
    <a:masterClrMapping/>
  </p:clrMapOvr>
  <p:transition spd="slow">
    <p:fade thruBlk="1"/>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94 CuadroTexto"/>
          <p:cNvSpPr txBox="1"/>
          <p:nvPr/>
        </p:nvSpPr>
        <p:spPr>
          <a:xfrm>
            <a:off x="251520" y="1263268"/>
            <a:ext cx="8392446" cy="4739759"/>
          </a:xfrm>
          <a:prstGeom prst="rect">
            <a:avLst/>
          </a:prstGeom>
          <a:noFill/>
          <a:ln w="28575">
            <a:noFill/>
          </a:ln>
        </p:spPr>
        <p:txBody>
          <a:bodyPr wrap="square" tIns="0" bIns="0" rtlCol="0">
            <a:spAutoFit/>
          </a:bodyPr>
          <a:lstStyle/>
          <a:p>
            <a:pPr algn="just"/>
            <a:r>
              <a:rPr lang="es-MX" sz="2800" dirty="0" smtClean="0"/>
              <a:t>La Ley orgánica vigente data de 1985 y refleja la organización que opera hasta nuestros días con diversas reestructuras y los procesos de descentralización en educación y salud, que suponen un crecimiento mayor de la estructura organizacional.</a:t>
            </a:r>
          </a:p>
          <a:p>
            <a:pPr algn="just"/>
            <a:r>
              <a:rPr lang="es-MX" sz="2800" dirty="0" smtClean="0"/>
              <a:t>La última reforma a la Ley Orgánica contempla la reaparición de la Oficialía Mayor (misma que había desaparecido en 1992).</a:t>
            </a:r>
          </a:p>
          <a:p>
            <a:pPr algn="just"/>
            <a:r>
              <a:rPr lang="es-MX" sz="2800" dirty="0" smtClean="0"/>
              <a:t>Población 2014: 2,892,464 habitantes (estimado </a:t>
            </a:r>
            <a:r>
              <a:rPr lang="es-MX" sz="2400" i="1" dirty="0" smtClean="0"/>
              <a:t>CONAPO</a:t>
            </a:r>
            <a:r>
              <a:rPr lang="es-MX" sz="2800" dirty="0" smtClean="0"/>
              <a:t>)</a:t>
            </a:r>
            <a:endParaRPr lang="es-MX" sz="2800" dirty="0"/>
          </a:p>
        </p:txBody>
      </p:sp>
    </p:spTree>
  </p:cSld>
  <p:clrMapOvr>
    <a:masterClrMapping/>
  </p:clrMapOvr>
  <p:transition spd="slow">
    <p:fade thruBlk="1"/>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03648" y="3212975"/>
            <a:ext cx="1080000" cy="961200"/>
          </a:xfrm>
          <a:prstGeom prst="rect">
            <a:avLst/>
          </a:prstGeom>
          <a:noFill/>
          <a:ln w="28575">
            <a:solidFill>
              <a:schemeClr val="tx1"/>
            </a:solidFill>
          </a:ln>
        </p:spPr>
        <p:txBody>
          <a:bodyPr wrap="square" tIns="0" bIns="0" rtlCol="0">
            <a:spAutoFit/>
          </a:bodyPr>
          <a:lstStyle/>
          <a:p>
            <a:pPr algn="ctr"/>
            <a:r>
              <a:rPr lang="es-MX" sz="1400" dirty="0" smtClean="0"/>
              <a:t>Secretaría de Hacienda</a:t>
            </a:r>
            <a:endParaRPr lang="es-MX" sz="1200" dirty="0"/>
          </a:p>
        </p:txBody>
      </p:sp>
      <p:sp>
        <p:nvSpPr>
          <p:cNvPr id="5" name="4 CuadroTexto"/>
          <p:cNvSpPr txBox="1"/>
          <p:nvPr/>
        </p:nvSpPr>
        <p:spPr>
          <a:xfrm>
            <a:off x="5238506" y="4725143"/>
            <a:ext cx="1080000" cy="1077218"/>
          </a:xfrm>
          <a:prstGeom prst="rect">
            <a:avLst/>
          </a:prstGeom>
          <a:noFill/>
          <a:ln w="28575">
            <a:solidFill>
              <a:schemeClr val="tx1"/>
            </a:solidFill>
          </a:ln>
        </p:spPr>
        <p:txBody>
          <a:bodyPr wrap="square" tIns="0" bIns="0" rtlCol="0">
            <a:spAutoFit/>
          </a:bodyPr>
          <a:lstStyle/>
          <a:p>
            <a:pPr algn="ctr"/>
            <a:r>
              <a:rPr lang="es-MX" sz="1400" dirty="0" smtClean="0"/>
              <a:t>Procuraduría General de Justicia</a:t>
            </a:r>
          </a:p>
          <a:p>
            <a:pPr algn="ctr"/>
            <a:endParaRPr lang="es-MX" sz="1400" dirty="0" smtClean="0"/>
          </a:p>
          <a:p>
            <a:pPr algn="ctr"/>
            <a:endParaRPr lang="es-MX" sz="1400" dirty="0"/>
          </a:p>
        </p:txBody>
      </p:sp>
      <p:sp>
        <p:nvSpPr>
          <p:cNvPr id="8" name="7 CuadroTexto"/>
          <p:cNvSpPr txBox="1"/>
          <p:nvPr/>
        </p:nvSpPr>
        <p:spPr>
          <a:xfrm>
            <a:off x="5220072" y="3212976"/>
            <a:ext cx="1080000" cy="961200"/>
          </a:xfrm>
          <a:prstGeom prst="rect">
            <a:avLst/>
          </a:prstGeom>
          <a:noFill/>
          <a:ln w="28575">
            <a:solidFill>
              <a:schemeClr val="tx1"/>
            </a:solidFill>
          </a:ln>
        </p:spPr>
        <p:txBody>
          <a:bodyPr wrap="square" tIns="0" bIns="0" rtlCol="0">
            <a:spAutoFit/>
          </a:bodyPr>
          <a:lstStyle/>
          <a:p>
            <a:pPr algn="ctr"/>
            <a:r>
              <a:rPr lang="es-MX" sz="1300" dirty="0" smtClean="0"/>
              <a:t>Secretaría de Educación y Cultura</a:t>
            </a:r>
          </a:p>
        </p:txBody>
      </p:sp>
      <p:cxnSp>
        <p:nvCxnSpPr>
          <p:cNvPr id="11" name="10 Conector recto"/>
          <p:cNvCxnSpPr/>
          <p:nvPr/>
        </p:nvCxnSpPr>
        <p:spPr>
          <a:xfrm>
            <a:off x="727340" y="2980752"/>
            <a:ext cx="759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72879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193504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3182667"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5743138"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7008568"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3966780" y="1314003"/>
            <a:ext cx="1160958" cy="646331"/>
          </a:xfrm>
          <a:prstGeom prst="rect">
            <a:avLst/>
          </a:prstGeom>
          <a:noFill/>
          <a:ln w="28575">
            <a:solidFill>
              <a:schemeClr val="tx1"/>
            </a:solidFill>
          </a:ln>
        </p:spPr>
        <p:txBody>
          <a:bodyPr wrap="square" tIns="0" bIns="0" rtlCol="0">
            <a:spAutoFit/>
          </a:bodyPr>
          <a:lstStyle/>
          <a:p>
            <a:pPr algn="ctr"/>
            <a:r>
              <a:rPr lang="es-MX" sz="1400" dirty="0" smtClean="0"/>
              <a:t>Gobernador del Estado</a:t>
            </a:r>
          </a:p>
          <a:p>
            <a:pPr algn="ctr"/>
            <a:endParaRPr lang="es-MX" sz="1400" dirty="0"/>
          </a:p>
        </p:txBody>
      </p:sp>
      <p:sp>
        <p:nvSpPr>
          <p:cNvPr id="18" name="17 CuadroTexto"/>
          <p:cNvSpPr txBox="1"/>
          <p:nvPr/>
        </p:nvSpPr>
        <p:spPr>
          <a:xfrm>
            <a:off x="179512" y="3212976"/>
            <a:ext cx="1080000" cy="961200"/>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19" name="18 CuadroTexto"/>
          <p:cNvSpPr txBox="1"/>
          <p:nvPr/>
        </p:nvSpPr>
        <p:spPr>
          <a:xfrm>
            <a:off x="1494090" y="4725142"/>
            <a:ext cx="1080000" cy="1077218"/>
          </a:xfrm>
          <a:prstGeom prst="rect">
            <a:avLst/>
          </a:prstGeom>
          <a:noFill/>
          <a:ln w="28575">
            <a:solidFill>
              <a:schemeClr val="tx1"/>
            </a:solidFill>
          </a:ln>
        </p:spPr>
        <p:txBody>
          <a:bodyPr wrap="square" tIns="0" bIns="0" rtlCol="0">
            <a:spAutoFit/>
          </a:bodyPr>
          <a:lstStyle/>
          <a:p>
            <a:pPr algn="ctr"/>
            <a:endParaRPr lang="es-MX" sz="1400" dirty="0" smtClean="0">
              <a:solidFill>
                <a:schemeClr val="tx1"/>
              </a:solidFill>
              <a:latin typeface="Arial" charset="0"/>
              <a:cs typeface="Arial" charset="0"/>
            </a:endParaRPr>
          </a:p>
          <a:p>
            <a:pPr algn="ctr"/>
            <a:r>
              <a:rPr lang="es-MX" sz="1400" dirty="0" smtClean="0">
                <a:solidFill>
                  <a:schemeClr val="tx1"/>
                </a:solidFill>
                <a:latin typeface="Arial" charset="0"/>
                <a:cs typeface="Arial" charset="0"/>
              </a:rPr>
              <a:t>SAGARHPA</a:t>
            </a:r>
          </a:p>
          <a:p>
            <a:pPr algn="ctr"/>
            <a:endParaRPr lang="es-MX" sz="1400" dirty="0" smtClean="0">
              <a:solidFill>
                <a:schemeClr val="tx1"/>
              </a:solidFill>
              <a:latin typeface="Arial" charset="0"/>
              <a:cs typeface="Arial" charset="0"/>
            </a:endParaRPr>
          </a:p>
          <a:p>
            <a:pPr algn="ctr"/>
            <a:endParaRPr lang="es-MX" sz="1400" dirty="0">
              <a:solidFill>
                <a:schemeClr val="tx1"/>
              </a:solidFill>
              <a:latin typeface="Arial" charset="0"/>
              <a:cs typeface="Arial" charset="0"/>
            </a:endParaRPr>
          </a:p>
        </p:txBody>
      </p:sp>
      <p:sp>
        <p:nvSpPr>
          <p:cNvPr id="20" name="19 CuadroTexto"/>
          <p:cNvSpPr txBox="1"/>
          <p:nvPr/>
        </p:nvSpPr>
        <p:spPr>
          <a:xfrm>
            <a:off x="6588224" y="3212976"/>
            <a:ext cx="1080000" cy="961200"/>
          </a:xfrm>
          <a:prstGeom prst="rect">
            <a:avLst/>
          </a:prstGeom>
          <a:noFill/>
          <a:ln w="28575">
            <a:solidFill>
              <a:schemeClr val="tx1"/>
            </a:solidFill>
          </a:ln>
        </p:spPr>
        <p:txBody>
          <a:bodyPr wrap="square" tIns="0" bIns="0" rtlCol="0">
            <a:spAutoFit/>
          </a:bodyPr>
          <a:lstStyle/>
          <a:p>
            <a:pPr algn="ctr"/>
            <a:r>
              <a:rPr lang="es-MX" sz="1400" dirty="0" smtClean="0"/>
              <a:t>Secretaría de Salud Pública</a:t>
            </a:r>
          </a:p>
          <a:p>
            <a:pPr algn="ctr"/>
            <a:endParaRPr lang="es-MX" sz="1400" dirty="0"/>
          </a:p>
        </p:txBody>
      </p:sp>
      <p:cxnSp>
        <p:nvCxnSpPr>
          <p:cNvPr id="21" name="20 Conector recto"/>
          <p:cNvCxnSpPr/>
          <p:nvPr/>
        </p:nvCxnSpPr>
        <p:spPr>
          <a:xfrm>
            <a:off x="4533900" y="1961498"/>
            <a:ext cx="0" cy="255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1691680" y="1412776"/>
            <a:ext cx="1362040" cy="646331"/>
          </a:xfrm>
          <a:prstGeom prst="rect">
            <a:avLst/>
          </a:prstGeom>
          <a:noFill/>
          <a:ln w="28575">
            <a:noFill/>
          </a:ln>
        </p:spPr>
        <p:txBody>
          <a:bodyPr wrap="square" tIns="0" bIns="0" rtlCol="0">
            <a:spAutoFit/>
          </a:bodyPr>
          <a:lstStyle/>
          <a:p>
            <a:pPr algn="ctr"/>
            <a:r>
              <a:rPr lang="es-MX" sz="2800" b="1" dirty="0" smtClean="0"/>
              <a:t>2014</a:t>
            </a:r>
          </a:p>
          <a:p>
            <a:pPr algn="ctr"/>
            <a:endParaRPr lang="es-MX" sz="1400" dirty="0"/>
          </a:p>
        </p:txBody>
      </p:sp>
      <p:sp>
        <p:nvSpPr>
          <p:cNvPr id="23" name="22 CuadroTexto"/>
          <p:cNvSpPr txBox="1"/>
          <p:nvPr/>
        </p:nvSpPr>
        <p:spPr>
          <a:xfrm>
            <a:off x="7812360" y="3212976"/>
            <a:ext cx="1080000" cy="884858"/>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150" dirty="0" smtClean="0"/>
              <a:t>Secretaría de Infraestructura y Desarrollo Urbano</a:t>
            </a:r>
          </a:p>
          <a:p>
            <a:pPr algn="ctr"/>
            <a:endParaRPr lang="es-MX" sz="1150" dirty="0"/>
          </a:p>
        </p:txBody>
      </p:sp>
      <p:sp>
        <p:nvSpPr>
          <p:cNvPr id="24" name="23 CuadroTexto"/>
          <p:cNvSpPr txBox="1"/>
          <p:nvPr/>
        </p:nvSpPr>
        <p:spPr>
          <a:xfrm>
            <a:off x="2627784" y="3212975"/>
            <a:ext cx="1080000" cy="961200"/>
          </a:xfrm>
          <a:prstGeom prst="rect">
            <a:avLst/>
          </a:prstGeom>
          <a:noFill/>
          <a:ln w="28575">
            <a:solidFill>
              <a:schemeClr val="tx1"/>
            </a:solidFill>
          </a:ln>
        </p:spPr>
        <p:txBody>
          <a:bodyPr wrap="square" tIns="0" bIns="0" rtlCol="0">
            <a:spAutoFit/>
          </a:bodyPr>
          <a:lstStyle/>
          <a:p>
            <a:pPr algn="ctr"/>
            <a:r>
              <a:rPr lang="es-MX" sz="1300" dirty="0" smtClean="0"/>
              <a:t>Secretaría de la Contraloría General</a:t>
            </a:r>
          </a:p>
        </p:txBody>
      </p:sp>
      <p:cxnSp>
        <p:nvCxnSpPr>
          <p:cNvPr id="25" name="24 Conector recto"/>
          <p:cNvCxnSpPr/>
          <p:nvPr/>
        </p:nvCxnSpPr>
        <p:spPr>
          <a:xfrm>
            <a:off x="8322088" y="2968509"/>
            <a:ext cx="0" cy="25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754158" y="4510830"/>
            <a:ext cx="7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755614"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2017526"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374848"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5740928"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7064414" y="450130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269954" y="4725144"/>
            <a:ext cx="1080000" cy="1077218"/>
          </a:xfrm>
          <a:prstGeom prst="rect">
            <a:avLst/>
          </a:prstGeom>
          <a:noFill/>
          <a:ln w="28575">
            <a:solidFill>
              <a:schemeClr val="tx1"/>
            </a:solidFill>
          </a:ln>
        </p:spPr>
        <p:txBody>
          <a:bodyPr wrap="square" tIns="0" bIns="0" rtlCol="0">
            <a:spAutoFit/>
          </a:bodyPr>
          <a:lstStyle/>
          <a:p>
            <a:pPr algn="ctr"/>
            <a:r>
              <a:rPr lang="es-MX" sz="1400" dirty="0" smtClean="0">
                <a:solidFill>
                  <a:schemeClr val="tx1"/>
                </a:solidFill>
                <a:latin typeface="Arial" charset="0"/>
                <a:cs typeface="Arial" charset="0"/>
              </a:rPr>
              <a:t>Secretaría de Economía</a:t>
            </a:r>
          </a:p>
          <a:p>
            <a:pPr algn="ctr"/>
            <a:endParaRPr lang="es-MX" sz="1400" dirty="0" smtClean="0">
              <a:solidFill>
                <a:schemeClr val="tx1"/>
              </a:solidFill>
              <a:latin typeface="Arial" charset="0"/>
              <a:cs typeface="Arial" charset="0"/>
            </a:endParaRPr>
          </a:p>
          <a:p>
            <a:pPr algn="ctr"/>
            <a:endParaRPr lang="es-MX" sz="1400" dirty="0">
              <a:solidFill>
                <a:schemeClr val="tx1"/>
              </a:solidFill>
              <a:latin typeface="Arial" charset="0"/>
              <a:cs typeface="Arial" charset="0"/>
            </a:endParaRPr>
          </a:p>
        </p:txBody>
      </p:sp>
      <p:sp>
        <p:nvSpPr>
          <p:cNvPr id="35" name="34 CuadroTexto"/>
          <p:cNvSpPr txBox="1"/>
          <p:nvPr/>
        </p:nvSpPr>
        <p:spPr>
          <a:xfrm>
            <a:off x="6534650" y="4725143"/>
            <a:ext cx="1080000" cy="1077218"/>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400" dirty="0" smtClean="0">
                <a:latin typeface="Arial" pitchFamily="34" charset="0"/>
                <a:cs typeface="Arial" pitchFamily="34" charset="0"/>
              </a:rPr>
              <a:t>Secretaría de Seguridad Pública</a:t>
            </a:r>
          </a:p>
          <a:p>
            <a:pPr algn="ctr"/>
            <a:endParaRPr lang="es-MX" sz="1400" dirty="0">
              <a:latin typeface="Arial" pitchFamily="34" charset="0"/>
              <a:cs typeface="Arial" pitchFamily="34" charset="0"/>
            </a:endParaRPr>
          </a:p>
        </p:txBody>
      </p:sp>
      <p:sp>
        <p:nvSpPr>
          <p:cNvPr id="36" name="35 CuadroTexto"/>
          <p:cNvSpPr txBox="1"/>
          <p:nvPr/>
        </p:nvSpPr>
        <p:spPr>
          <a:xfrm>
            <a:off x="2862242" y="4725143"/>
            <a:ext cx="1080000" cy="1077218"/>
          </a:xfrm>
          <a:prstGeom prst="rect">
            <a:avLst/>
          </a:prstGeom>
          <a:noFill/>
          <a:ln w="28575">
            <a:solidFill>
              <a:schemeClr val="tx1"/>
            </a:solidFill>
          </a:ln>
        </p:spPr>
        <p:txBody>
          <a:bodyPr wrap="square" tIns="0" bIns="0" rtlCol="0">
            <a:spAutoFit/>
          </a:bodyPr>
          <a:lstStyle/>
          <a:p>
            <a:pPr algn="ctr"/>
            <a:r>
              <a:rPr lang="es-MX" sz="1400" dirty="0" smtClean="0">
                <a:solidFill>
                  <a:schemeClr val="tx1"/>
                </a:solidFill>
                <a:latin typeface="Arial" charset="0"/>
                <a:cs typeface="Arial" charset="0"/>
              </a:rPr>
              <a:t>Secretaría de Desarrollo Social</a:t>
            </a:r>
          </a:p>
          <a:p>
            <a:pPr algn="ctr"/>
            <a:endParaRPr lang="es-MX" sz="1400" dirty="0">
              <a:solidFill>
                <a:schemeClr val="tx1"/>
              </a:solidFill>
              <a:latin typeface="Arial" charset="0"/>
              <a:cs typeface="Arial" charset="0"/>
            </a:endParaRPr>
          </a:p>
        </p:txBody>
      </p:sp>
      <p:sp>
        <p:nvSpPr>
          <p:cNvPr id="32" name="31 CuadroTexto"/>
          <p:cNvSpPr txBox="1"/>
          <p:nvPr/>
        </p:nvSpPr>
        <p:spPr>
          <a:xfrm>
            <a:off x="4060653" y="4722809"/>
            <a:ext cx="1080000" cy="1077218"/>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400" dirty="0" smtClean="0">
                <a:latin typeface="Arial" pitchFamily="34" charset="0"/>
                <a:cs typeface="Arial" pitchFamily="34" charset="0"/>
              </a:rPr>
              <a:t>Secretaría del Trabajo</a:t>
            </a:r>
          </a:p>
          <a:p>
            <a:pPr algn="ctr"/>
            <a:endParaRPr lang="es-MX" sz="1400" dirty="0" smtClean="0">
              <a:latin typeface="Arial" pitchFamily="34" charset="0"/>
              <a:cs typeface="Arial" pitchFamily="34" charset="0"/>
            </a:endParaRPr>
          </a:p>
          <a:p>
            <a:pPr algn="ctr"/>
            <a:endParaRPr lang="es-MX" sz="1400" dirty="0" smtClean="0">
              <a:latin typeface="Arial" pitchFamily="34" charset="0"/>
              <a:cs typeface="Arial" pitchFamily="34" charset="0"/>
            </a:endParaRPr>
          </a:p>
          <a:p>
            <a:pPr algn="ctr"/>
            <a:endParaRPr lang="es-MX" sz="1400" dirty="0">
              <a:latin typeface="Arial" pitchFamily="34" charset="0"/>
              <a:cs typeface="Arial" pitchFamily="34" charset="0"/>
            </a:endParaRPr>
          </a:p>
        </p:txBody>
      </p:sp>
      <p:cxnSp>
        <p:nvCxnSpPr>
          <p:cNvPr id="34" name="33 Conector recto"/>
          <p:cNvCxnSpPr/>
          <p:nvPr/>
        </p:nvCxnSpPr>
        <p:spPr>
          <a:xfrm>
            <a:off x="4547309" y="4508496"/>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36 CuadroTexto"/>
          <p:cNvSpPr txBox="1"/>
          <p:nvPr/>
        </p:nvSpPr>
        <p:spPr>
          <a:xfrm>
            <a:off x="7748332" y="4729377"/>
            <a:ext cx="1080000" cy="1077218"/>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400" dirty="0" smtClean="0">
                <a:latin typeface="Arial" pitchFamily="34" charset="0"/>
                <a:cs typeface="Arial" pitchFamily="34" charset="0"/>
              </a:rPr>
              <a:t>Oficialía Mayor</a:t>
            </a:r>
          </a:p>
          <a:p>
            <a:pPr algn="ctr"/>
            <a:endParaRPr lang="es-MX" sz="1400" dirty="0" smtClean="0">
              <a:latin typeface="Arial" pitchFamily="34" charset="0"/>
              <a:cs typeface="Arial" pitchFamily="34" charset="0"/>
            </a:endParaRPr>
          </a:p>
          <a:p>
            <a:pPr algn="ctr"/>
            <a:endParaRPr lang="es-MX" sz="1400" dirty="0" smtClean="0">
              <a:latin typeface="Arial" pitchFamily="34" charset="0"/>
              <a:cs typeface="Arial" pitchFamily="34" charset="0"/>
            </a:endParaRPr>
          </a:p>
          <a:p>
            <a:pPr algn="ctr"/>
            <a:endParaRPr lang="es-MX" sz="1400" dirty="0">
              <a:latin typeface="Arial" pitchFamily="34" charset="0"/>
              <a:cs typeface="Arial" pitchFamily="34" charset="0"/>
            </a:endParaRPr>
          </a:p>
        </p:txBody>
      </p:sp>
      <p:cxnSp>
        <p:nvCxnSpPr>
          <p:cNvPr id="38" name="37 Conector recto"/>
          <p:cNvCxnSpPr/>
          <p:nvPr/>
        </p:nvCxnSpPr>
        <p:spPr>
          <a:xfrm>
            <a:off x="8288304" y="450057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ox(in)">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box(in)">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ox(in)">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5" grpId="0" animBg="1"/>
      <p:bldP spid="32" grpId="0" animBg="1"/>
      <p:bldP spid="37"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291367"/>
            <a:ext cx="8034116" cy="4770537"/>
          </a:xfrm>
          <a:prstGeom prst="rect">
            <a:avLst/>
          </a:prstGeom>
          <a:noFill/>
          <a:ln w="9525" algn="ctr">
            <a:noFill/>
            <a:miter lim="800000"/>
            <a:headEnd/>
            <a:tailEnd/>
          </a:ln>
        </p:spPr>
        <p:txBody>
          <a:bodyPr wrap="square" anchor="ctr">
            <a:spAutoFit/>
          </a:bodyPr>
          <a:lstStyle/>
          <a:p>
            <a:pPr algn="just"/>
            <a:r>
              <a:rPr lang="es-MX" sz="2300" dirty="0" smtClean="0">
                <a:latin typeface="+mn-lt"/>
              </a:rPr>
              <a:t>	</a:t>
            </a:r>
            <a:r>
              <a:rPr lang="es-MX" sz="2800" dirty="0" smtClean="0">
                <a:latin typeface="+mn-lt"/>
              </a:rPr>
              <a:t>Personal en la Administración Pública Estatal:</a:t>
            </a:r>
          </a:p>
          <a:p>
            <a:pPr algn="just"/>
            <a:endParaRPr lang="es-MX" sz="2300" dirty="0" smtClean="0">
              <a:latin typeface="+mn-lt"/>
            </a:endParaRPr>
          </a:p>
          <a:p>
            <a:pPr marL="514350" indent="17463" algn="just">
              <a:buAutoNum type="arabicPlain" startAt="1917"/>
            </a:pPr>
            <a:r>
              <a:rPr lang="es-MX" sz="2300" dirty="0" smtClean="0">
                <a:latin typeface="+mn-lt"/>
              </a:rPr>
              <a:t> 		  1,301</a:t>
            </a:r>
          </a:p>
          <a:p>
            <a:pPr marL="514350" indent="17463" algn="just">
              <a:buAutoNum type="arabicPlain" startAt="1923"/>
            </a:pPr>
            <a:r>
              <a:rPr lang="es-MX" sz="2300" dirty="0" smtClean="0">
                <a:latin typeface="+mn-lt"/>
              </a:rPr>
              <a:t> 		  1,059</a:t>
            </a:r>
          </a:p>
          <a:p>
            <a:pPr marL="514350" indent="17463" algn="just">
              <a:buAutoNum type="arabicPlain" startAt="1949"/>
            </a:pPr>
            <a:r>
              <a:rPr lang="es-MX" sz="2300" dirty="0" smtClean="0">
                <a:latin typeface="+mn-lt"/>
              </a:rPr>
              <a:t> 		  2,765</a:t>
            </a:r>
          </a:p>
          <a:p>
            <a:pPr marL="514350" indent="17463" algn="just"/>
            <a:r>
              <a:rPr lang="es-MX" sz="2300" dirty="0" smtClean="0">
                <a:latin typeface="+mn-lt"/>
              </a:rPr>
              <a:t>1973 		  5,911</a:t>
            </a:r>
          </a:p>
          <a:p>
            <a:pPr marL="514350" indent="17463" algn="just"/>
            <a:r>
              <a:rPr lang="es-MX" sz="2300" dirty="0" smtClean="0">
                <a:latin typeface="+mn-lt"/>
              </a:rPr>
              <a:t>1985 		10,857</a:t>
            </a:r>
          </a:p>
          <a:p>
            <a:pPr marL="514350" indent="17463" algn="just">
              <a:buAutoNum type="arabicPlain" startAt="1991"/>
            </a:pPr>
            <a:r>
              <a:rPr lang="es-MX" sz="2300" dirty="0" smtClean="0">
                <a:latin typeface="+mn-lt"/>
              </a:rPr>
              <a:t> 		14,507</a:t>
            </a:r>
          </a:p>
          <a:p>
            <a:pPr marL="514350" indent="17463" algn="just">
              <a:buAutoNum type="arabicPlain" startAt="2012"/>
            </a:pPr>
            <a:r>
              <a:rPr lang="es-MX" sz="2300" dirty="0" smtClean="0">
                <a:latin typeface="+mn-lt"/>
              </a:rPr>
              <a:t> 		62,512 *</a:t>
            </a:r>
          </a:p>
          <a:p>
            <a:pPr marL="514350" indent="17463" algn="just"/>
            <a:endParaRPr lang="es-MX" sz="2300" dirty="0" smtClean="0">
              <a:latin typeface="+mn-lt"/>
            </a:endParaRPr>
          </a:p>
          <a:p>
            <a:pPr algn="just"/>
            <a:r>
              <a:rPr lang="es-MX" sz="2300" dirty="0" smtClean="0">
                <a:latin typeface="+mn-lt"/>
              </a:rPr>
              <a:t>*12,500 administración central, incluye 32,000 plazas del magisterio y 8,000 de salud, el resto aprox. 10,000 del sector paraestatal.</a:t>
            </a:r>
            <a:endParaRPr lang="es-MX" sz="2300" b="1" dirty="0" smtClean="0">
              <a:latin typeface="+mn-lt"/>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393700" y="1285884"/>
            <a:ext cx="8321675" cy="5857892"/>
          </a:xfrm>
        </p:spPr>
        <p:txBody>
          <a:bodyPr>
            <a:normAutofit/>
          </a:bodyPr>
          <a:lstStyle/>
          <a:p>
            <a:pPr algn="just" eaLnBrk="1" hangingPunct="1">
              <a:buClr>
                <a:srgbClr val="E46C0A"/>
              </a:buClr>
              <a:buNone/>
              <a:defRPr/>
            </a:pPr>
            <a:r>
              <a:rPr lang="es-MX" sz="2800" dirty="0" smtClean="0">
                <a:solidFill>
                  <a:schemeClr val="tx1"/>
                </a:solidFill>
                <a:latin typeface="+mn-lt"/>
              </a:rPr>
              <a:t>Tamaño de la APE</a:t>
            </a:r>
          </a:p>
          <a:p>
            <a:pPr lvl="1" algn="just" eaLnBrk="1" hangingPunct="1">
              <a:buClr>
                <a:srgbClr val="E46C0A"/>
              </a:buClr>
              <a:buFont typeface="Wingdings" pitchFamily="2" charset="2"/>
              <a:buChar char="v"/>
              <a:defRPr/>
            </a:pPr>
            <a:r>
              <a:rPr lang="es-MX" sz="2500" dirty="0" smtClean="0">
                <a:solidFill>
                  <a:schemeClr val="tx1"/>
                </a:solidFill>
                <a:latin typeface="+mn-lt"/>
              </a:rPr>
              <a:t>  Dependencias: 12 + Procuraduría</a:t>
            </a:r>
          </a:p>
          <a:p>
            <a:pPr lvl="1" algn="just" eaLnBrk="1" hangingPunct="1">
              <a:buClr>
                <a:srgbClr val="E46C0A"/>
              </a:buClr>
              <a:buFont typeface="Wingdings" pitchFamily="2" charset="2"/>
              <a:buChar char="v"/>
              <a:defRPr/>
            </a:pPr>
            <a:r>
              <a:rPr lang="es-MX" sz="2500" dirty="0" smtClean="0">
                <a:solidFill>
                  <a:schemeClr val="tx1"/>
                </a:solidFill>
                <a:latin typeface="+mn-lt"/>
              </a:rPr>
              <a:t>  Entidades: 59 + 5</a:t>
            </a:r>
          </a:p>
          <a:p>
            <a:pPr lvl="1" algn="just" eaLnBrk="1" hangingPunct="1">
              <a:buClr>
                <a:srgbClr val="E46C0A"/>
              </a:buClr>
              <a:buNone/>
              <a:defRPr/>
            </a:pPr>
            <a:endParaRPr lang="es-MX" sz="2500" dirty="0" smtClean="0">
              <a:solidFill>
                <a:schemeClr val="tx1"/>
              </a:solidFill>
              <a:latin typeface="+mn-lt"/>
            </a:endParaRPr>
          </a:p>
          <a:p>
            <a:pPr lvl="1" algn="just" eaLnBrk="1" hangingPunct="1">
              <a:buClr>
                <a:srgbClr val="E46C0A"/>
              </a:buClr>
              <a:buNone/>
              <a:defRPr/>
            </a:pPr>
            <a:endParaRPr lang="es-MX" dirty="0" smtClean="0">
              <a:solidFill>
                <a:schemeClr val="tx1"/>
              </a:solidFill>
              <a:latin typeface="+mn-lt"/>
            </a:endParaRPr>
          </a:p>
          <a:p>
            <a:pPr marL="342900" lvl="1" indent="-342900" algn="just" eaLnBrk="1" hangingPunct="1">
              <a:buClr>
                <a:srgbClr val="E46C0A"/>
              </a:buClr>
              <a:buNone/>
              <a:defRPr/>
            </a:pPr>
            <a:r>
              <a:rPr lang="es-MX" dirty="0" smtClean="0">
                <a:solidFill>
                  <a:schemeClr val="tx1"/>
                </a:solidFill>
                <a:latin typeface="+mn-lt"/>
              </a:rPr>
              <a:t>Desglose de Unidades administrativas </a:t>
            </a:r>
            <a:r>
              <a:rPr lang="es-MX" sz="2000" dirty="0" smtClean="0">
                <a:solidFill>
                  <a:schemeClr val="tx1"/>
                </a:solidFill>
                <a:latin typeface="+mn-lt"/>
              </a:rPr>
              <a:t>(en operación)</a:t>
            </a:r>
          </a:p>
          <a:p>
            <a:pPr marL="742950" lvl="2" indent="-342900" algn="just" eaLnBrk="1" hangingPunct="1">
              <a:buClr>
                <a:srgbClr val="E46C0A"/>
              </a:buClr>
              <a:buFont typeface="Wingdings" pitchFamily="2" charset="2"/>
              <a:buChar char="v"/>
              <a:defRPr/>
            </a:pPr>
            <a:r>
              <a:rPr lang="es-MX" sz="2500" dirty="0" smtClean="0">
                <a:latin typeface="+mn-lt"/>
              </a:rPr>
              <a:t>13 Dependencias con 289 UA</a:t>
            </a:r>
          </a:p>
          <a:p>
            <a:pPr marL="742950" lvl="2" indent="-342900" algn="just" eaLnBrk="1" hangingPunct="1">
              <a:buClr>
                <a:srgbClr val="E46C0A"/>
              </a:buClr>
              <a:buFont typeface="Wingdings" pitchFamily="2" charset="2"/>
              <a:buChar char="v"/>
              <a:defRPr/>
            </a:pPr>
            <a:r>
              <a:rPr lang="es-MX" sz="2500" dirty="0" smtClean="0">
                <a:latin typeface="+mn-lt"/>
              </a:rPr>
              <a:t>51 Entidades con 288 UA</a:t>
            </a:r>
          </a:p>
          <a:p>
            <a:pPr marL="742950" lvl="2" indent="-342900" algn="just" eaLnBrk="1" hangingPunct="1">
              <a:buClr>
                <a:srgbClr val="E46C0A"/>
              </a:buClr>
              <a:buFont typeface="Wingdings" pitchFamily="2" charset="2"/>
              <a:buChar char="v"/>
              <a:defRPr/>
            </a:pPr>
            <a:r>
              <a:rPr lang="es-MX" sz="2500" dirty="0" smtClean="0"/>
              <a:t>Total: 577</a:t>
            </a:r>
            <a:endParaRPr lang="es-MX" sz="2500" dirty="0" smtClean="0">
              <a:latin typeface="+mn-lt"/>
            </a:endParaRPr>
          </a:p>
          <a:p>
            <a:pPr marL="971550" lvl="1" indent="-514350" algn="just" eaLnBrk="1" hangingPunct="1">
              <a:buClr>
                <a:srgbClr val="E46C0A"/>
              </a:buClr>
              <a:buNone/>
              <a:defRPr/>
            </a:pPr>
            <a:endParaRPr lang="es-MX" dirty="0" smtClean="0">
              <a:latin typeface="Century Gothic" pitchFamily="-97" charset="0"/>
            </a:endParaRPr>
          </a:p>
          <a:p>
            <a:pPr eaLnBrk="1" hangingPunct="1">
              <a:buClr>
                <a:srgbClr val="E46C0A"/>
              </a:buClr>
              <a:buFont typeface="Calibri" pitchFamily="-97" charset="0"/>
              <a:buChar char="→"/>
              <a:defRPr/>
            </a:pPr>
            <a:endParaRPr lang="es-MX" dirty="0" smtClean="0">
              <a:latin typeface="Century Gothic" pitchFamily="-97" charset="0"/>
            </a:endParaRPr>
          </a:p>
        </p:txBody>
      </p:sp>
    </p:spTree>
  </p:cSld>
  <p:clrMapOvr>
    <a:masterClrMapping/>
  </p:clrMapOvr>
  <p:transition spd="med"/>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51520" y="1052736"/>
            <a:ext cx="8496944" cy="1529650"/>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MX" sz="2800" dirty="0" smtClean="0">
                <a:latin typeface="+mn-lt"/>
                <a:cs typeface="Century Gothic"/>
              </a:rPr>
              <a:t>¿Por qué es importante el Desarrollo Administrativo? </a:t>
            </a:r>
          </a:p>
          <a:p>
            <a:pPr marL="536575" indent="-536575" algn="just">
              <a:lnSpc>
                <a:spcPct val="120000"/>
              </a:lnSpc>
              <a:spcBef>
                <a:spcPct val="20000"/>
              </a:spcBef>
              <a:buClr>
                <a:srgbClr val="E46C0A"/>
              </a:buClr>
              <a:tabLst>
                <a:tab pos="534988" algn="l"/>
              </a:tabLst>
              <a:defRPr/>
            </a:pPr>
            <a:r>
              <a:rPr lang="es-MX" sz="2300" dirty="0" smtClean="0">
                <a:latin typeface="+mn-lt"/>
                <a:cs typeface="Century Gothic"/>
              </a:rPr>
              <a:t>Es el proceso de mejora de los elementos que conforman los insumos de la administración inherente a la función pública.</a:t>
            </a:r>
            <a:endParaRPr lang="es-MX" sz="2300" dirty="0">
              <a:latin typeface="+mn-lt"/>
              <a:cs typeface="Century Gothic"/>
            </a:endParaRPr>
          </a:p>
        </p:txBody>
      </p:sp>
      <p:sp>
        <p:nvSpPr>
          <p:cNvPr id="3" name="Rectangle 4"/>
          <p:cNvSpPr>
            <a:spLocks noChangeArrowheads="1"/>
          </p:cNvSpPr>
          <p:nvPr/>
        </p:nvSpPr>
        <p:spPr bwMode="auto">
          <a:xfrm>
            <a:off x="683568" y="2780928"/>
            <a:ext cx="7818092" cy="2868478"/>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Marco de actuación</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Conformación de la Organización</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Sistemas informáticos</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Procesos</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Capacidad de los servidores públicos</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Infraestructura y equipamiento</a:t>
            </a:r>
            <a:endParaRPr lang="es-MX" sz="2200" dirty="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ox(i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VIDEO: </a:t>
            </a:r>
            <a:br>
              <a:rPr lang="es-MX" dirty="0" smtClean="0"/>
            </a:br>
            <a:r>
              <a:rPr lang="es-MX" dirty="0" smtClean="0"/>
              <a:t>El Santo contra la burocracia</a:t>
            </a:r>
            <a:endParaRPr lang="es-MX" dirty="0"/>
          </a:p>
        </p:txBody>
      </p:sp>
    </p:spTree>
  </p:cSld>
  <p:clrMapOvr>
    <a:masterClrMapping/>
  </p:clrMapOvr>
  <p:transition spd="slow">
    <p:fade thruBlk="1"/>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2. </a:t>
            </a:r>
            <a:r>
              <a:rPr lang="es-MX" dirty="0" smtClean="0"/>
              <a:t>La </a:t>
            </a:r>
            <a:r>
              <a:rPr lang="es-MX" dirty="0" smtClean="0"/>
              <a:t>Modernización Administrativa en Sonora</a:t>
            </a:r>
            <a:endParaRPr lang="es-ES" dirty="0"/>
          </a:p>
        </p:txBody>
      </p:sp>
      <p:sp>
        <p:nvSpPr>
          <p:cNvPr id="3" name="2 Subtítulo"/>
          <p:cNvSpPr>
            <a:spLocks noGrp="1"/>
          </p:cNvSpPr>
          <p:nvPr>
            <p:ph type="subTitle" idx="1"/>
          </p:nvPr>
        </p:nvSpPr>
        <p:spPr/>
        <p:txBody>
          <a:bodyPr/>
          <a:lstStyle/>
          <a:p>
            <a:r>
              <a:rPr lang="es-MX" dirty="0" smtClean="0"/>
              <a:t>2.2 Elementos para la elaboración de Proyectos de Mejora</a:t>
            </a:r>
            <a:endParaRPr lang="es-ES" dirty="0"/>
          </a:p>
        </p:txBody>
      </p:sp>
    </p:spTree>
  </p:cSld>
  <p:clrMapOvr>
    <a:masterClrMapping/>
  </p:clrMapOvr>
  <p:transition spd="slow">
    <p:fade thruBlk="1"/>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Marcador de contenido 3"/>
          <p:cNvSpPr>
            <a:spLocks noGrp="1"/>
          </p:cNvSpPr>
          <p:nvPr>
            <p:ph idx="1"/>
          </p:nvPr>
        </p:nvSpPr>
        <p:spPr>
          <a:xfrm>
            <a:off x="179388" y="1071563"/>
            <a:ext cx="8607425" cy="5786437"/>
          </a:xfrm>
          <a:solidFill>
            <a:schemeClr val="bg1"/>
          </a:solidFill>
        </p:spPr>
        <p:txBody>
          <a:bodyPr/>
          <a:lstStyle/>
          <a:p>
            <a:pPr indent="20638" algn="just" eaLnBrk="1" hangingPunct="1">
              <a:buClr>
                <a:srgbClr val="E46C0A"/>
              </a:buClr>
              <a:buFont typeface="Calibri" pitchFamily="34" charset="0"/>
              <a:buNone/>
              <a:defRPr/>
            </a:pPr>
            <a:r>
              <a:rPr lang="es-MX" sz="2000" dirty="0" smtClean="0">
                <a:latin typeface="Century Gothic" pitchFamily="34" charset="0"/>
                <a:ea typeface="ＭＳ Ｐゴシック" pitchFamily="34" charset="-128"/>
              </a:rPr>
              <a:t>Detección de acciones de mejora: para identificar acciones de mejora, hay que detectar las situaciones que dificultan la respuesta del gobierno a las demandas de los ciudadanos.</a:t>
            </a:r>
          </a:p>
          <a:p>
            <a:pPr indent="20638" algn="just" eaLnBrk="1" hangingPunct="1">
              <a:buClr>
                <a:srgbClr val="E46C0A"/>
              </a:buClr>
              <a:buFont typeface="Calibri" pitchFamily="34" charset="0"/>
              <a:buNone/>
              <a:defRPr/>
            </a:pPr>
            <a:endParaRPr lang="es-MX" sz="500" dirty="0" smtClean="0">
              <a:latin typeface="Century Gothic" pitchFamily="34" charset="0"/>
              <a:ea typeface="ＭＳ Ｐゴシック" pitchFamily="34" charset="-128"/>
            </a:endParaRPr>
          </a:p>
          <a:p>
            <a:pPr algn="just">
              <a:defRPr/>
            </a:pPr>
            <a:r>
              <a:rPr lang="es-MX" sz="2000" dirty="0" smtClean="0"/>
              <a:t>Entorpecen el correcto desarrollo de los procesos de la institución.</a:t>
            </a:r>
          </a:p>
          <a:p>
            <a:pPr algn="just">
              <a:defRPr/>
            </a:pPr>
            <a:r>
              <a:rPr lang="es-MX" sz="2000" dirty="0" smtClean="0"/>
              <a:t>Impiden el logro de resultados y metas comprometidas.</a:t>
            </a:r>
          </a:p>
          <a:p>
            <a:pPr algn="just">
              <a:defRPr/>
            </a:pPr>
            <a:r>
              <a:rPr lang="es-MX" sz="2000" dirty="0" smtClean="0"/>
              <a:t>Desvían la atención de la institución, quién deja de enfocarse en los objetivos.</a:t>
            </a:r>
          </a:p>
          <a:p>
            <a:pPr algn="just">
              <a:defRPr/>
            </a:pPr>
            <a:r>
              <a:rPr lang="es-MX" sz="2000" dirty="0" smtClean="0"/>
              <a:t>Son complejas y se deben a factores tanto internos como externos a la institución.</a:t>
            </a:r>
          </a:p>
          <a:p>
            <a:pPr algn="just">
              <a:defRPr/>
            </a:pPr>
            <a:r>
              <a:rPr lang="es-MX" sz="2000" dirty="0" smtClean="0"/>
              <a:t>Son parte de una red de causas y efectos, lo que dificulta su identificación y delimitación.</a:t>
            </a:r>
          </a:p>
          <a:p>
            <a:pPr algn="just">
              <a:defRPr/>
            </a:pPr>
            <a:r>
              <a:rPr lang="es-MX" sz="2000" dirty="0" smtClean="0"/>
              <a:t>Se tienden a resolver de forma aislada, no considerando sus relaciones o efectos en otras áreas de la institución o en otras instituciones.</a:t>
            </a:r>
          </a:p>
          <a:p>
            <a:pPr algn="just">
              <a:defRPr/>
            </a:pPr>
            <a:r>
              <a:rPr lang="es-MX" sz="2000" dirty="0" smtClean="0"/>
              <a:t>Afectan negativamente la percepción que los ciudadanos tienen de la institución.</a:t>
            </a:r>
          </a:p>
          <a:p>
            <a:pPr algn="just" eaLnBrk="1" hangingPunct="1">
              <a:buClr>
                <a:srgbClr val="E46C0A"/>
              </a:buClr>
              <a:buFont typeface="Calibri" pitchFamily="34" charset="0"/>
              <a:buNone/>
              <a:defRPr/>
            </a:pPr>
            <a:endParaRPr lang="es-MX" sz="2000" dirty="0" smtClean="0">
              <a:latin typeface="Century Gothic" pitchFamily="34" charset="0"/>
              <a:ea typeface="ＭＳ Ｐゴシック" pitchFamily="34" charset="-128"/>
            </a:endParaRPr>
          </a:p>
        </p:txBody>
      </p:sp>
    </p:spTree>
  </p:cSld>
  <p:clrMapOvr>
    <a:masterClrMapping/>
  </p:clrMapOvr>
  <p:transition spd="med"/>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Marcador de contenido 3"/>
          <p:cNvSpPr>
            <a:spLocks noGrp="1"/>
          </p:cNvSpPr>
          <p:nvPr>
            <p:ph idx="1"/>
          </p:nvPr>
        </p:nvSpPr>
        <p:spPr>
          <a:xfrm>
            <a:off x="179388" y="1268412"/>
            <a:ext cx="8607425" cy="5018107"/>
          </a:xfrm>
          <a:solidFill>
            <a:schemeClr val="bg1"/>
          </a:solidFill>
        </p:spPr>
        <p:txBody>
          <a:bodyPr/>
          <a:lstStyle/>
          <a:p>
            <a:pPr marL="358775" indent="4763" algn="just">
              <a:buFont typeface="Calibri" pitchFamily="34" charset="0"/>
              <a:buNone/>
              <a:defRPr/>
            </a:pPr>
            <a:r>
              <a:rPr lang="es-MX" sz="2000" dirty="0" smtClean="0"/>
              <a:t>Un proyecto de mejora, se puede definir como el conjunto de actividades interrelacionadas, programadas y planificadas, con un inicio y fin definido, el cual utiliza recursos limitados para lograr los objetivos de un gobierno centrado en el ciudadano.</a:t>
            </a:r>
          </a:p>
          <a:p>
            <a:pPr>
              <a:spcBef>
                <a:spcPts val="0"/>
              </a:spcBef>
              <a:buFont typeface="Calibri" pitchFamily="34" charset="0"/>
              <a:buNone/>
              <a:defRPr/>
            </a:pPr>
            <a:r>
              <a:rPr lang="es-MX" sz="2000" dirty="0" smtClean="0"/>
              <a:t> </a:t>
            </a:r>
            <a:endParaRPr lang="es-MX" sz="500" dirty="0" smtClean="0"/>
          </a:p>
          <a:p>
            <a:pPr>
              <a:buFont typeface="Calibri" pitchFamily="34" charset="0"/>
              <a:buNone/>
              <a:defRPr/>
            </a:pPr>
            <a:r>
              <a:rPr lang="es-MX" sz="2000" dirty="0" smtClean="0"/>
              <a:t>	Las características principales de los proyectos de mejora son:</a:t>
            </a:r>
          </a:p>
          <a:p>
            <a:pPr>
              <a:defRPr/>
            </a:pPr>
            <a:r>
              <a:rPr lang="es-MX" sz="2000" dirty="0" smtClean="0"/>
              <a:t>Cada proyecto de mejora tiene un comienzo y final definido.</a:t>
            </a:r>
          </a:p>
          <a:p>
            <a:pPr>
              <a:defRPr/>
            </a:pPr>
            <a:r>
              <a:rPr lang="es-MX" sz="2000" dirty="0" smtClean="0"/>
              <a:t>Los proyectos de mejora constan de una sucesión de grupos de actividades los cuales conforman sus etapas.</a:t>
            </a:r>
          </a:p>
          <a:p>
            <a:pPr>
              <a:defRPr/>
            </a:pPr>
            <a:r>
              <a:rPr lang="es-MX" sz="2000" dirty="0" smtClean="0"/>
              <a:t>Los proyectos de mejora requieren utilizar recursos limitados para ejecutar las actividades y etapas del mismo.</a:t>
            </a:r>
          </a:p>
          <a:p>
            <a:pPr>
              <a:defRPr/>
            </a:pPr>
            <a:r>
              <a:rPr lang="es-MX" sz="2000" dirty="0" smtClean="0"/>
              <a:t>Un proyecto de mejora genera resultados o productos únicos, que dependen de cada proyecto de mejora.</a:t>
            </a:r>
          </a:p>
          <a:p>
            <a:pPr>
              <a:defRPr/>
            </a:pPr>
            <a:r>
              <a:rPr lang="es-MX" sz="2000" dirty="0" smtClean="0"/>
              <a:t>Los resultados de los proyectos de mejora deben generar beneficios, ya sea a la ciudadanía, a la institución o a ambas.</a:t>
            </a:r>
            <a:endParaRPr lang="es-MX" sz="2000" dirty="0"/>
          </a:p>
        </p:txBody>
      </p:sp>
    </p:spTree>
  </p:cSld>
  <p:clrMapOvr>
    <a:masterClrMapping/>
  </p:clrMapOvr>
  <p:transition spd="med"/>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Marcador de contenido 3"/>
          <p:cNvSpPr>
            <a:spLocks noGrp="1"/>
          </p:cNvSpPr>
          <p:nvPr>
            <p:ph idx="1"/>
          </p:nvPr>
        </p:nvSpPr>
        <p:spPr>
          <a:xfrm>
            <a:off x="179388" y="1214422"/>
            <a:ext cx="8607425" cy="4857750"/>
          </a:xfrm>
        </p:spPr>
        <p:txBody>
          <a:bodyPr/>
          <a:lstStyle/>
          <a:p>
            <a:pPr marL="358775" indent="4763" algn="just">
              <a:buFont typeface="Calibri" pitchFamily="34" charset="0"/>
              <a:buNone/>
              <a:defRPr/>
            </a:pPr>
            <a:r>
              <a:rPr lang="es-MX" sz="2000" dirty="0" smtClean="0"/>
              <a:t>El éxito de un proyecto esta sustentado en la capacidad de comunicación y coordinación de la organización:</a:t>
            </a:r>
          </a:p>
          <a:p>
            <a:pPr marL="358775" indent="4763" algn="just">
              <a:buFont typeface="Calibri" pitchFamily="34" charset="0"/>
              <a:buNone/>
              <a:defRPr/>
            </a:pPr>
            <a:endParaRPr lang="es-MX" sz="2000" dirty="0" smtClean="0"/>
          </a:p>
          <a:p>
            <a:pPr marL="358775" indent="4763" algn="just">
              <a:buFont typeface="Calibri" pitchFamily="34" charset="0"/>
              <a:buNone/>
              <a:defRPr/>
            </a:pPr>
            <a:r>
              <a:rPr lang="es-MX" sz="2000" dirty="0" smtClean="0"/>
              <a:t>Capacidad normativa		           Capacidad técnica</a:t>
            </a:r>
          </a:p>
          <a:p>
            <a:pPr marL="358775" indent="4763" algn="just">
              <a:buFont typeface="Calibri" pitchFamily="34" charset="0"/>
              <a:buNone/>
              <a:defRPr/>
            </a:pPr>
            <a:r>
              <a:rPr lang="es-MX" sz="2000" dirty="0" smtClean="0"/>
              <a:t>   Capacidad financiera			Capacidad de gestión</a:t>
            </a:r>
          </a:p>
          <a:p>
            <a:pPr marL="358775" indent="4763" algn="just">
              <a:buFont typeface="Calibri" pitchFamily="34" charset="0"/>
              <a:buNone/>
              <a:defRPr/>
            </a:pPr>
            <a:r>
              <a:rPr lang="es-MX" sz="2000" dirty="0" smtClean="0"/>
              <a:t>        Capacidad</a:t>
            </a:r>
          </a:p>
          <a:p>
            <a:pPr marL="358775" indent="4763" algn="just">
              <a:buFont typeface="Calibri" pitchFamily="34" charset="0"/>
              <a:buNone/>
              <a:defRPr/>
            </a:pPr>
            <a:r>
              <a:rPr lang="es-MX" sz="2000" dirty="0" smtClean="0"/>
              <a:t>     interinstitucional</a:t>
            </a:r>
          </a:p>
          <a:p>
            <a:pPr>
              <a:spcBef>
                <a:spcPts val="0"/>
              </a:spcBef>
              <a:buFont typeface="Calibri" pitchFamily="34" charset="0"/>
              <a:buNone/>
              <a:defRPr/>
            </a:pPr>
            <a:r>
              <a:rPr lang="es-MX" sz="2000" dirty="0" smtClean="0"/>
              <a:t> </a:t>
            </a:r>
            <a:endParaRPr lang="es-MX" sz="500" dirty="0" smtClean="0"/>
          </a:p>
          <a:p>
            <a:pPr>
              <a:buFont typeface="Calibri" pitchFamily="34" charset="0"/>
              <a:buNone/>
              <a:defRPr/>
            </a:pPr>
            <a:r>
              <a:rPr lang="es-MX" sz="2000" dirty="0" smtClean="0"/>
              <a:t>	</a:t>
            </a:r>
            <a:endParaRPr lang="es-MX" sz="2000" dirty="0"/>
          </a:p>
        </p:txBody>
      </p:sp>
      <p:pic>
        <p:nvPicPr>
          <p:cNvPr id="338946" name="Picture 2" descr="Piramide de los 4 factores de éxito"/>
          <p:cNvPicPr>
            <a:picLocks noChangeAspect="1" noChangeArrowheads="1"/>
          </p:cNvPicPr>
          <p:nvPr/>
        </p:nvPicPr>
        <p:blipFill>
          <a:blip r:embed="rId3"/>
          <a:srcRect/>
          <a:stretch>
            <a:fillRect/>
          </a:stretch>
        </p:blipFill>
        <p:spPr bwMode="auto">
          <a:xfrm>
            <a:off x="2476512" y="1802025"/>
            <a:ext cx="4452942" cy="4341620"/>
          </a:xfrm>
          <a:prstGeom prst="rect">
            <a:avLst/>
          </a:prstGeom>
          <a:noFill/>
        </p:spPr>
      </p:pic>
    </p:spTree>
  </p:cSld>
  <p:clrMapOvr>
    <a:masterClrMapping/>
  </p:clrMapOvr>
  <p:transition spd="med"/>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21 Rectángulo"/>
          <p:cNvSpPr/>
          <p:nvPr/>
        </p:nvSpPr>
        <p:spPr>
          <a:xfrm>
            <a:off x="3714744" y="6072206"/>
            <a:ext cx="2214578" cy="6429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26 Rectángulo"/>
          <p:cNvSpPr/>
          <p:nvPr/>
        </p:nvSpPr>
        <p:spPr>
          <a:xfrm>
            <a:off x="142875" y="3641725"/>
            <a:ext cx="2214563" cy="3033713"/>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es-MX" sz="1600" b="1" dirty="0">
                <a:solidFill>
                  <a:srgbClr val="000000"/>
                </a:solidFill>
              </a:rPr>
              <a:t>1. Datos del proyecto.</a:t>
            </a:r>
          </a:p>
          <a:p>
            <a:pPr>
              <a:buFontTx/>
              <a:buChar char="•"/>
              <a:defRPr/>
            </a:pPr>
            <a:r>
              <a:rPr lang="es-MX" sz="1600" dirty="0">
                <a:solidFill>
                  <a:srgbClr val="000000"/>
                </a:solidFill>
              </a:rPr>
              <a:t>Datos Generales</a:t>
            </a:r>
          </a:p>
          <a:p>
            <a:pPr>
              <a:buFontTx/>
              <a:buChar char="•"/>
              <a:defRPr/>
            </a:pPr>
            <a:r>
              <a:rPr lang="es-MX" sz="1600" dirty="0">
                <a:solidFill>
                  <a:srgbClr val="000000"/>
                </a:solidFill>
              </a:rPr>
              <a:t>Equipo de </a:t>
            </a:r>
            <a:r>
              <a:rPr lang="es-MX" sz="1600" dirty="0" smtClean="0">
                <a:solidFill>
                  <a:srgbClr val="000000"/>
                </a:solidFill>
              </a:rPr>
              <a:t>trabajo</a:t>
            </a:r>
            <a:endParaRPr lang="es-MX" sz="1600" dirty="0">
              <a:solidFill>
                <a:srgbClr val="000000"/>
              </a:solidFill>
            </a:endParaRPr>
          </a:p>
          <a:p>
            <a:pPr>
              <a:defRPr/>
            </a:pPr>
            <a:endParaRPr lang="es-MX" sz="1000" dirty="0">
              <a:solidFill>
                <a:srgbClr val="000000"/>
              </a:solidFill>
            </a:endParaRPr>
          </a:p>
          <a:p>
            <a:pPr>
              <a:defRPr/>
            </a:pPr>
            <a:r>
              <a:rPr lang="es-MX" sz="1600" b="1" dirty="0">
                <a:solidFill>
                  <a:srgbClr val="000000"/>
                </a:solidFill>
              </a:rPr>
              <a:t>2.Indicadores de proyecto.</a:t>
            </a:r>
          </a:p>
          <a:p>
            <a:pPr>
              <a:defRPr/>
            </a:pPr>
            <a:endParaRPr lang="es-MX" sz="1000" b="1" dirty="0">
              <a:solidFill>
                <a:srgbClr val="000000"/>
              </a:solidFill>
            </a:endParaRPr>
          </a:p>
          <a:p>
            <a:pPr>
              <a:defRPr/>
            </a:pPr>
            <a:r>
              <a:rPr lang="es-MX" sz="1600" b="1" dirty="0">
                <a:solidFill>
                  <a:srgbClr val="000000"/>
                </a:solidFill>
              </a:rPr>
              <a:t>3.Análisis</a:t>
            </a:r>
          </a:p>
          <a:p>
            <a:pPr>
              <a:buFontTx/>
              <a:buChar char="•"/>
              <a:defRPr/>
            </a:pPr>
            <a:r>
              <a:rPr lang="es-MX" sz="1600" u="sng" dirty="0">
                <a:solidFill>
                  <a:srgbClr val="000000"/>
                </a:solidFill>
              </a:rPr>
              <a:t>Categoría de proyecto</a:t>
            </a:r>
          </a:p>
          <a:p>
            <a:pPr>
              <a:buFontTx/>
              <a:buChar char="•"/>
              <a:defRPr/>
            </a:pPr>
            <a:r>
              <a:rPr lang="es-MX" sz="1600" dirty="0">
                <a:solidFill>
                  <a:srgbClr val="000000"/>
                </a:solidFill>
              </a:rPr>
              <a:t>Análisis de costo</a:t>
            </a:r>
          </a:p>
          <a:p>
            <a:pPr>
              <a:buFontTx/>
              <a:buChar char="•"/>
              <a:defRPr/>
            </a:pPr>
            <a:r>
              <a:rPr lang="es-MX" sz="1600" dirty="0">
                <a:solidFill>
                  <a:srgbClr val="000000"/>
                </a:solidFill>
              </a:rPr>
              <a:t>Análisis de Factibilidad</a:t>
            </a:r>
          </a:p>
          <a:p>
            <a:pPr>
              <a:defRPr/>
            </a:pPr>
            <a:endParaRPr lang="es-MX" sz="1200" dirty="0">
              <a:solidFill>
                <a:srgbClr val="000000"/>
              </a:solidFill>
            </a:endParaRPr>
          </a:p>
          <a:p>
            <a:pPr>
              <a:defRPr/>
            </a:pPr>
            <a:r>
              <a:rPr lang="es-MX" sz="1600" b="1" dirty="0">
                <a:solidFill>
                  <a:srgbClr val="000000"/>
                </a:solidFill>
              </a:rPr>
              <a:t>4.Gráfico.</a:t>
            </a:r>
            <a:endParaRPr lang="es-MX" sz="1600" u="sng" dirty="0">
              <a:solidFill>
                <a:srgbClr val="0070C0"/>
              </a:solidFill>
            </a:endParaRPr>
          </a:p>
        </p:txBody>
      </p:sp>
      <p:sp>
        <p:nvSpPr>
          <p:cNvPr id="28" name="27 Rectángulo"/>
          <p:cNvSpPr/>
          <p:nvPr/>
        </p:nvSpPr>
        <p:spPr>
          <a:xfrm>
            <a:off x="2500313" y="3641725"/>
            <a:ext cx="1928812" cy="304698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MX" sz="1600" b="1" dirty="0">
                <a:solidFill>
                  <a:srgbClr val="000000"/>
                </a:solidFill>
              </a:rPr>
              <a:t>Plan de trabajo de acuerdo con </a:t>
            </a:r>
            <a:r>
              <a:rPr lang="es-MX" sz="1600" u="sng" dirty="0">
                <a:solidFill>
                  <a:srgbClr val="000000"/>
                </a:solidFill>
              </a:rPr>
              <a:t>Categoría de </a:t>
            </a:r>
            <a:r>
              <a:rPr lang="es-MX" sz="1600" u="sng" dirty="0" smtClean="0">
                <a:solidFill>
                  <a:srgbClr val="000000"/>
                </a:solidFill>
              </a:rPr>
              <a:t>proyecto</a:t>
            </a:r>
            <a:endParaRPr lang="es-MX" sz="1600" u="sng" dirty="0">
              <a:solidFill>
                <a:srgbClr val="000000"/>
              </a:solidFill>
            </a:endParaRPr>
          </a:p>
          <a:p>
            <a:pPr>
              <a:buFontTx/>
              <a:buChar char="•"/>
              <a:defRPr/>
            </a:pPr>
            <a:r>
              <a:rPr lang="es-MX" sz="1600" dirty="0">
                <a:solidFill>
                  <a:srgbClr val="000000"/>
                </a:solidFill>
              </a:rPr>
              <a:t>Etapa</a:t>
            </a:r>
          </a:p>
          <a:p>
            <a:pPr>
              <a:buFontTx/>
              <a:buChar char="•"/>
              <a:defRPr/>
            </a:pPr>
            <a:r>
              <a:rPr lang="es-MX" sz="1600" dirty="0">
                <a:solidFill>
                  <a:srgbClr val="000000"/>
                </a:solidFill>
              </a:rPr>
              <a:t>Actividad</a:t>
            </a:r>
          </a:p>
          <a:p>
            <a:pPr>
              <a:buFontTx/>
              <a:buChar char="•"/>
              <a:defRPr/>
            </a:pPr>
            <a:r>
              <a:rPr lang="es-MX" sz="1600" dirty="0">
                <a:solidFill>
                  <a:srgbClr val="000000"/>
                </a:solidFill>
              </a:rPr>
              <a:t>Responsable</a:t>
            </a:r>
          </a:p>
          <a:p>
            <a:pPr algn="ctr">
              <a:buFontTx/>
              <a:buChar char="•"/>
              <a:defRPr/>
            </a:pPr>
            <a:endParaRPr lang="es-MX" sz="1600" dirty="0">
              <a:solidFill>
                <a:srgbClr val="000000"/>
              </a:solidFill>
            </a:endParaRPr>
          </a:p>
          <a:p>
            <a:pPr algn="ctr">
              <a:defRPr/>
            </a:pPr>
            <a:endParaRPr lang="es-MX" sz="1600" dirty="0" smtClean="0">
              <a:solidFill>
                <a:srgbClr val="000000"/>
              </a:solidFill>
            </a:endParaRPr>
          </a:p>
          <a:p>
            <a:pPr algn="ctr">
              <a:defRPr/>
            </a:pPr>
            <a:endParaRPr lang="es-MX" sz="1600" dirty="0" smtClean="0">
              <a:solidFill>
                <a:srgbClr val="000000"/>
              </a:solidFill>
            </a:endParaRPr>
          </a:p>
          <a:p>
            <a:pPr algn="ctr">
              <a:defRPr/>
            </a:pPr>
            <a:endParaRPr lang="es-MX" sz="1600" dirty="0" smtClean="0">
              <a:solidFill>
                <a:srgbClr val="000000"/>
              </a:solidFill>
            </a:endParaRPr>
          </a:p>
          <a:p>
            <a:pPr algn="ctr">
              <a:defRPr/>
            </a:pPr>
            <a:r>
              <a:rPr lang="es-MX" sz="1600" dirty="0" smtClean="0">
                <a:solidFill>
                  <a:srgbClr val="000000"/>
                </a:solidFill>
              </a:rPr>
              <a:t> </a:t>
            </a:r>
            <a:endParaRPr lang="es-MX" sz="1600" dirty="0">
              <a:solidFill>
                <a:srgbClr val="000000"/>
              </a:solidFill>
            </a:endParaRPr>
          </a:p>
        </p:txBody>
      </p:sp>
      <p:pic>
        <p:nvPicPr>
          <p:cNvPr id="29701" name="Picture 4"/>
          <p:cNvPicPr>
            <a:picLocks noChangeAspect="1" noChangeArrowheads="1"/>
          </p:cNvPicPr>
          <p:nvPr/>
        </p:nvPicPr>
        <p:blipFill>
          <a:blip r:embed="rId3" cstate="print"/>
          <a:srcRect l="78516" t="61876" r="9180" b="17499"/>
          <a:stretch>
            <a:fillRect/>
          </a:stretch>
        </p:blipFill>
        <p:spPr bwMode="auto">
          <a:xfrm>
            <a:off x="7072313" y="2070100"/>
            <a:ext cx="1500187" cy="1571625"/>
          </a:xfrm>
          <a:prstGeom prst="rect">
            <a:avLst/>
          </a:prstGeom>
          <a:noFill/>
          <a:ln w="9525">
            <a:noFill/>
            <a:miter lim="800000"/>
            <a:headEnd/>
            <a:tailEnd/>
          </a:ln>
        </p:spPr>
      </p:pic>
      <p:sp>
        <p:nvSpPr>
          <p:cNvPr id="32" name="31 Rectángulo"/>
          <p:cNvSpPr/>
          <p:nvPr/>
        </p:nvSpPr>
        <p:spPr>
          <a:xfrm>
            <a:off x="4643438" y="3641725"/>
            <a:ext cx="2376487" cy="304698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es-MX" sz="1600" b="1" dirty="0">
                <a:solidFill>
                  <a:srgbClr val="000000"/>
                </a:solidFill>
              </a:rPr>
              <a:t>Seguimiento de proyecto:</a:t>
            </a:r>
          </a:p>
          <a:p>
            <a:pPr>
              <a:buFontTx/>
              <a:buChar char="•"/>
              <a:defRPr/>
            </a:pPr>
            <a:r>
              <a:rPr lang="es-MX" sz="1600" dirty="0">
                <a:solidFill>
                  <a:srgbClr val="000000"/>
                </a:solidFill>
              </a:rPr>
              <a:t>Etapa</a:t>
            </a:r>
          </a:p>
          <a:p>
            <a:pPr lvl="1">
              <a:buFontTx/>
              <a:buChar char="•"/>
              <a:defRPr/>
            </a:pPr>
            <a:r>
              <a:rPr lang="es-MX" sz="1600" dirty="0">
                <a:solidFill>
                  <a:srgbClr val="000000"/>
                </a:solidFill>
              </a:rPr>
              <a:t>Actividad</a:t>
            </a:r>
          </a:p>
          <a:p>
            <a:pPr marL="989013" lvl="2" indent="-74613">
              <a:buFontTx/>
              <a:buChar char="•"/>
              <a:defRPr/>
            </a:pPr>
            <a:r>
              <a:rPr lang="es-MX" sz="1600" dirty="0">
                <a:solidFill>
                  <a:srgbClr val="000000"/>
                </a:solidFill>
              </a:rPr>
              <a:t>Resultados de Actividad</a:t>
            </a:r>
          </a:p>
          <a:p>
            <a:pPr lvl="1">
              <a:buFontTx/>
              <a:buChar char="•"/>
              <a:defRPr/>
            </a:pPr>
            <a:r>
              <a:rPr lang="es-MX" sz="1600" dirty="0" smtClean="0">
                <a:solidFill>
                  <a:srgbClr val="000000"/>
                </a:solidFill>
              </a:rPr>
              <a:t>Indicadores</a:t>
            </a:r>
          </a:p>
          <a:p>
            <a:pPr lvl="2">
              <a:buFontTx/>
              <a:buChar char="•"/>
              <a:defRPr/>
            </a:pPr>
            <a:r>
              <a:rPr lang="es-MX" sz="1600" dirty="0">
                <a:solidFill>
                  <a:srgbClr val="000000"/>
                </a:solidFill>
              </a:rPr>
              <a:t>Resultados de </a:t>
            </a:r>
            <a:r>
              <a:rPr lang="es-MX" sz="1600" dirty="0" smtClean="0">
                <a:solidFill>
                  <a:srgbClr val="000000"/>
                </a:solidFill>
              </a:rPr>
              <a:t>Indicador</a:t>
            </a:r>
            <a:endParaRPr lang="es-MX" sz="1600" dirty="0">
              <a:solidFill>
                <a:srgbClr val="000000"/>
              </a:solidFill>
            </a:endParaRPr>
          </a:p>
          <a:p>
            <a:pPr lvl="1">
              <a:buFontTx/>
              <a:buChar char="•"/>
              <a:defRPr/>
            </a:pPr>
            <a:endParaRPr lang="es-MX" sz="1600" dirty="0">
              <a:solidFill>
                <a:srgbClr val="000000"/>
              </a:solidFill>
            </a:endParaRPr>
          </a:p>
          <a:p>
            <a:pPr lvl="1">
              <a:buFontTx/>
              <a:buChar char="•"/>
              <a:defRPr/>
            </a:pPr>
            <a:endParaRPr lang="es-MX" sz="1600" dirty="0">
              <a:solidFill>
                <a:srgbClr val="000000"/>
              </a:solidFill>
            </a:endParaRPr>
          </a:p>
          <a:p>
            <a:pPr lvl="1">
              <a:buFontTx/>
              <a:buChar char="•"/>
              <a:defRPr/>
            </a:pPr>
            <a:endParaRPr lang="es-MX" sz="1600" dirty="0">
              <a:solidFill>
                <a:srgbClr val="000000"/>
              </a:solidFill>
            </a:endParaRPr>
          </a:p>
          <a:p>
            <a:pPr>
              <a:defRPr/>
            </a:pPr>
            <a:endParaRPr lang="es-MX" sz="1600" dirty="0">
              <a:solidFill>
                <a:srgbClr val="000000"/>
              </a:solidFill>
            </a:endParaRPr>
          </a:p>
        </p:txBody>
      </p:sp>
      <p:sp>
        <p:nvSpPr>
          <p:cNvPr id="33" name="32 Rectángulo"/>
          <p:cNvSpPr/>
          <p:nvPr/>
        </p:nvSpPr>
        <p:spPr>
          <a:xfrm>
            <a:off x="7143750" y="3641725"/>
            <a:ext cx="1928813" cy="3108543"/>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endParaRPr lang="es-MX" sz="800" dirty="0">
              <a:solidFill>
                <a:srgbClr val="000000"/>
              </a:solidFill>
            </a:endParaRPr>
          </a:p>
          <a:p>
            <a:pPr marL="90488" indent="-90488">
              <a:buFontTx/>
              <a:buChar char="•"/>
              <a:defRPr/>
            </a:pPr>
            <a:r>
              <a:rPr lang="es-MX" sz="1600" dirty="0">
                <a:solidFill>
                  <a:srgbClr val="000000"/>
                </a:solidFill>
              </a:rPr>
              <a:t>Informe de Cierre</a:t>
            </a:r>
          </a:p>
          <a:p>
            <a:pPr marL="90488" indent="-90488">
              <a:defRPr/>
            </a:pPr>
            <a:endParaRPr lang="es-MX" sz="1200" dirty="0">
              <a:solidFill>
                <a:srgbClr val="000000"/>
              </a:solidFill>
            </a:endParaRPr>
          </a:p>
          <a:p>
            <a:pPr marL="90488" indent="-90488">
              <a:buFontTx/>
              <a:buChar char="•"/>
              <a:defRPr/>
            </a:pPr>
            <a:r>
              <a:rPr lang="es-MX" sz="1600" dirty="0">
                <a:solidFill>
                  <a:srgbClr val="000000"/>
                </a:solidFill>
              </a:rPr>
              <a:t>Aseguramiento de la </a:t>
            </a:r>
            <a:r>
              <a:rPr lang="es-MX" sz="1600" dirty="0" smtClean="0">
                <a:solidFill>
                  <a:srgbClr val="000000"/>
                </a:solidFill>
              </a:rPr>
              <a:t>mejora</a:t>
            </a:r>
          </a:p>
          <a:p>
            <a:pPr marL="90488" indent="-90488" algn="ctr">
              <a:buFontTx/>
              <a:buChar char="•"/>
              <a:defRPr/>
            </a:pPr>
            <a:endParaRPr lang="es-MX" sz="1600" dirty="0">
              <a:solidFill>
                <a:srgbClr val="000000"/>
              </a:solidFill>
            </a:endParaRPr>
          </a:p>
          <a:p>
            <a:pPr marL="90488" indent="-90488">
              <a:buFontTx/>
              <a:buChar char="•"/>
              <a:defRPr/>
            </a:pPr>
            <a:r>
              <a:rPr lang="es-MX" sz="1600" dirty="0" smtClean="0">
                <a:solidFill>
                  <a:srgbClr val="000000"/>
                </a:solidFill>
              </a:rPr>
              <a:t>Lecciones </a:t>
            </a:r>
            <a:r>
              <a:rPr lang="es-MX" sz="1600" dirty="0">
                <a:solidFill>
                  <a:srgbClr val="000000"/>
                </a:solidFill>
              </a:rPr>
              <a:t>aprendidas</a:t>
            </a:r>
          </a:p>
          <a:p>
            <a:pPr marL="90488" indent="-90488" algn="ctr">
              <a:buFontTx/>
              <a:buChar char="•"/>
              <a:defRPr/>
            </a:pPr>
            <a:endParaRPr lang="es-MX" sz="1600" dirty="0">
              <a:solidFill>
                <a:srgbClr val="000000"/>
              </a:solidFill>
            </a:endParaRPr>
          </a:p>
          <a:p>
            <a:pPr marL="90488" indent="-90488" algn="ctr">
              <a:buFontTx/>
              <a:buChar char="•"/>
              <a:defRPr/>
            </a:pPr>
            <a:endParaRPr lang="es-MX" sz="1600" dirty="0" smtClean="0">
              <a:solidFill>
                <a:srgbClr val="000000"/>
              </a:solidFill>
            </a:endParaRPr>
          </a:p>
          <a:p>
            <a:pPr marL="90488" indent="-90488" algn="ctr">
              <a:buFontTx/>
              <a:buChar char="•"/>
              <a:defRPr/>
            </a:pPr>
            <a:endParaRPr lang="es-MX" sz="1600" dirty="0" smtClean="0">
              <a:solidFill>
                <a:srgbClr val="000000"/>
              </a:solidFill>
            </a:endParaRPr>
          </a:p>
          <a:p>
            <a:pPr marL="90488" indent="-90488" algn="ctr">
              <a:buFontTx/>
              <a:buChar char="•"/>
              <a:defRPr/>
            </a:pPr>
            <a:endParaRPr lang="es-MX" sz="1600" dirty="0" smtClean="0">
              <a:solidFill>
                <a:srgbClr val="000000"/>
              </a:solidFill>
            </a:endParaRPr>
          </a:p>
          <a:p>
            <a:pPr marL="90488" indent="-90488" algn="ctr">
              <a:buFontTx/>
              <a:buChar char="•"/>
              <a:defRPr/>
            </a:pPr>
            <a:endParaRPr lang="es-MX" sz="1600" dirty="0">
              <a:solidFill>
                <a:srgbClr val="000000"/>
              </a:solidFill>
            </a:endParaRPr>
          </a:p>
        </p:txBody>
      </p:sp>
      <p:pic>
        <p:nvPicPr>
          <p:cNvPr id="29704" name="Picture 4"/>
          <p:cNvPicPr>
            <a:picLocks noChangeAspect="1" noChangeArrowheads="1"/>
          </p:cNvPicPr>
          <p:nvPr/>
        </p:nvPicPr>
        <p:blipFill>
          <a:blip r:embed="rId3" cstate="print"/>
          <a:srcRect l="59102" t="61876" r="26836" b="17499"/>
          <a:stretch>
            <a:fillRect/>
          </a:stretch>
        </p:blipFill>
        <p:spPr bwMode="auto">
          <a:xfrm>
            <a:off x="4929188" y="1998663"/>
            <a:ext cx="1714500" cy="1571625"/>
          </a:xfrm>
          <a:prstGeom prst="rect">
            <a:avLst/>
          </a:prstGeom>
          <a:noFill/>
          <a:ln w="9525">
            <a:noFill/>
            <a:miter lim="800000"/>
            <a:headEnd/>
            <a:tailEnd/>
          </a:ln>
        </p:spPr>
      </p:pic>
      <p:pic>
        <p:nvPicPr>
          <p:cNvPr id="29705" name="Picture 4"/>
          <p:cNvPicPr>
            <a:picLocks noChangeAspect="1" noChangeArrowheads="1"/>
          </p:cNvPicPr>
          <p:nvPr/>
        </p:nvPicPr>
        <p:blipFill>
          <a:blip r:embed="rId3" cstate="print"/>
          <a:srcRect l="40273" t="61876" r="47421" b="17499"/>
          <a:stretch>
            <a:fillRect/>
          </a:stretch>
        </p:blipFill>
        <p:spPr bwMode="auto">
          <a:xfrm>
            <a:off x="2714625" y="1998663"/>
            <a:ext cx="1500188" cy="1571625"/>
          </a:xfrm>
          <a:prstGeom prst="rect">
            <a:avLst/>
          </a:prstGeom>
          <a:noFill/>
          <a:ln w="9525">
            <a:noFill/>
            <a:miter lim="800000"/>
            <a:headEnd/>
            <a:tailEnd/>
          </a:ln>
        </p:spPr>
      </p:pic>
      <p:pic>
        <p:nvPicPr>
          <p:cNvPr id="29706" name="Picture 4"/>
          <p:cNvPicPr>
            <a:picLocks noChangeAspect="1" noChangeArrowheads="1"/>
          </p:cNvPicPr>
          <p:nvPr/>
        </p:nvPicPr>
        <p:blipFill>
          <a:blip r:embed="rId3" cstate="print"/>
          <a:srcRect l="21094" t="61876" r="65665" b="17499"/>
          <a:stretch>
            <a:fillRect/>
          </a:stretch>
        </p:blipFill>
        <p:spPr bwMode="auto">
          <a:xfrm>
            <a:off x="500063" y="1998663"/>
            <a:ext cx="1614487" cy="1571625"/>
          </a:xfrm>
          <a:prstGeom prst="rect">
            <a:avLst/>
          </a:prstGeom>
          <a:noFill/>
          <a:ln w="9525">
            <a:noFill/>
            <a:miter lim="800000"/>
            <a:headEnd/>
            <a:tailEnd/>
          </a:ln>
        </p:spPr>
      </p:pic>
      <p:sp>
        <p:nvSpPr>
          <p:cNvPr id="13" name="12 Pentágono"/>
          <p:cNvSpPr/>
          <p:nvPr/>
        </p:nvSpPr>
        <p:spPr>
          <a:xfrm>
            <a:off x="285750" y="1712913"/>
            <a:ext cx="2357438" cy="285750"/>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r>
              <a:rPr lang="es-MX" b="1" dirty="0">
                <a:solidFill>
                  <a:schemeClr val="bg1"/>
                </a:solidFill>
              </a:rPr>
              <a:t>Iniciativa</a:t>
            </a:r>
          </a:p>
        </p:txBody>
      </p:sp>
      <p:sp>
        <p:nvSpPr>
          <p:cNvPr id="14" name="13 Pentágono"/>
          <p:cNvSpPr/>
          <p:nvPr/>
        </p:nvSpPr>
        <p:spPr>
          <a:xfrm>
            <a:off x="2857488" y="1712876"/>
            <a:ext cx="5786478" cy="285752"/>
          </a:xfrm>
          <a:prstGeom prst="homePlate">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r>
              <a:rPr lang="es-MX" b="1" dirty="0">
                <a:solidFill>
                  <a:schemeClr val="bg1"/>
                </a:solidFill>
              </a:rPr>
              <a:t>Proyecto</a:t>
            </a:r>
          </a:p>
        </p:txBody>
      </p:sp>
      <p:pic>
        <p:nvPicPr>
          <p:cNvPr id="29711" name="Picture 2"/>
          <p:cNvPicPr>
            <a:picLocks noChangeAspect="1" noChangeArrowheads="1"/>
          </p:cNvPicPr>
          <p:nvPr/>
        </p:nvPicPr>
        <p:blipFill>
          <a:blip r:embed="rId4" cstate="print"/>
          <a:srcRect l="67903" t="45911" r="21756" b="40128"/>
          <a:stretch>
            <a:fillRect/>
          </a:stretch>
        </p:blipFill>
        <p:spPr bwMode="auto">
          <a:xfrm>
            <a:off x="2071688" y="2713038"/>
            <a:ext cx="555625" cy="357187"/>
          </a:xfrm>
          <a:prstGeom prst="rect">
            <a:avLst/>
          </a:prstGeom>
          <a:noFill/>
          <a:ln w="9525">
            <a:noFill/>
            <a:miter lim="800000"/>
            <a:headEnd/>
            <a:tailEnd/>
          </a:ln>
        </p:spPr>
      </p:pic>
      <p:pic>
        <p:nvPicPr>
          <p:cNvPr id="29712" name="Picture 2"/>
          <p:cNvPicPr>
            <a:picLocks noChangeAspect="1" noChangeArrowheads="1"/>
          </p:cNvPicPr>
          <p:nvPr/>
        </p:nvPicPr>
        <p:blipFill>
          <a:blip r:embed="rId4" cstate="print"/>
          <a:srcRect l="67903" t="45911" r="21756" b="40128"/>
          <a:stretch>
            <a:fillRect/>
          </a:stretch>
        </p:blipFill>
        <p:spPr bwMode="auto">
          <a:xfrm>
            <a:off x="4214813" y="2713038"/>
            <a:ext cx="555625" cy="357187"/>
          </a:xfrm>
          <a:prstGeom prst="rect">
            <a:avLst/>
          </a:prstGeom>
          <a:noFill/>
          <a:ln w="9525">
            <a:noFill/>
            <a:miter lim="800000"/>
            <a:headEnd/>
            <a:tailEnd/>
          </a:ln>
        </p:spPr>
      </p:pic>
      <p:pic>
        <p:nvPicPr>
          <p:cNvPr id="29713" name="Picture 2"/>
          <p:cNvPicPr>
            <a:picLocks noChangeAspect="1" noChangeArrowheads="1"/>
          </p:cNvPicPr>
          <p:nvPr/>
        </p:nvPicPr>
        <p:blipFill>
          <a:blip r:embed="rId4" cstate="print"/>
          <a:srcRect l="67903" t="45911" r="21756" b="40128"/>
          <a:stretch>
            <a:fillRect/>
          </a:stretch>
        </p:blipFill>
        <p:spPr bwMode="auto">
          <a:xfrm>
            <a:off x="6588125" y="2713038"/>
            <a:ext cx="555625" cy="357187"/>
          </a:xfrm>
          <a:prstGeom prst="rect">
            <a:avLst/>
          </a:prstGeom>
          <a:noFill/>
          <a:ln w="9525">
            <a:noFill/>
            <a:miter lim="800000"/>
            <a:headEnd/>
            <a:tailEnd/>
          </a:ln>
        </p:spPr>
      </p:pic>
      <p:cxnSp>
        <p:nvCxnSpPr>
          <p:cNvPr id="19" name="18 Conector recto"/>
          <p:cNvCxnSpPr/>
          <p:nvPr/>
        </p:nvCxnSpPr>
        <p:spPr>
          <a:xfrm rot="5400000">
            <a:off x="1785144" y="2640807"/>
            <a:ext cx="1857375" cy="158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pic>
        <p:nvPicPr>
          <p:cNvPr id="29715" name="Picture 2"/>
          <p:cNvPicPr>
            <a:picLocks noChangeAspect="1" noChangeArrowheads="1"/>
          </p:cNvPicPr>
          <p:nvPr/>
        </p:nvPicPr>
        <p:blipFill>
          <a:blip r:embed="rId4" cstate="print"/>
          <a:srcRect l="67903" t="45911" r="21756" b="40128"/>
          <a:stretch>
            <a:fillRect/>
          </a:stretch>
        </p:blipFill>
        <p:spPr bwMode="auto">
          <a:xfrm>
            <a:off x="8516938" y="2641600"/>
            <a:ext cx="555625" cy="357188"/>
          </a:xfrm>
          <a:prstGeom prst="rect">
            <a:avLst/>
          </a:prstGeom>
          <a:noFill/>
          <a:ln w="9525">
            <a:noFill/>
            <a:miter lim="800000"/>
            <a:headEnd/>
            <a:tailEnd/>
          </a:ln>
        </p:spPr>
      </p:pic>
      <p:sp>
        <p:nvSpPr>
          <p:cNvPr id="29716" name="AutoShape 21"/>
          <p:cNvSpPr>
            <a:spLocks noChangeArrowheads="1"/>
          </p:cNvSpPr>
          <p:nvPr/>
        </p:nvSpPr>
        <p:spPr bwMode="auto">
          <a:xfrm>
            <a:off x="2124075" y="2200275"/>
            <a:ext cx="504825" cy="431800"/>
          </a:xfrm>
          <a:prstGeom prst="rightArrow">
            <a:avLst>
              <a:gd name="adj1" fmla="val 50000"/>
              <a:gd name="adj2" fmla="val 29228"/>
            </a:avLst>
          </a:prstGeom>
          <a:solidFill>
            <a:srgbClr val="993366">
              <a:alpha val="61176"/>
            </a:srgbClr>
          </a:solidFill>
          <a:ln w="9525">
            <a:solidFill>
              <a:schemeClr val="tx1"/>
            </a:solidFill>
            <a:miter lim="800000"/>
            <a:headEnd/>
            <a:tailEnd/>
          </a:ln>
        </p:spPr>
        <p:txBody>
          <a:bodyPr wrap="none" anchor="ctr"/>
          <a:lstStyle/>
          <a:p>
            <a:endParaRPr lang="en-US"/>
          </a:p>
        </p:txBody>
      </p:sp>
      <p:sp>
        <p:nvSpPr>
          <p:cNvPr id="29717" name="AutoShape 22"/>
          <p:cNvSpPr>
            <a:spLocks noChangeArrowheads="1"/>
          </p:cNvSpPr>
          <p:nvPr/>
        </p:nvSpPr>
        <p:spPr bwMode="auto">
          <a:xfrm>
            <a:off x="4356100" y="2200275"/>
            <a:ext cx="504825" cy="431800"/>
          </a:xfrm>
          <a:prstGeom prst="rightArrow">
            <a:avLst>
              <a:gd name="adj1" fmla="val 50000"/>
              <a:gd name="adj2" fmla="val 29228"/>
            </a:avLst>
          </a:prstGeom>
          <a:solidFill>
            <a:srgbClr val="993366">
              <a:alpha val="61176"/>
            </a:srgbClr>
          </a:solidFill>
          <a:ln w="9525">
            <a:solidFill>
              <a:schemeClr val="tx1"/>
            </a:solidFill>
            <a:miter lim="800000"/>
            <a:headEnd/>
            <a:tailEnd/>
          </a:ln>
        </p:spPr>
        <p:txBody>
          <a:bodyPr wrap="none" anchor="ctr"/>
          <a:lstStyle/>
          <a:p>
            <a:endParaRPr lang="en-US"/>
          </a:p>
        </p:txBody>
      </p:sp>
      <p:sp>
        <p:nvSpPr>
          <p:cNvPr id="29718" name="AutoShape 23"/>
          <p:cNvSpPr>
            <a:spLocks noChangeArrowheads="1"/>
          </p:cNvSpPr>
          <p:nvPr/>
        </p:nvSpPr>
        <p:spPr bwMode="auto">
          <a:xfrm>
            <a:off x="6588125" y="2200275"/>
            <a:ext cx="504825" cy="431800"/>
          </a:xfrm>
          <a:prstGeom prst="rightArrow">
            <a:avLst>
              <a:gd name="adj1" fmla="val 50000"/>
              <a:gd name="adj2" fmla="val 29228"/>
            </a:avLst>
          </a:prstGeom>
          <a:solidFill>
            <a:srgbClr val="993366">
              <a:alpha val="61176"/>
            </a:srgbClr>
          </a:solidFill>
          <a:ln w="9525">
            <a:solidFill>
              <a:schemeClr val="tx1"/>
            </a:solidFill>
            <a:miter lim="800000"/>
            <a:headEnd/>
            <a:tailEnd/>
          </a:ln>
        </p:spPr>
        <p:txBody>
          <a:bodyPr wrap="none" anchor="ctr"/>
          <a:lstStyle/>
          <a:p>
            <a:endParaRPr lang="en-US"/>
          </a:p>
        </p:txBody>
      </p:sp>
      <p:sp>
        <p:nvSpPr>
          <p:cNvPr id="29719" name="Rectangle 2"/>
          <p:cNvSpPr txBox="1">
            <a:spLocks noChangeArrowheads="1"/>
          </p:cNvSpPr>
          <p:nvPr/>
        </p:nvSpPr>
        <p:spPr bwMode="auto">
          <a:xfrm>
            <a:off x="500063" y="996938"/>
            <a:ext cx="8001000" cy="646112"/>
          </a:xfrm>
          <a:prstGeom prst="rect">
            <a:avLst/>
          </a:prstGeom>
          <a:noFill/>
          <a:ln w="9525" algn="ctr">
            <a:noFill/>
            <a:miter lim="800000"/>
            <a:headEnd/>
            <a:tailEnd/>
          </a:ln>
        </p:spPr>
        <p:txBody>
          <a:bodyPr anchor="ctr">
            <a:spAutoFit/>
          </a:bodyPr>
          <a:lstStyle/>
          <a:p>
            <a:pPr algn="r" eaLnBrk="0" hangingPunct="0"/>
            <a:r>
              <a:rPr lang="es-MX" sz="3600" dirty="0">
                <a:solidFill>
                  <a:schemeClr val="tx2"/>
                </a:solidFill>
                <a:latin typeface="Century Gothic" pitchFamily="34" charset="0"/>
              </a:rPr>
              <a:t> Ciclo de vida de los proyectos</a:t>
            </a:r>
            <a:endParaRPr lang="es-ES" sz="3600" dirty="0">
              <a:solidFill>
                <a:schemeClr val="tx2"/>
              </a:solidFill>
              <a:latin typeface="Century Gothic" pitchFamily="34" charset="0"/>
            </a:endParaRP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AutoShape 10"/>
          <p:cNvSpPr>
            <a:spLocks noChangeAspect="1" noChangeArrowheads="1"/>
          </p:cNvSpPr>
          <p:nvPr/>
        </p:nvSpPr>
        <p:spPr bwMode="auto">
          <a:xfrm>
            <a:off x="-12700" y="1446213"/>
            <a:ext cx="9144000" cy="3241675"/>
          </a:xfrm>
          <a:prstGeom prst="rect">
            <a:avLst/>
          </a:prstGeom>
          <a:noFill/>
          <a:ln w="9525">
            <a:noFill/>
            <a:miter lim="800000"/>
            <a:headEnd/>
            <a:tailEnd/>
          </a:ln>
        </p:spPr>
        <p:txBody>
          <a:bodyPr/>
          <a:lstStyle/>
          <a:p>
            <a:endParaRPr lang="es-MX"/>
          </a:p>
        </p:txBody>
      </p:sp>
      <p:sp>
        <p:nvSpPr>
          <p:cNvPr id="33812" name="Line 51"/>
          <p:cNvSpPr>
            <a:spLocks noChangeShapeType="1"/>
          </p:cNvSpPr>
          <p:nvPr/>
        </p:nvSpPr>
        <p:spPr bwMode="auto">
          <a:xfrm>
            <a:off x="712788" y="2124075"/>
            <a:ext cx="7512050" cy="0"/>
          </a:xfrm>
          <a:prstGeom prst="line">
            <a:avLst/>
          </a:prstGeom>
          <a:noFill/>
          <a:ln w="57150">
            <a:solidFill>
              <a:srgbClr val="CC0000"/>
            </a:solidFill>
            <a:round/>
            <a:headEnd/>
            <a:tailEnd type="triangle" w="med" len="med"/>
          </a:ln>
        </p:spPr>
        <p:txBody>
          <a:bodyPr/>
          <a:lstStyle/>
          <a:p>
            <a:endParaRPr lang="es-MX"/>
          </a:p>
        </p:txBody>
      </p:sp>
      <p:sp>
        <p:nvSpPr>
          <p:cNvPr id="32" name="Rectangle 2"/>
          <p:cNvSpPr txBox="1">
            <a:spLocks noChangeArrowheads="1"/>
          </p:cNvSpPr>
          <p:nvPr/>
        </p:nvSpPr>
        <p:spPr>
          <a:xfrm>
            <a:off x="714375" y="1614488"/>
            <a:ext cx="8001000" cy="523875"/>
          </a:xfrm>
          <a:prstGeom prst="rect">
            <a:avLst/>
          </a:prstGeom>
          <a:noFill/>
          <a:ln w="9525" algn="ctr">
            <a:noFill/>
            <a:miter lim="800000"/>
            <a:headEnd/>
            <a:tailEnd/>
          </a:ln>
        </p:spPr>
        <p:txBody>
          <a:bodyPr anchor="ctr">
            <a:spAutoFit/>
          </a:bodyPr>
          <a:lstStyle/>
          <a:p>
            <a:pPr algn="ctr">
              <a:spcAft>
                <a:spcPct val="40000"/>
              </a:spcAft>
              <a:defRPr/>
            </a:pPr>
            <a:r>
              <a:rPr lang="es-MX" sz="2800" b="1" u="sng" dirty="0">
                <a:solidFill>
                  <a:schemeClr val="accent1">
                    <a:lumMod val="50000"/>
                  </a:schemeClr>
                </a:solidFill>
                <a:latin typeface="Arial Narrow" pitchFamily="34" charset="0"/>
                <a:ea typeface="ＭＳ Ｐゴシック" pitchFamily="-97" charset="-128"/>
              </a:rPr>
              <a:t>Metodología para Integrar Proyectos de Mejora</a:t>
            </a:r>
            <a:endParaRPr lang="es-ES" sz="2800" b="1" u="sng" dirty="0">
              <a:solidFill>
                <a:schemeClr val="accent1">
                  <a:lumMod val="50000"/>
                </a:schemeClr>
              </a:solidFill>
              <a:latin typeface="Arial Narrow" pitchFamily="34" charset="0"/>
              <a:ea typeface="ＭＳ Ｐゴシック" pitchFamily="-97" charset="-128"/>
            </a:endParaRPr>
          </a:p>
        </p:txBody>
      </p:sp>
      <p:sp>
        <p:nvSpPr>
          <p:cNvPr id="30743" name="Título 2"/>
          <p:cNvSpPr>
            <a:spLocks noGrp="1"/>
          </p:cNvSpPr>
          <p:nvPr>
            <p:ph type="title"/>
          </p:nvPr>
        </p:nvSpPr>
        <p:spPr>
          <a:xfrm>
            <a:off x="971550" y="1000118"/>
            <a:ext cx="8172450" cy="1357312"/>
          </a:xfrm>
        </p:spPr>
        <p:txBody>
          <a:bodyPr/>
          <a:lstStyle/>
          <a:p>
            <a:pPr eaLnBrk="1" hangingPunct="1">
              <a:defRPr/>
            </a:pPr>
            <a:r>
              <a:rPr lang="es-MX" sz="3200" b="1" dirty="0" smtClean="0">
                <a:solidFill>
                  <a:schemeClr val="accent1">
                    <a:lumMod val="50000"/>
                  </a:schemeClr>
                </a:solidFill>
                <a:latin typeface="Arial Narrow" pitchFamily="34" charset="0"/>
              </a:rPr>
              <a:t>Guía para integrar proyectos de mejora</a:t>
            </a:r>
            <a:endParaRPr lang="es-ES" sz="3200" b="1" dirty="0" smtClean="0">
              <a:solidFill>
                <a:srgbClr val="254061"/>
              </a:solidFill>
              <a:latin typeface="Arial Narrow" pitchFamily="-97" charset="0"/>
            </a:endParaRPr>
          </a:p>
        </p:txBody>
      </p:sp>
      <p:pic>
        <p:nvPicPr>
          <p:cNvPr id="30" name="29 Imagen"/>
          <p:cNvPicPr/>
          <p:nvPr/>
        </p:nvPicPr>
        <p:blipFill>
          <a:blip r:embed="rId3" cstate="print"/>
          <a:srcRect/>
          <a:stretch>
            <a:fillRect/>
          </a:stretch>
        </p:blipFill>
        <p:spPr bwMode="auto">
          <a:xfrm>
            <a:off x="357158" y="2346504"/>
            <a:ext cx="8501122" cy="431978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eaLnBrk="1" hangingPunct="1">
              <a:spcBef>
                <a:spcPts val="600"/>
              </a:spcBef>
              <a:spcAft>
                <a:spcPts val="600"/>
              </a:spcAft>
            </a:pPr>
            <a:r>
              <a:rPr lang="es-ES" sz="1800" dirty="0" smtClean="0"/>
              <a:t>1. Cuestionario para identificar acciones de mejora.</a:t>
            </a:r>
          </a:p>
          <a:p>
            <a:pPr lvl="1" eaLnBrk="1" hangingPunct="1">
              <a:spcBef>
                <a:spcPts val="600"/>
              </a:spcBef>
              <a:spcAft>
                <a:spcPts val="600"/>
              </a:spcAft>
            </a:pPr>
            <a:r>
              <a:rPr lang="es-MX" sz="1600" dirty="0" smtClean="0"/>
              <a:t>Integra preguntas de análisis, agrupadas en seis categorías:</a:t>
            </a:r>
          </a:p>
          <a:p>
            <a:pPr marL="1257300" lvl="2" indent="-342900" eaLnBrk="1" hangingPunct="1">
              <a:spcBef>
                <a:spcPts val="400"/>
              </a:spcBef>
              <a:spcAft>
                <a:spcPts val="200"/>
              </a:spcAft>
              <a:buFontTx/>
              <a:buAutoNum type="arabicPeriod"/>
            </a:pPr>
            <a:r>
              <a:rPr lang="es-MX" sz="1500" dirty="0" smtClean="0"/>
              <a:t>Trámites y servicios</a:t>
            </a:r>
          </a:p>
          <a:p>
            <a:pPr marL="1257300" lvl="2" indent="-342900" eaLnBrk="1" hangingPunct="1">
              <a:spcBef>
                <a:spcPts val="400"/>
              </a:spcBef>
              <a:spcAft>
                <a:spcPts val="200"/>
              </a:spcAft>
              <a:buFontTx/>
              <a:buAutoNum type="arabicPeriod"/>
            </a:pPr>
            <a:r>
              <a:rPr lang="es-MX" sz="1500" dirty="0" smtClean="0"/>
              <a:t>Normatividad</a:t>
            </a:r>
          </a:p>
          <a:p>
            <a:pPr marL="1257300" lvl="2" indent="-342900" eaLnBrk="1" hangingPunct="1">
              <a:spcBef>
                <a:spcPts val="400"/>
              </a:spcBef>
              <a:spcAft>
                <a:spcPts val="200"/>
              </a:spcAft>
              <a:buFontTx/>
              <a:buAutoNum type="arabicPeriod"/>
            </a:pPr>
            <a:r>
              <a:rPr lang="es-MX" sz="1500" dirty="0" smtClean="0"/>
              <a:t>Quejas y denuncias</a:t>
            </a:r>
          </a:p>
          <a:p>
            <a:pPr marL="1257300" lvl="2" indent="-342900" eaLnBrk="1" hangingPunct="1">
              <a:spcBef>
                <a:spcPts val="400"/>
              </a:spcBef>
              <a:spcAft>
                <a:spcPts val="200"/>
              </a:spcAft>
              <a:buFontTx/>
              <a:buAutoNum type="arabicPeriod"/>
            </a:pPr>
            <a:r>
              <a:rPr lang="es-MX" sz="1500" dirty="0" smtClean="0"/>
              <a:t>Planeación</a:t>
            </a:r>
          </a:p>
          <a:p>
            <a:pPr marL="1257300" lvl="2" indent="-342900" eaLnBrk="1" hangingPunct="1">
              <a:spcBef>
                <a:spcPts val="400"/>
              </a:spcBef>
              <a:spcAft>
                <a:spcPts val="200"/>
              </a:spcAft>
              <a:buFontTx/>
              <a:buAutoNum type="arabicPeriod"/>
            </a:pPr>
            <a:r>
              <a:rPr lang="es-MX" sz="1500" dirty="0" smtClean="0"/>
              <a:t>Procesos</a:t>
            </a:r>
          </a:p>
          <a:p>
            <a:pPr marL="1257300" lvl="2" indent="-342900" eaLnBrk="1" hangingPunct="1">
              <a:spcBef>
                <a:spcPts val="400"/>
              </a:spcBef>
              <a:spcAft>
                <a:spcPts val="200"/>
              </a:spcAft>
              <a:buFontTx/>
              <a:buAutoNum type="arabicPeriod"/>
            </a:pPr>
            <a:r>
              <a:rPr lang="es-MX" sz="1500" dirty="0" smtClean="0"/>
              <a:t>Proyectos de mejora en marcha</a:t>
            </a:r>
          </a:p>
          <a:p>
            <a:pPr marL="1257300" lvl="2" indent="-342900" eaLnBrk="1" hangingPunct="1">
              <a:spcBef>
                <a:spcPts val="400"/>
              </a:spcBef>
              <a:spcAft>
                <a:spcPts val="200"/>
              </a:spcAft>
              <a:buFontTx/>
              <a:buNone/>
            </a:pPr>
            <a:endParaRPr lang="es-MX" sz="1500" dirty="0" smtClean="0"/>
          </a:p>
          <a:p>
            <a:pPr lvl="1" eaLnBrk="1" hangingPunct="1">
              <a:spcBef>
                <a:spcPts val="600"/>
              </a:spcBef>
              <a:spcAft>
                <a:spcPts val="600"/>
              </a:spcAft>
              <a:buFont typeface="Arial" charset="0"/>
              <a:buChar char="•"/>
            </a:pPr>
            <a:r>
              <a:rPr lang="es-MX" sz="1700" dirty="0" smtClean="0"/>
              <a:t>Como resultado de su aplicación, la </a:t>
            </a:r>
            <a:br>
              <a:rPr lang="es-MX" sz="1700" dirty="0" smtClean="0"/>
            </a:br>
            <a:r>
              <a:rPr lang="es-MX" sz="1700" dirty="0" smtClean="0"/>
              <a:t>institución podrá identificar la temática </a:t>
            </a:r>
            <a:br>
              <a:rPr lang="es-MX" sz="1700" dirty="0" smtClean="0"/>
            </a:br>
            <a:r>
              <a:rPr lang="es-MX" sz="1700" dirty="0" smtClean="0"/>
              <a:t>sobre la cual desarrollará proyectos </a:t>
            </a:r>
            <a:br>
              <a:rPr lang="es-MX" sz="1700" dirty="0" smtClean="0"/>
            </a:br>
            <a:r>
              <a:rPr lang="es-MX" sz="1700" dirty="0" smtClean="0"/>
              <a:t>de mejora.</a:t>
            </a:r>
          </a:p>
          <a:p>
            <a:pPr marL="1257300" lvl="2" indent="-342900" eaLnBrk="1" hangingPunct="1">
              <a:spcBef>
                <a:spcPts val="600"/>
              </a:spcBef>
              <a:spcAft>
                <a:spcPts val="600"/>
              </a:spcAft>
              <a:buFontTx/>
              <a:buNone/>
            </a:pPr>
            <a:endParaRPr lang="es-MX" sz="1400" dirty="0" smtClean="0"/>
          </a:p>
        </p:txBody>
      </p:sp>
      <p:pic>
        <p:nvPicPr>
          <p:cNvPr id="8196" name="Picture 52"/>
          <p:cNvPicPr>
            <a:picLocks noChangeAspect="1" noChangeArrowheads="1"/>
          </p:cNvPicPr>
          <p:nvPr/>
        </p:nvPicPr>
        <p:blipFill>
          <a:blip r:embed="rId3" cstate="print"/>
          <a:srcRect/>
          <a:stretch>
            <a:fillRect/>
          </a:stretch>
        </p:blipFill>
        <p:spPr bwMode="auto">
          <a:xfrm>
            <a:off x="96838" y="6127750"/>
            <a:ext cx="5843587" cy="712788"/>
          </a:xfrm>
          <a:prstGeom prst="rect">
            <a:avLst/>
          </a:prstGeom>
          <a:noFill/>
          <a:ln w="9525">
            <a:noFill/>
            <a:miter lim="800000"/>
            <a:headEnd/>
            <a:tailEnd/>
          </a:ln>
          <a:effectLst/>
        </p:spPr>
      </p:pic>
      <p:sp>
        <p:nvSpPr>
          <p:cNvPr id="7" name="6 Estrella de 5 puntas"/>
          <p:cNvSpPr/>
          <p:nvPr/>
        </p:nvSpPr>
        <p:spPr>
          <a:xfrm>
            <a:off x="0" y="6210300"/>
            <a:ext cx="261938" cy="274638"/>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pic>
        <p:nvPicPr>
          <p:cNvPr id="8199" name="Picture 7"/>
          <p:cNvPicPr>
            <a:picLocks noChangeAspect="1" noChangeArrowheads="1"/>
          </p:cNvPicPr>
          <p:nvPr/>
        </p:nvPicPr>
        <p:blipFill>
          <a:blip r:embed="rId4" cstate="print"/>
          <a:srcRect/>
          <a:stretch>
            <a:fillRect/>
          </a:stretch>
        </p:blipFill>
        <p:spPr bwMode="auto">
          <a:xfrm>
            <a:off x="5132388" y="3959225"/>
            <a:ext cx="4011612" cy="2106613"/>
          </a:xfrm>
          <a:prstGeom prst="rect">
            <a:avLst/>
          </a:prstGeom>
          <a:noFill/>
          <a:ln w="9525">
            <a:noFill/>
            <a:miter lim="800000"/>
            <a:headEnd/>
            <a:tailEnd/>
          </a:ln>
          <a:effectLst/>
        </p:spPr>
      </p:pic>
      <p:pic>
        <p:nvPicPr>
          <p:cNvPr id="8201" name="Picture 9" descr="google-webmaster-tools4_d04b340814e98d0a401ab5f6dd32c546"/>
          <p:cNvPicPr>
            <a:picLocks noChangeAspect="1" noChangeArrowheads="1"/>
          </p:cNvPicPr>
          <p:nvPr/>
        </p:nvPicPr>
        <p:blipFill>
          <a:blip r:embed="rId5" cstate="print"/>
          <a:srcRect/>
          <a:stretch>
            <a:fillRect/>
          </a:stretch>
        </p:blipFill>
        <p:spPr bwMode="auto">
          <a:xfrm>
            <a:off x="8478838" y="3929063"/>
            <a:ext cx="665162" cy="665162"/>
          </a:xfrm>
          <a:prstGeom prst="rect">
            <a:avLst/>
          </a:prstGeom>
          <a:noFill/>
        </p:spPr>
      </p:pic>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1188611"/>
            <a:ext cx="8501122" cy="2751522"/>
          </a:xfrm>
          <a:prstGeom prst="rect">
            <a:avLst/>
          </a:prstGeom>
        </p:spPr>
        <p:txBody>
          <a:bodyPr wrap="square">
            <a:spAutoFit/>
          </a:bodyPr>
          <a:lstStyle/>
          <a:p>
            <a:pPr marL="342900" indent="-342900">
              <a:spcBef>
                <a:spcPct val="20000"/>
              </a:spcBef>
              <a:spcAft>
                <a:spcPct val="40000"/>
              </a:spcAft>
              <a:buClr>
                <a:srgbClr val="E46C0A"/>
              </a:buClr>
            </a:pPr>
            <a:r>
              <a:rPr lang="es-MX" sz="3200" b="1" u="sng" dirty="0" smtClean="0">
                <a:solidFill>
                  <a:schemeClr val="tx2"/>
                </a:solidFill>
                <a:latin typeface="Century Gothic" pitchFamily="34" charset="0"/>
                <a:cs typeface="Century Gothic"/>
              </a:rPr>
              <a:t>Instrucciones:</a:t>
            </a:r>
          </a:p>
          <a:p>
            <a:pPr marL="342900" indent="-342900" algn="just">
              <a:spcBef>
                <a:spcPct val="20000"/>
              </a:spcBef>
              <a:spcAft>
                <a:spcPct val="40000"/>
              </a:spcAft>
              <a:buClr>
                <a:srgbClr val="E46C0A"/>
              </a:buClr>
            </a:pPr>
            <a:endParaRPr lang="es-MX" sz="1600" b="1" dirty="0" smtClean="0">
              <a:solidFill>
                <a:schemeClr val="tx2"/>
              </a:solidFill>
              <a:latin typeface="Century Gothic" pitchFamily="34" charset="0"/>
              <a:cs typeface="Century Gothic"/>
            </a:endParaRPr>
          </a:p>
          <a:p>
            <a:pPr algn="just">
              <a:spcBef>
                <a:spcPct val="20000"/>
              </a:spcBef>
              <a:spcAft>
                <a:spcPct val="40000"/>
              </a:spcAft>
              <a:buClr>
                <a:srgbClr val="E46C0A"/>
              </a:buClr>
            </a:pPr>
            <a:r>
              <a:rPr lang="es-MX" sz="3200" dirty="0" smtClean="0">
                <a:solidFill>
                  <a:schemeClr val="tx2"/>
                </a:solidFill>
                <a:latin typeface="Century Gothic" pitchFamily="34" charset="0"/>
                <a:cs typeface="Century Gothic"/>
              </a:rPr>
              <a:t>Identificar acciones de mejora aplicando el “1. Cuestionario para identificar acciones de mejora”</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946" name="Picture 2"/>
          <p:cNvPicPr>
            <a:picLocks noChangeAspect="1" noChangeArrowheads="1"/>
          </p:cNvPicPr>
          <p:nvPr/>
        </p:nvPicPr>
        <p:blipFill>
          <a:blip r:embed="rId2"/>
          <a:srcRect l="13177" t="11719" r="38506" b="74609"/>
          <a:stretch>
            <a:fillRect/>
          </a:stretch>
        </p:blipFill>
        <p:spPr bwMode="auto">
          <a:xfrm>
            <a:off x="1214414" y="1071546"/>
            <a:ext cx="6286544" cy="1000132"/>
          </a:xfrm>
          <a:prstGeom prst="rect">
            <a:avLst/>
          </a:prstGeom>
          <a:noFill/>
          <a:ln w="9525">
            <a:noFill/>
            <a:miter lim="800000"/>
            <a:headEnd/>
            <a:tailEnd/>
          </a:ln>
          <a:effectLst/>
        </p:spPr>
      </p:pic>
      <p:pic>
        <p:nvPicPr>
          <p:cNvPr id="338947" name="Picture 3"/>
          <p:cNvPicPr>
            <a:picLocks noChangeAspect="1" noChangeArrowheads="1"/>
          </p:cNvPicPr>
          <p:nvPr/>
        </p:nvPicPr>
        <p:blipFill>
          <a:blip r:embed="rId3"/>
          <a:srcRect l="13214" t="24609" r="38470" b="50977"/>
          <a:stretch>
            <a:fillRect/>
          </a:stretch>
        </p:blipFill>
        <p:spPr bwMode="auto">
          <a:xfrm>
            <a:off x="1214414" y="2000240"/>
            <a:ext cx="6286544" cy="1785950"/>
          </a:xfrm>
          <a:prstGeom prst="rect">
            <a:avLst/>
          </a:prstGeom>
          <a:noFill/>
          <a:ln w="9525">
            <a:noFill/>
            <a:miter lim="800000"/>
            <a:headEnd/>
            <a:tailEnd/>
          </a:ln>
          <a:effectLst/>
        </p:spPr>
      </p:pic>
      <p:pic>
        <p:nvPicPr>
          <p:cNvPr id="338948" name="Picture 4"/>
          <p:cNvPicPr>
            <a:picLocks noChangeAspect="1" noChangeArrowheads="1"/>
          </p:cNvPicPr>
          <p:nvPr/>
        </p:nvPicPr>
        <p:blipFill>
          <a:blip r:embed="rId3"/>
          <a:srcRect l="13763" t="49023" r="39019" b="38281"/>
          <a:stretch>
            <a:fillRect/>
          </a:stretch>
        </p:blipFill>
        <p:spPr bwMode="auto">
          <a:xfrm>
            <a:off x="1285852" y="3786190"/>
            <a:ext cx="6143668" cy="928694"/>
          </a:xfrm>
          <a:prstGeom prst="rect">
            <a:avLst/>
          </a:prstGeom>
          <a:noFill/>
          <a:ln w="9525">
            <a:noFill/>
            <a:miter lim="800000"/>
            <a:headEnd/>
            <a:tailEnd/>
          </a:ln>
          <a:effectLst/>
        </p:spPr>
      </p:pic>
      <p:pic>
        <p:nvPicPr>
          <p:cNvPr id="338949" name="Picture 5"/>
          <p:cNvPicPr>
            <a:picLocks noChangeAspect="1" noChangeArrowheads="1"/>
          </p:cNvPicPr>
          <p:nvPr/>
        </p:nvPicPr>
        <p:blipFill>
          <a:blip r:embed="rId3"/>
          <a:srcRect l="13763" t="61719" r="39019" b="19726"/>
          <a:stretch>
            <a:fillRect/>
          </a:stretch>
        </p:blipFill>
        <p:spPr bwMode="auto">
          <a:xfrm>
            <a:off x="1285852" y="4714884"/>
            <a:ext cx="6143668" cy="135732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38948"/>
                                        </p:tgtEl>
                                        <p:attrNameLst>
                                          <p:attrName>style.visibility</p:attrName>
                                        </p:attrNameLst>
                                      </p:cBhvr>
                                      <p:to>
                                        <p:strVal val="visible"/>
                                      </p:to>
                                    </p:set>
                                    <p:animEffect transition="in" filter="box(in)">
                                      <p:cBhvr>
                                        <p:cTn id="7" dur="500"/>
                                        <p:tgtEl>
                                          <p:spTgt spid="33894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38949"/>
                                        </p:tgtEl>
                                        <p:attrNameLst>
                                          <p:attrName>style.visibility</p:attrName>
                                        </p:attrNameLst>
                                      </p:cBhvr>
                                      <p:to>
                                        <p:strVal val="visible"/>
                                      </p:to>
                                    </p:set>
                                    <p:animEffect transition="in" filter="box(in)">
                                      <p:cBhvr>
                                        <p:cTn id="12" dur="500"/>
                                        <p:tgtEl>
                                          <p:spTgt spid="3389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946" name="Picture 2"/>
          <p:cNvPicPr>
            <a:picLocks noChangeAspect="1" noChangeArrowheads="1"/>
          </p:cNvPicPr>
          <p:nvPr/>
        </p:nvPicPr>
        <p:blipFill>
          <a:blip r:embed="rId2"/>
          <a:srcRect l="13177" t="11719" r="38506" b="74609"/>
          <a:stretch>
            <a:fillRect/>
          </a:stretch>
        </p:blipFill>
        <p:spPr bwMode="auto">
          <a:xfrm>
            <a:off x="1214414" y="1071546"/>
            <a:ext cx="6286544" cy="1000132"/>
          </a:xfrm>
          <a:prstGeom prst="rect">
            <a:avLst/>
          </a:prstGeom>
          <a:noFill/>
          <a:ln w="9525">
            <a:noFill/>
            <a:miter lim="800000"/>
            <a:headEnd/>
            <a:tailEnd/>
          </a:ln>
          <a:effectLst/>
        </p:spPr>
      </p:pic>
      <p:pic>
        <p:nvPicPr>
          <p:cNvPr id="340995" name="Picture 3"/>
          <p:cNvPicPr>
            <a:picLocks noChangeAspect="1" noChangeArrowheads="1"/>
          </p:cNvPicPr>
          <p:nvPr/>
        </p:nvPicPr>
        <p:blipFill>
          <a:blip r:embed="rId3"/>
          <a:srcRect l="13763" t="58789" r="39019" b="12890"/>
          <a:stretch>
            <a:fillRect/>
          </a:stretch>
        </p:blipFill>
        <p:spPr bwMode="auto">
          <a:xfrm>
            <a:off x="1285852" y="2028136"/>
            <a:ext cx="6143668" cy="2071702"/>
          </a:xfrm>
          <a:prstGeom prst="rect">
            <a:avLst/>
          </a:prstGeom>
          <a:noFill/>
          <a:ln w="9525">
            <a:noFill/>
            <a:miter lim="800000"/>
            <a:headEnd/>
            <a:tailEnd/>
          </a:ln>
          <a:effectLst/>
        </p:spPr>
      </p:pic>
      <p:pic>
        <p:nvPicPr>
          <p:cNvPr id="340996" name="Picture 4"/>
          <p:cNvPicPr>
            <a:picLocks noChangeAspect="1" noChangeArrowheads="1"/>
          </p:cNvPicPr>
          <p:nvPr/>
        </p:nvPicPr>
        <p:blipFill>
          <a:blip r:embed="rId4"/>
          <a:srcRect l="13763" t="41211" r="39019" b="48047"/>
          <a:stretch>
            <a:fillRect/>
          </a:stretch>
        </p:blipFill>
        <p:spPr bwMode="auto">
          <a:xfrm>
            <a:off x="1285852" y="4071942"/>
            <a:ext cx="6143668" cy="785818"/>
          </a:xfrm>
          <a:prstGeom prst="rect">
            <a:avLst/>
          </a:prstGeom>
          <a:noFill/>
          <a:ln w="9525">
            <a:noFill/>
            <a:miter lim="800000"/>
            <a:headEnd/>
            <a:tailEnd/>
          </a:ln>
          <a:effectLst/>
        </p:spPr>
      </p:pic>
      <p:pic>
        <p:nvPicPr>
          <p:cNvPr id="340997" name="Picture 5"/>
          <p:cNvPicPr>
            <a:picLocks noChangeAspect="1" noChangeArrowheads="1"/>
          </p:cNvPicPr>
          <p:nvPr/>
        </p:nvPicPr>
        <p:blipFill>
          <a:blip r:embed="rId4"/>
          <a:srcRect l="13763" t="52930" r="39019" b="33398"/>
          <a:stretch>
            <a:fillRect/>
          </a:stretch>
        </p:blipFill>
        <p:spPr bwMode="auto">
          <a:xfrm>
            <a:off x="1285852" y="4872274"/>
            <a:ext cx="6143668" cy="100013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40997"/>
                                        </p:tgtEl>
                                        <p:attrNameLst>
                                          <p:attrName>style.visibility</p:attrName>
                                        </p:attrNameLst>
                                      </p:cBhvr>
                                      <p:to>
                                        <p:strVal val="visible"/>
                                      </p:to>
                                    </p:set>
                                    <p:animEffect transition="in" filter="box(in)">
                                      <p:cBhvr>
                                        <p:cTn id="7" dur="500"/>
                                        <p:tgtEl>
                                          <p:spTgt spid="340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357290" y="1000108"/>
            <a:ext cx="6572296" cy="571503"/>
          </a:xfrm>
        </p:spPr>
        <p:txBody>
          <a:bodyPr/>
          <a:lstStyle/>
          <a:p>
            <a:r>
              <a:rPr lang="es-MX" sz="4200" b="1" dirty="0" smtClean="0"/>
              <a:t>Modernización del Estado</a:t>
            </a:r>
            <a:endParaRPr lang="es-MX" sz="4200" b="1" dirty="0"/>
          </a:p>
        </p:txBody>
      </p:sp>
      <p:graphicFrame>
        <p:nvGraphicFramePr>
          <p:cNvPr id="7" name="6 Diagrama"/>
          <p:cNvGraphicFramePr/>
          <p:nvPr/>
        </p:nvGraphicFramePr>
        <p:xfrm>
          <a:off x="357158" y="1714488"/>
          <a:ext cx="8358246" cy="3786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fade thruBlk="1"/>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1188611"/>
            <a:ext cx="8501122" cy="4819781"/>
          </a:xfrm>
          <a:prstGeom prst="rect">
            <a:avLst/>
          </a:prstGeom>
        </p:spPr>
        <p:txBody>
          <a:bodyPr wrap="square">
            <a:spAutoFit/>
          </a:bodyPr>
          <a:lstStyle/>
          <a:p>
            <a:pPr marL="342900" indent="-342900">
              <a:spcBef>
                <a:spcPct val="20000"/>
              </a:spcBef>
              <a:spcAft>
                <a:spcPct val="40000"/>
              </a:spcAft>
              <a:buClr>
                <a:srgbClr val="E46C0A"/>
              </a:buClr>
            </a:pPr>
            <a:r>
              <a:rPr lang="es-MX" sz="3200" b="1" u="sng" dirty="0" smtClean="0">
                <a:solidFill>
                  <a:schemeClr val="tx2"/>
                </a:solidFill>
                <a:latin typeface="Century Gothic" pitchFamily="34" charset="0"/>
                <a:cs typeface="Century Gothic"/>
              </a:rPr>
              <a:t>Instrucciones:</a:t>
            </a:r>
          </a:p>
          <a:p>
            <a:pPr marL="342900" indent="-342900" algn="just">
              <a:spcBef>
                <a:spcPct val="20000"/>
              </a:spcBef>
              <a:spcAft>
                <a:spcPct val="40000"/>
              </a:spcAft>
              <a:buClr>
                <a:srgbClr val="E46C0A"/>
              </a:buClr>
            </a:pPr>
            <a:endParaRPr lang="es-MX" sz="1600" b="1" dirty="0" smtClean="0">
              <a:solidFill>
                <a:schemeClr val="tx2"/>
              </a:solidFill>
              <a:latin typeface="Century Gothic" pitchFamily="34" charset="0"/>
              <a:cs typeface="Century Gothic"/>
            </a:endParaRPr>
          </a:p>
          <a:p>
            <a:pPr algn="just">
              <a:spcBef>
                <a:spcPct val="20000"/>
              </a:spcBef>
              <a:spcAft>
                <a:spcPct val="40000"/>
              </a:spcAft>
              <a:buClr>
                <a:srgbClr val="E46C0A"/>
              </a:buClr>
            </a:pPr>
            <a:r>
              <a:rPr lang="es-MX" sz="3200" dirty="0" smtClean="0">
                <a:solidFill>
                  <a:schemeClr val="tx2"/>
                </a:solidFill>
                <a:latin typeface="Century Gothic" pitchFamily="34" charset="0"/>
                <a:cs typeface="Century Gothic"/>
              </a:rPr>
              <a:t>Redactar la problemática detectada y enunciar el posible proyecto de mejora.</a:t>
            </a:r>
          </a:p>
          <a:p>
            <a:pPr algn="just">
              <a:spcBef>
                <a:spcPct val="20000"/>
              </a:spcBef>
              <a:spcAft>
                <a:spcPct val="40000"/>
              </a:spcAft>
              <a:buClr>
                <a:srgbClr val="E46C0A"/>
              </a:buClr>
            </a:pPr>
            <a:r>
              <a:rPr lang="es-MX" sz="3200" dirty="0" smtClean="0">
                <a:solidFill>
                  <a:schemeClr val="tx2"/>
                </a:solidFill>
                <a:latin typeface="Century Gothic" pitchFamily="34" charset="0"/>
                <a:cs typeface="Century Gothic"/>
              </a:rPr>
              <a:t>Conformación de equipos.</a:t>
            </a:r>
          </a:p>
          <a:p>
            <a:pPr algn="just">
              <a:spcBef>
                <a:spcPct val="20000"/>
              </a:spcBef>
              <a:spcAft>
                <a:spcPct val="40000"/>
              </a:spcAft>
              <a:buClr>
                <a:srgbClr val="E46C0A"/>
              </a:buClr>
            </a:pPr>
            <a:r>
              <a:rPr lang="es-MX" sz="3200" dirty="0" smtClean="0">
                <a:solidFill>
                  <a:schemeClr val="tx2"/>
                </a:solidFill>
                <a:latin typeface="Century Gothic" pitchFamily="34" charset="0"/>
                <a:cs typeface="Century Gothic"/>
              </a:rPr>
              <a:t>En equipo discutir los posibles proyectos de mejora de los integrantes y escoger solo uno para el ejercicio.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box(in)">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box(in)">
                                      <p:cBhvr>
                                        <p:cTn id="1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1285860"/>
            <a:ext cx="8143932" cy="4401205"/>
          </a:xfrm>
          <a:prstGeom prst="rect">
            <a:avLst/>
          </a:prstGeom>
          <a:noFill/>
        </p:spPr>
        <p:txBody>
          <a:bodyPr wrap="square" rtlCol="0">
            <a:spAutoFit/>
          </a:bodyPr>
          <a:lstStyle/>
          <a:p>
            <a:pPr marL="342900" indent="-342900">
              <a:spcBef>
                <a:spcPct val="20000"/>
              </a:spcBef>
              <a:spcAft>
                <a:spcPct val="40000"/>
              </a:spcAft>
              <a:buClr>
                <a:srgbClr val="E46C0A"/>
              </a:buClr>
            </a:pPr>
            <a:r>
              <a:rPr lang="es-MX" sz="3200" b="1" u="sng" dirty="0" smtClean="0">
                <a:solidFill>
                  <a:schemeClr val="tx2"/>
                </a:solidFill>
                <a:latin typeface="Century Gothic" pitchFamily="34" charset="0"/>
                <a:cs typeface="Century Gothic"/>
              </a:rPr>
              <a:t>Tarea para la segunda sesión:</a:t>
            </a:r>
          </a:p>
          <a:p>
            <a:pPr marL="742950" indent="-742950" algn="just">
              <a:spcBef>
                <a:spcPct val="20000"/>
              </a:spcBef>
              <a:spcAft>
                <a:spcPct val="40000"/>
              </a:spcAft>
              <a:buClr>
                <a:srgbClr val="E46C0A"/>
              </a:buClr>
              <a:buFont typeface="+mj-lt"/>
              <a:buAutoNum type="arabicPeriod"/>
            </a:pPr>
            <a:r>
              <a:rPr lang="es-MX" sz="3200" dirty="0" smtClean="0">
                <a:solidFill>
                  <a:schemeClr val="tx2"/>
                </a:solidFill>
                <a:latin typeface="Century Gothic" pitchFamily="34" charset="0"/>
                <a:cs typeface="Century Gothic"/>
              </a:rPr>
              <a:t>Hacer acopio de información basado en los resultados del cuestionario 1.</a:t>
            </a:r>
          </a:p>
          <a:p>
            <a:endParaRPr lang="es-MX" sz="4000" dirty="0" smtClean="0"/>
          </a:p>
          <a:p>
            <a:endParaRPr lang="es-MX" sz="4000" dirty="0" smtClean="0"/>
          </a:p>
          <a:p>
            <a:pPr algn="ctr"/>
            <a:endParaRPr lang="es-MX" sz="4000"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85984" y="2643182"/>
            <a:ext cx="4643470" cy="1323439"/>
          </a:xfrm>
          <a:prstGeom prst="rect">
            <a:avLst/>
          </a:prstGeom>
          <a:noFill/>
        </p:spPr>
        <p:txBody>
          <a:bodyPr wrap="square" rtlCol="0">
            <a:spAutoFit/>
          </a:bodyPr>
          <a:lstStyle/>
          <a:p>
            <a:pPr algn="ctr"/>
            <a:r>
              <a:rPr lang="es-MX" sz="4000" dirty="0" smtClean="0"/>
              <a:t>FIN DE LA PRIMERA SESIÓN</a:t>
            </a:r>
            <a:endParaRPr lang="es-MX" sz="40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2. </a:t>
            </a:r>
            <a:r>
              <a:rPr lang="es-MX" dirty="0" smtClean="0"/>
              <a:t>La </a:t>
            </a:r>
            <a:r>
              <a:rPr lang="es-MX" dirty="0" smtClean="0"/>
              <a:t>Modernización Administrativa en Sonora</a:t>
            </a:r>
            <a:endParaRPr lang="es-ES" dirty="0"/>
          </a:p>
        </p:txBody>
      </p:sp>
      <p:sp>
        <p:nvSpPr>
          <p:cNvPr id="3" name="2 Subtítulo"/>
          <p:cNvSpPr>
            <a:spLocks noGrp="1"/>
          </p:cNvSpPr>
          <p:nvPr>
            <p:ph type="subTitle" idx="1"/>
          </p:nvPr>
        </p:nvSpPr>
        <p:spPr/>
        <p:txBody>
          <a:bodyPr/>
          <a:lstStyle/>
          <a:p>
            <a:r>
              <a:rPr lang="es-MX" dirty="0" smtClean="0"/>
              <a:t>2.3 </a:t>
            </a:r>
            <a:r>
              <a:rPr lang="es-MX" dirty="0" smtClean="0"/>
              <a:t>Calidad y la Transformación </a:t>
            </a:r>
            <a:r>
              <a:rPr lang="es-MX" dirty="0" smtClean="0"/>
              <a:t>Total y Profunda</a:t>
            </a:r>
            <a:endParaRPr lang="es-ES" dirty="0"/>
          </a:p>
        </p:txBody>
      </p:sp>
    </p:spTree>
  </p:cSld>
  <p:clrMapOvr>
    <a:masterClrMapping/>
  </p:clrMapOvr>
  <p:transition spd="slow">
    <p:fade thruBlk="1"/>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928662" y="1843095"/>
            <a:ext cx="7500990" cy="942968"/>
          </a:xfrm>
          <a:prstGeom prst="rect">
            <a:avLst/>
          </a:prstGeom>
        </p:spPr>
        <p:txBody>
          <a:bodyPr/>
          <a:lstStyle/>
          <a:p>
            <a:pPr marL="342900" marR="0" lvl="0" indent="-342900" algn="just" defTabSz="914400" rtl="0" eaLnBrk="1" fontAlgn="base" latinLnBrk="0" hangingPunct="1">
              <a:lnSpc>
                <a:spcPct val="80000"/>
              </a:lnSpc>
              <a:spcBef>
                <a:spcPct val="20000"/>
              </a:spcBef>
              <a:spcAft>
                <a:spcPct val="0"/>
              </a:spcAft>
              <a:buClrTx/>
              <a:buSzTx/>
              <a:buFont typeface="Arial" charset="0"/>
              <a:buChar char="•"/>
              <a:tabLst/>
              <a:defRPr/>
            </a:pPr>
            <a:r>
              <a:rPr kumimoji="0" lang="es-ES" sz="2400" b="1" i="0" u="none" strike="noStrike" kern="1200" cap="none" spc="0" normalizeH="0" baseline="0" noProof="0" dirty="0" smtClean="0">
                <a:ln>
                  <a:noFill/>
                </a:ln>
                <a:solidFill>
                  <a:srgbClr val="C00000"/>
                </a:solidFill>
                <a:effectLst/>
                <a:uLnTx/>
                <a:uFillTx/>
                <a:latin typeface="+mn-lt"/>
                <a:ea typeface="+mn-ea"/>
                <a:cs typeface="+mn-cs"/>
              </a:rPr>
              <a:t>Edwards </a:t>
            </a:r>
            <a:r>
              <a:rPr kumimoji="0" lang="es-ES" sz="2400" b="1" i="0" u="none" strike="noStrike" kern="1200" cap="none" spc="0" normalizeH="0" baseline="0" noProof="0" dirty="0" err="1" smtClean="0">
                <a:ln>
                  <a:noFill/>
                </a:ln>
                <a:solidFill>
                  <a:srgbClr val="C00000"/>
                </a:solidFill>
                <a:effectLst/>
                <a:uLnTx/>
                <a:uFillTx/>
                <a:latin typeface="+mn-lt"/>
                <a:ea typeface="+mn-ea"/>
                <a:cs typeface="+mn-cs"/>
              </a:rPr>
              <a:t>Deming</a:t>
            </a:r>
            <a:r>
              <a:rPr kumimoji="0" lang="es-ES" sz="2400" b="1" i="0" u="none" strike="noStrike" kern="1200" cap="none" spc="0" normalizeH="0" baseline="0" noProof="0" dirty="0" smtClean="0">
                <a:ln>
                  <a:noFill/>
                </a:ln>
                <a:solidFill>
                  <a:srgbClr val="C00000"/>
                </a:solidFill>
                <a:effectLst/>
                <a:uLnTx/>
                <a:uFillTx/>
                <a:latin typeface="+mn-lt"/>
                <a:ea typeface="+mn-ea"/>
                <a:cs typeface="+mn-cs"/>
              </a:rPr>
              <a:t>: </a:t>
            </a:r>
            <a:r>
              <a:rPr kumimoji="0" lang="es-ES" sz="2400" b="0" i="0" u="none" strike="noStrike" kern="1200" cap="none" spc="0" normalizeH="0" baseline="0" noProof="0" dirty="0" smtClean="0">
                <a:ln>
                  <a:noFill/>
                </a:ln>
                <a:solidFill>
                  <a:srgbClr val="C00000"/>
                </a:solidFill>
                <a:effectLst/>
                <a:uLnTx/>
                <a:uFillTx/>
                <a:latin typeface="+mn-lt"/>
                <a:ea typeface="+mn-ea"/>
                <a:cs typeface="+mn-cs"/>
              </a:rPr>
              <a:t>"la calidad no es otra cosa más que "Una serie de cuestionamiento hacia una mejora continua“.</a:t>
            </a:r>
          </a:p>
        </p:txBody>
      </p:sp>
      <p:sp>
        <p:nvSpPr>
          <p:cNvPr id="5" name="Rectangle 3"/>
          <p:cNvSpPr txBox="1">
            <a:spLocks noChangeArrowheads="1"/>
          </p:cNvSpPr>
          <p:nvPr/>
        </p:nvSpPr>
        <p:spPr>
          <a:xfrm>
            <a:off x="925519" y="2928939"/>
            <a:ext cx="7575571" cy="785813"/>
          </a:xfrm>
          <a:prstGeom prst="rect">
            <a:avLst/>
          </a:prstGeom>
        </p:spPr>
        <p:txBody>
          <a:bodyPr/>
          <a:lstStyle/>
          <a:p>
            <a:pPr marL="342900" marR="0" lvl="0" indent="-342900" algn="just" defTabSz="914400" rtl="0" eaLnBrk="1" fontAlgn="base" latinLnBrk="0" hangingPunct="1">
              <a:lnSpc>
                <a:spcPct val="80000"/>
              </a:lnSpc>
              <a:spcBef>
                <a:spcPct val="20000"/>
              </a:spcBef>
              <a:spcAft>
                <a:spcPct val="0"/>
              </a:spcAft>
              <a:buClrTx/>
              <a:buSzTx/>
              <a:buFont typeface="Arial" charset="0"/>
              <a:buChar char="•"/>
              <a:tabLst/>
              <a:defRPr/>
            </a:pPr>
            <a:r>
              <a:rPr kumimoji="0" lang="es-ES" sz="2400" b="1" i="0" u="none" strike="noStrike" kern="1200" cap="none" spc="0" normalizeH="0" baseline="0" noProof="0" dirty="0" smtClean="0">
                <a:ln>
                  <a:noFill/>
                </a:ln>
                <a:solidFill>
                  <a:srgbClr val="C00000"/>
                </a:solidFill>
                <a:effectLst/>
                <a:uLnTx/>
                <a:uFillTx/>
                <a:latin typeface="+mn-lt"/>
                <a:ea typeface="+mn-ea"/>
                <a:cs typeface="+mn-cs"/>
              </a:rPr>
              <a:t>Dr. J. Juran: </a:t>
            </a:r>
            <a:r>
              <a:rPr kumimoji="0" lang="es-ES" sz="2400" b="0" i="0" u="none" strike="noStrike" kern="1200" cap="none" spc="0" normalizeH="0" baseline="0" noProof="0" dirty="0" smtClean="0">
                <a:ln>
                  <a:noFill/>
                </a:ln>
                <a:solidFill>
                  <a:srgbClr val="C00000"/>
                </a:solidFill>
                <a:effectLst/>
                <a:uLnTx/>
                <a:uFillTx/>
                <a:latin typeface="+mn-lt"/>
                <a:ea typeface="+mn-ea"/>
                <a:cs typeface="+mn-cs"/>
              </a:rPr>
              <a:t>la calidad es "La adecuación para el uso satisfaciendo las necesidades del cliente“.</a:t>
            </a:r>
          </a:p>
        </p:txBody>
      </p:sp>
      <p:sp>
        <p:nvSpPr>
          <p:cNvPr id="6" name="Rectangle 3"/>
          <p:cNvSpPr txBox="1">
            <a:spLocks noChangeArrowheads="1"/>
          </p:cNvSpPr>
          <p:nvPr/>
        </p:nvSpPr>
        <p:spPr>
          <a:xfrm>
            <a:off x="935070" y="3627453"/>
            <a:ext cx="7566020" cy="1373183"/>
          </a:xfrm>
          <a:prstGeom prst="rect">
            <a:avLst/>
          </a:prstGeom>
        </p:spPr>
        <p:txBody>
          <a:bodyPr/>
          <a:lstStyle/>
          <a:p>
            <a:pPr marL="342900" marR="0" lvl="0" indent="-342900" algn="just" defTabSz="914400" rtl="0" eaLnBrk="1" fontAlgn="base" latinLnBrk="0" hangingPunct="1">
              <a:lnSpc>
                <a:spcPct val="80000"/>
              </a:lnSpc>
              <a:spcBef>
                <a:spcPct val="20000"/>
              </a:spcBef>
              <a:spcAft>
                <a:spcPct val="0"/>
              </a:spcAft>
              <a:buClrTx/>
              <a:buSzTx/>
              <a:buFont typeface="Arial" charset="0"/>
              <a:buChar char="•"/>
              <a:tabLst/>
              <a:defRPr/>
            </a:pPr>
            <a:r>
              <a:rPr kumimoji="0" lang="es-ES" sz="2400" b="1" i="0" u="none" strike="noStrike" kern="1200" cap="none" spc="0" normalizeH="0" baseline="0" noProof="0" dirty="0" err="1" smtClean="0">
                <a:ln>
                  <a:noFill/>
                </a:ln>
                <a:solidFill>
                  <a:srgbClr val="C00000"/>
                </a:solidFill>
                <a:effectLst/>
                <a:uLnTx/>
                <a:uFillTx/>
                <a:latin typeface="+mn-lt"/>
                <a:ea typeface="+mn-ea"/>
                <a:cs typeface="+mn-cs"/>
              </a:rPr>
              <a:t>Kaoru</a:t>
            </a:r>
            <a:r>
              <a:rPr kumimoji="0" lang="es-ES" sz="2400" b="1" i="0" u="none" strike="noStrike" kern="1200" cap="none" spc="0" normalizeH="0" baseline="0" noProof="0" dirty="0" smtClean="0">
                <a:ln>
                  <a:noFill/>
                </a:ln>
                <a:solidFill>
                  <a:srgbClr val="C00000"/>
                </a:solidFill>
                <a:effectLst/>
                <a:uLnTx/>
                <a:uFillTx/>
                <a:latin typeface="+mn-lt"/>
                <a:ea typeface="+mn-ea"/>
                <a:cs typeface="+mn-cs"/>
              </a:rPr>
              <a:t> Ishikawa </a:t>
            </a:r>
            <a:r>
              <a:rPr kumimoji="0" lang="es-ES" sz="2400" b="0" i="0" u="none" strike="noStrike" kern="1200" cap="none" spc="0" normalizeH="0" baseline="0" noProof="0" dirty="0" smtClean="0">
                <a:ln>
                  <a:noFill/>
                </a:ln>
                <a:solidFill>
                  <a:srgbClr val="C00000"/>
                </a:solidFill>
                <a:effectLst/>
                <a:uLnTx/>
                <a:uFillTx/>
                <a:latin typeface="+mn-lt"/>
                <a:ea typeface="+mn-ea"/>
                <a:cs typeface="+mn-cs"/>
              </a:rPr>
              <a:t>define a la calidad como: "Desarrollar, diseñar, manufacturar y mantener un producto de calidad que sea el más económico, el útil y siempre satisfactorio para el consumidor".</a:t>
            </a:r>
          </a:p>
        </p:txBody>
      </p:sp>
      <p:sp>
        <p:nvSpPr>
          <p:cNvPr id="7" name="Rectangle 3"/>
          <p:cNvSpPr txBox="1">
            <a:spLocks noChangeArrowheads="1"/>
          </p:cNvSpPr>
          <p:nvPr/>
        </p:nvSpPr>
        <p:spPr>
          <a:xfrm>
            <a:off x="928662" y="4989533"/>
            <a:ext cx="7572428" cy="1011235"/>
          </a:xfrm>
          <a:prstGeom prst="rect">
            <a:avLst/>
          </a:prstGeom>
        </p:spPr>
        <p:txBody>
          <a:bodyPr/>
          <a:lstStyle/>
          <a:p>
            <a:pPr marL="342900" marR="0" lvl="0" indent="-342900" algn="just" defTabSz="914400" rtl="0" eaLnBrk="1" fontAlgn="base" latinLnBrk="0" hangingPunct="1">
              <a:lnSpc>
                <a:spcPct val="80000"/>
              </a:lnSpc>
              <a:spcBef>
                <a:spcPct val="20000"/>
              </a:spcBef>
              <a:spcAft>
                <a:spcPct val="0"/>
              </a:spcAft>
              <a:buClrTx/>
              <a:buSzTx/>
              <a:buFont typeface="Arial" charset="0"/>
              <a:buChar char="•"/>
              <a:tabLst/>
              <a:defRPr/>
            </a:pPr>
            <a:r>
              <a:rPr kumimoji="0" lang="es-ES" sz="2400" b="1" i="0" u="none" strike="noStrike" kern="1200" cap="none" spc="0" normalizeH="0" baseline="0" noProof="0" dirty="0" smtClean="0">
                <a:ln>
                  <a:noFill/>
                </a:ln>
                <a:solidFill>
                  <a:srgbClr val="C00000"/>
                </a:solidFill>
                <a:effectLst/>
                <a:uLnTx/>
                <a:uFillTx/>
                <a:latin typeface="+mn-lt"/>
                <a:ea typeface="+mn-ea"/>
                <a:cs typeface="+mn-cs"/>
              </a:rPr>
              <a:t>Philip </a:t>
            </a:r>
            <a:r>
              <a:rPr kumimoji="0" lang="es-ES" sz="2400" b="1" i="0" u="none" strike="noStrike" kern="1200" cap="none" spc="0" normalizeH="0" baseline="0" noProof="0" dirty="0" err="1" smtClean="0">
                <a:ln>
                  <a:noFill/>
                </a:ln>
                <a:solidFill>
                  <a:srgbClr val="C00000"/>
                </a:solidFill>
                <a:effectLst/>
                <a:uLnTx/>
                <a:uFillTx/>
                <a:latin typeface="+mn-lt"/>
                <a:ea typeface="+mn-ea"/>
                <a:cs typeface="+mn-cs"/>
              </a:rPr>
              <a:t>Crosby</a:t>
            </a:r>
            <a:r>
              <a:rPr kumimoji="0" lang="es-ES" sz="2400" b="1" i="0" u="none" strike="noStrike" kern="1200" cap="none" spc="0" normalizeH="0" baseline="0" noProof="0" dirty="0" smtClean="0">
                <a:ln>
                  <a:noFill/>
                </a:ln>
                <a:solidFill>
                  <a:srgbClr val="C00000"/>
                </a:solidFill>
                <a:effectLst/>
                <a:uLnTx/>
                <a:uFillTx/>
                <a:latin typeface="+mn-lt"/>
                <a:ea typeface="+mn-ea"/>
                <a:cs typeface="+mn-cs"/>
              </a:rPr>
              <a:t> </a:t>
            </a:r>
            <a:r>
              <a:rPr kumimoji="0" lang="es-ES" sz="2400" b="0" i="0" u="none" strike="noStrike" kern="1200" cap="none" spc="0" normalizeH="0" baseline="0" noProof="0" dirty="0" smtClean="0">
                <a:ln>
                  <a:noFill/>
                </a:ln>
                <a:solidFill>
                  <a:srgbClr val="C00000"/>
                </a:solidFill>
                <a:effectLst/>
                <a:uLnTx/>
                <a:uFillTx/>
                <a:latin typeface="+mn-lt"/>
                <a:ea typeface="+mn-ea"/>
                <a:cs typeface="+mn-cs"/>
              </a:rPr>
              <a:t>define: "La calidad es hacer que la gente haga mejor todas las cosas importantes que de cualquier forma tiene que hacer”. </a:t>
            </a:r>
          </a:p>
        </p:txBody>
      </p:sp>
      <p:sp>
        <p:nvSpPr>
          <p:cNvPr id="8" name="Rectangle 11"/>
          <p:cNvSpPr>
            <a:spLocks noChangeArrowheads="1"/>
          </p:cNvSpPr>
          <p:nvPr/>
        </p:nvSpPr>
        <p:spPr bwMode="auto">
          <a:xfrm>
            <a:off x="0" y="928670"/>
            <a:ext cx="9144000" cy="725483"/>
          </a:xfrm>
          <a:prstGeom prst="rect">
            <a:avLst/>
          </a:prstGeom>
          <a:noFill/>
          <a:ln w="9525">
            <a:noFill/>
            <a:miter lim="800000"/>
            <a:headEnd/>
            <a:tailEnd/>
          </a:ln>
          <a:effectLst/>
        </p:spPr>
        <p:txBody>
          <a:bodyPr anchor="b" anchorCtr="1"/>
          <a:lstStyle/>
          <a:p>
            <a:pPr algn="ctr">
              <a:defRPr/>
            </a:pPr>
            <a:r>
              <a:rPr lang="es-PE" sz="3200" b="1" dirty="0">
                <a:solidFill>
                  <a:schemeClr val="accent1">
                    <a:lumMod val="75000"/>
                  </a:schemeClr>
                </a:solidFill>
                <a:effectLst>
                  <a:outerShdw blurRad="38100" dist="38100" dir="2700000" algn="tl">
                    <a:srgbClr val="000000"/>
                  </a:outerShdw>
                </a:effectLst>
              </a:rPr>
              <a:t/>
            </a:r>
            <a:br>
              <a:rPr lang="es-PE" sz="3200" b="1" dirty="0">
                <a:solidFill>
                  <a:schemeClr val="accent1">
                    <a:lumMod val="75000"/>
                  </a:schemeClr>
                </a:solidFill>
                <a:effectLst>
                  <a:outerShdw blurRad="38100" dist="38100" dir="2700000" algn="tl">
                    <a:srgbClr val="000000"/>
                  </a:outerShdw>
                </a:effectLst>
              </a:rPr>
            </a:br>
            <a:r>
              <a:rPr lang="es-PE" sz="3200" b="1" dirty="0">
                <a:solidFill>
                  <a:schemeClr val="accent1">
                    <a:lumMod val="75000"/>
                  </a:schemeClr>
                </a:solidFill>
                <a:effectLst>
                  <a:outerShdw blurRad="38100" dist="38100" dir="2700000" algn="tl">
                    <a:srgbClr val="000000"/>
                  </a:outerShdw>
                </a:effectLst>
              </a:rPr>
              <a:t>¿QUE ES LA CALIDAD?</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a:spLocks noChangeArrowheads="1"/>
          </p:cNvSpPr>
          <p:nvPr/>
        </p:nvSpPr>
        <p:spPr bwMode="auto">
          <a:xfrm>
            <a:off x="0" y="928670"/>
            <a:ext cx="9144000" cy="725483"/>
          </a:xfrm>
          <a:prstGeom prst="rect">
            <a:avLst/>
          </a:prstGeom>
          <a:noFill/>
          <a:ln w="9525">
            <a:noFill/>
            <a:miter lim="800000"/>
            <a:headEnd/>
            <a:tailEnd/>
          </a:ln>
          <a:effectLst/>
        </p:spPr>
        <p:txBody>
          <a:bodyPr anchor="b" anchorCtr="1"/>
          <a:lstStyle/>
          <a:p>
            <a:pPr algn="ctr">
              <a:defRPr/>
            </a:pPr>
            <a:r>
              <a:rPr lang="es-PE" sz="3200" b="1" dirty="0">
                <a:solidFill>
                  <a:schemeClr val="accent1">
                    <a:lumMod val="75000"/>
                  </a:schemeClr>
                </a:solidFill>
                <a:effectLst>
                  <a:outerShdw blurRad="38100" dist="38100" dir="2700000" algn="tl">
                    <a:srgbClr val="000000"/>
                  </a:outerShdw>
                </a:effectLst>
              </a:rPr>
              <a:t/>
            </a:r>
            <a:br>
              <a:rPr lang="es-PE" sz="3200" b="1" dirty="0">
                <a:solidFill>
                  <a:schemeClr val="accent1">
                    <a:lumMod val="75000"/>
                  </a:schemeClr>
                </a:solidFill>
                <a:effectLst>
                  <a:outerShdw blurRad="38100" dist="38100" dir="2700000" algn="tl">
                    <a:srgbClr val="000000"/>
                  </a:outerShdw>
                </a:effectLst>
              </a:rPr>
            </a:br>
            <a:r>
              <a:rPr lang="es-PE" sz="3200" b="1" dirty="0">
                <a:solidFill>
                  <a:schemeClr val="accent1">
                    <a:lumMod val="75000"/>
                  </a:schemeClr>
                </a:solidFill>
                <a:effectLst>
                  <a:outerShdw blurRad="38100" dist="38100" dir="2700000" algn="tl">
                    <a:srgbClr val="000000"/>
                  </a:outerShdw>
                </a:effectLst>
              </a:rPr>
              <a:t>¿QUE ES </a:t>
            </a:r>
            <a:r>
              <a:rPr lang="es-PE" sz="3200" b="1" dirty="0" smtClean="0">
                <a:solidFill>
                  <a:schemeClr val="accent1">
                    <a:lumMod val="75000"/>
                  </a:schemeClr>
                </a:solidFill>
                <a:effectLst>
                  <a:outerShdw blurRad="38100" dist="38100" dir="2700000" algn="tl">
                    <a:srgbClr val="000000"/>
                  </a:outerShdw>
                </a:effectLst>
              </a:rPr>
              <a:t>UN SISTEMA DE </a:t>
            </a:r>
            <a:r>
              <a:rPr lang="es-PE" sz="3200" b="1" dirty="0">
                <a:solidFill>
                  <a:schemeClr val="accent1">
                    <a:lumMod val="75000"/>
                  </a:schemeClr>
                </a:solidFill>
                <a:effectLst>
                  <a:outerShdw blurRad="38100" dist="38100" dir="2700000" algn="tl">
                    <a:srgbClr val="000000"/>
                  </a:outerShdw>
                </a:effectLst>
              </a:rPr>
              <a:t>CALIDAD?</a:t>
            </a:r>
            <a:endParaRPr lang="es-PE" sz="3200" b="1" dirty="0">
              <a:solidFill>
                <a:schemeClr val="accent1">
                  <a:lumMod val="75000"/>
                </a:schemeClr>
              </a:solidFill>
              <a:effectLst>
                <a:outerShdw blurRad="38100" dist="38100" dir="2700000" algn="tl">
                  <a:srgbClr val="000000"/>
                </a:outerShdw>
              </a:effectLst>
            </a:endParaRPr>
          </a:p>
        </p:txBody>
      </p:sp>
      <p:sp>
        <p:nvSpPr>
          <p:cNvPr id="3" name="Rectangle 3"/>
          <p:cNvSpPr>
            <a:spLocks noChangeArrowheads="1"/>
          </p:cNvSpPr>
          <p:nvPr/>
        </p:nvSpPr>
        <p:spPr bwMode="auto">
          <a:xfrm>
            <a:off x="457200" y="1708862"/>
            <a:ext cx="8458200" cy="3506088"/>
          </a:xfrm>
          <a:prstGeom prst="rect">
            <a:avLst/>
          </a:prstGeom>
          <a:noFill/>
          <a:ln w="12700">
            <a:noFill/>
            <a:miter lim="800000"/>
            <a:headEnd/>
            <a:tailEnd/>
          </a:ln>
          <a:effectLst/>
        </p:spPr>
        <p:txBody>
          <a:bodyPr lIns="90488" tIns="44450" rIns="90488" bIns="44450">
            <a:spAutoFit/>
          </a:bodyPr>
          <a:lstStyle/>
          <a:p>
            <a:pPr algn="just" defTabSz="762000" eaLnBrk="0" hangingPunct="0">
              <a:lnSpc>
                <a:spcPct val="110000"/>
              </a:lnSpc>
              <a:spcBef>
                <a:spcPct val="50000"/>
              </a:spcBef>
              <a:defRPr/>
            </a:pPr>
            <a:endParaRPr lang="es-MX" sz="800" b="1" dirty="0">
              <a:solidFill>
                <a:srgbClr val="660033"/>
              </a:solidFill>
              <a:effectLst>
                <a:outerShdw blurRad="38100" dist="38100" dir="2700000" algn="tl">
                  <a:srgbClr val="C0C0C0"/>
                </a:outerShdw>
              </a:effectLst>
              <a:latin typeface="Arial" pitchFamily="34" charset="0"/>
            </a:endParaRPr>
          </a:p>
          <a:p>
            <a:pPr algn="just" defTabSz="762000" eaLnBrk="0" hangingPunct="0">
              <a:lnSpc>
                <a:spcPct val="110000"/>
              </a:lnSpc>
              <a:spcBef>
                <a:spcPct val="50000"/>
              </a:spcBef>
              <a:defRPr/>
            </a:pPr>
            <a:r>
              <a:rPr lang="es-ES" sz="2600" b="1" dirty="0">
                <a:solidFill>
                  <a:srgbClr val="660033"/>
                </a:solidFill>
                <a:effectLst>
                  <a:outerShdw blurRad="38100" dist="38100" dir="2700000" algn="tl">
                    <a:srgbClr val="C0C0C0"/>
                  </a:outerShdw>
                </a:effectLst>
                <a:latin typeface="Arial" pitchFamily="34" charset="0"/>
              </a:rPr>
              <a:t>Es el conjunto de elementos </a:t>
            </a:r>
            <a:r>
              <a:rPr lang="es-MX" sz="2600" b="1" dirty="0">
                <a:solidFill>
                  <a:srgbClr val="660033"/>
                </a:solidFill>
                <a:effectLst>
                  <a:outerShdw blurRad="38100" dist="38100" dir="2700000" algn="tl">
                    <a:srgbClr val="C0C0C0"/>
                  </a:outerShdw>
                </a:effectLst>
                <a:latin typeface="Arial" pitchFamily="34" charset="0"/>
              </a:rPr>
              <a:t>interrelacionados </a:t>
            </a:r>
            <a:r>
              <a:rPr lang="es-ES" sz="2600" b="1" dirty="0">
                <a:solidFill>
                  <a:srgbClr val="660033"/>
                </a:solidFill>
                <a:effectLst>
                  <a:outerShdw blurRad="38100" dist="38100" dir="2700000" algn="tl">
                    <a:srgbClr val="C0C0C0"/>
                  </a:outerShdw>
                </a:effectLst>
                <a:latin typeface="Arial" pitchFamily="34" charset="0"/>
              </a:rPr>
              <a:t>de la organización que </a:t>
            </a:r>
            <a:r>
              <a:rPr lang="es-MX" sz="2600" b="1" dirty="0">
                <a:solidFill>
                  <a:srgbClr val="660033"/>
                </a:solidFill>
                <a:effectLst>
                  <a:outerShdw blurRad="38100" dist="38100" dir="2700000" algn="tl">
                    <a:srgbClr val="C0C0C0"/>
                  </a:outerShdw>
                </a:effectLst>
                <a:latin typeface="Arial" pitchFamily="34" charset="0"/>
              </a:rPr>
              <a:t>trabajan</a:t>
            </a:r>
            <a:r>
              <a:rPr lang="es-ES" sz="2600" b="1" dirty="0">
                <a:solidFill>
                  <a:srgbClr val="660033"/>
                </a:solidFill>
                <a:effectLst>
                  <a:outerShdw blurRad="38100" dist="38100" dir="2700000" algn="tl">
                    <a:srgbClr val="C0C0C0"/>
                  </a:outerShdw>
                </a:effectLst>
                <a:latin typeface="Arial" pitchFamily="34" charset="0"/>
              </a:rPr>
              <a:t> coordinados </a:t>
            </a:r>
            <a:r>
              <a:rPr lang="es-MX" sz="2600" b="1" dirty="0">
                <a:solidFill>
                  <a:srgbClr val="660033"/>
                </a:solidFill>
                <a:effectLst>
                  <a:outerShdw blurRad="38100" dist="38100" dir="2700000" algn="tl">
                    <a:srgbClr val="C0C0C0"/>
                  </a:outerShdw>
                </a:effectLst>
                <a:latin typeface="Arial" pitchFamily="34" charset="0"/>
              </a:rPr>
              <a:t>para establecer y lograr el cumplimiento de la política de calidad y los objetivos de calidad, generando </a:t>
            </a:r>
            <a:r>
              <a:rPr lang="es-ES" sz="2600" b="1" dirty="0">
                <a:solidFill>
                  <a:srgbClr val="660033"/>
                </a:solidFill>
                <a:effectLst>
                  <a:outerShdw blurRad="38100" dist="38100" dir="2700000" algn="tl">
                    <a:srgbClr val="C0C0C0"/>
                  </a:outerShdw>
                </a:effectLst>
                <a:latin typeface="Arial" pitchFamily="34" charset="0"/>
              </a:rPr>
              <a:t>consistentemente productos </a:t>
            </a:r>
            <a:r>
              <a:rPr lang="es-MX" sz="2600" b="1" dirty="0">
                <a:solidFill>
                  <a:srgbClr val="660033"/>
                </a:solidFill>
                <a:effectLst>
                  <a:outerShdw blurRad="38100" dist="38100" dir="2700000" algn="tl">
                    <a:srgbClr val="C0C0C0"/>
                  </a:outerShdw>
                </a:effectLst>
                <a:latin typeface="Arial" pitchFamily="34" charset="0"/>
              </a:rPr>
              <a:t>y</a:t>
            </a:r>
            <a:r>
              <a:rPr lang="es-ES" sz="2600" b="1" dirty="0">
                <a:solidFill>
                  <a:srgbClr val="660033"/>
                </a:solidFill>
                <a:effectLst>
                  <a:outerShdw blurRad="38100" dist="38100" dir="2700000" algn="tl">
                    <a:srgbClr val="C0C0C0"/>
                  </a:outerShdw>
                </a:effectLst>
                <a:latin typeface="Arial" pitchFamily="34" charset="0"/>
              </a:rPr>
              <a:t> servicios que satisfagan las necesidades y expectativas de sus clientes.                                 </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ISO 20000_2011.jpg"/>
          <p:cNvPicPr>
            <a:picLocks noChangeAspect="1"/>
          </p:cNvPicPr>
          <p:nvPr/>
        </p:nvPicPr>
        <p:blipFill>
          <a:blip r:embed="rId2" cstate="print"/>
          <a:stretch>
            <a:fillRect/>
          </a:stretch>
        </p:blipFill>
        <p:spPr>
          <a:xfrm>
            <a:off x="1428728" y="3214686"/>
            <a:ext cx="1143008" cy="1232124"/>
          </a:xfrm>
          <a:prstGeom prst="rect">
            <a:avLst/>
          </a:prstGeom>
        </p:spPr>
      </p:pic>
      <p:pic>
        <p:nvPicPr>
          <p:cNvPr id="4" name="3 Imagen" descr="iso 28000 supply chain vietnam.jpg"/>
          <p:cNvPicPr>
            <a:picLocks noChangeAspect="1"/>
          </p:cNvPicPr>
          <p:nvPr/>
        </p:nvPicPr>
        <p:blipFill>
          <a:blip r:embed="rId3"/>
          <a:stretch>
            <a:fillRect/>
          </a:stretch>
        </p:blipFill>
        <p:spPr>
          <a:xfrm>
            <a:off x="1285852" y="928670"/>
            <a:ext cx="2597025" cy="1459686"/>
          </a:xfrm>
          <a:prstGeom prst="rect">
            <a:avLst/>
          </a:prstGeom>
        </p:spPr>
      </p:pic>
      <p:pic>
        <p:nvPicPr>
          <p:cNvPr id="5" name="4 Imagen" descr="ISO_Logo_Clear.jpg"/>
          <p:cNvPicPr>
            <a:picLocks noChangeAspect="1"/>
          </p:cNvPicPr>
          <p:nvPr/>
        </p:nvPicPr>
        <p:blipFill>
          <a:blip r:embed="rId4"/>
          <a:stretch>
            <a:fillRect/>
          </a:stretch>
        </p:blipFill>
        <p:spPr>
          <a:xfrm>
            <a:off x="142845" y="3643314"/>
            <a:ext cx="1157062" cy="1746208"/>
          </a:xfrm>
          <a:prstGeom prst="rect">
            <a:avLst/>
          </a:prstGeom>
        </p:spPr>
      </p:pic>
      <p:pic>
        <p:nvPicPr>
          <p:cNvPr id="6" name="5 Imagen" descr="ISO-2.jpg"/>
          <p:cNvPicPr>
            <a:picLocks noChangeAspect="1"/>
          </p:cNvPicPr>
          <p:nvPr/>
        </p:nvPicPr>
        <p:blipFill>
          <a:blip r:embed="rId5"/>
          <a:stretch>
            <a:fillRect/>
          </a:stretch>
        </p:blipFill>
        <p:spPr>
          <a:xfrm>
            <a:off x="0" y="1500174"/>
            <a:ext cx="1689067" cy="1419216"/>
          </a:xfrm>
          <a:prstGeom prst="rect">
            <a:avLst/>
          </a:prstGeom>
        </p:spPr>
      </p:pic>
      <p:pic>
        <p:nvPicPr>
          <p:cNvPr id="7" name="6 Imagen" descr="14001.jpg"/>
          <p:cNvPicPr>
            <a:picLocks noChangeAspect="1"/>
          </p:cNvPicPr>
          <p:nvPr/>
        </p:nvPicPr>
        <p:blipFill>
          <a:blip r:embed="rId6" cstate="print"/>
          <a:stretch>
            <a:fillRect/>
          </a:stretch>
        </p:blipFill>
        <p:spPr>
          <a:xfrm>
            <a:off x="3571868" y="1142984"/>
            <a:ext cx="1597331" cy="1714488"/>
          </a:xfrm>
          <a:prstGeom prst="rect">
            <a:avLst/>
          </a:prstGeom>
        </p:spPr>
      </p:pic>
      <p:sp>
        <p:nvSpPr>
          <p:cNvPr id="8" name="7 Flecha derecha"/>
          <p:cNvSpPr/>
          <p:nvPr/>
        </p:nvSpPr>
        <p:spPr>
          <a:xfrm>
            <a:off x="5000628" y="2714620"/>
            <a:ext cx="571504"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CuadroTexto"/>
          <p:cNvSpPr txBox="1"/>
          <p:nvPr/>
        </p:nvSpPr>
        <p:spPr>
          <a:xfrm>
            <a:off x="5929322" y="2000240"/>
            <a:ext cx="2428892" cy="2554545"/>
          </a:xfrm>
          <a:prstGeom prst="rect">
            <a:avLst/>
          </a:prstGeom>
          <a:noFill/>
        </p:spPr>
        <p:txBody>
          <a:bodyPr wrap="square" rtlCol="0">
            <a:spAutoFit/>
          </a:bodyPr>
          <a:lstStyle/>
          <a:p>
            <a:pPr algn="ctr"/>
            <a:r>
              <a:rPr lang="es-MX" sz="3200" b="1" dirty="0" smtClean="0"/>
              <a:t>Marco de referencia para Sistemas de Calidad</a:t>
            </a:r>
            <a:endParaRPr lang="es-ES" sz="3200" b="1" dirty="0"/>
          </a:p>
        </p:txBody>
      </p:sp>
      <p:pic>
        <p:nvPicPr>
          <p:cNvPr id="10" name="Picture 4" descr="http://www.omnia.com.mx/media/fotos/Ingresa20UACh20al20Consejo20Nacional20de20Agenda20desde20lo20local1.jpg"/>
          <p:cNvPicPr>
            <a:picLocks noChangeAspect="1" noChangeArrowheads="1"/>
          </p:cNvPicPr>
          <p:nvPr/>
        </p:nvPicPr>
        <p:blipFill>
          <a:blip r:embed="rId7" cstate="print"/>
          <a:srcRect/>
          <a:stretch>
            <a:fillRect/>
          </a:stretch>
        </p:blipFill>
        <p:spPr bwMode="auto">
          <a:xfrm>
            <a:off x="1500166" y="4714884"/>
            <a:ext cx="1928030" cy="1428760"/>
          </a:xfrm>
          <a:prstGeom prst="rect">
            <a:avLst/>
          </a:prstGeom>
          <a:noFill/>
          <a:ln w="9525">
            <a:noFill/>
            <a:miter lim="800000"/>
            <a:headEnd/>
            <a:tailEnd/>
          </a:ln>
        </p:spPr>
      </p:pic>
      <p:sp>
        <p:nvSpPr>
          <p:cNvPr id="11" name="10 Elipse"/>
          <p:cNvSpPr/>
          <p:nvPr/>
        </p:nvSpPr>
        <p:spPr>
          <a:xfrm>
            <a:off x="2714612" y="2643182"/>
            <a:ext cx="1071562" cy="1000125"/>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b="1" dirty="0">
                <a:solidFill>
                  <a:schemeClr val="tx1"/>
                </a:solidFill>
              </a:rPr>
              <a:t>Circulo</a:t>
            </a:r>
          </a:p>
          <a:p>
            <a:pPr algn="ctr">
              <a:defRPr/>
            </a:pPr>
            <a:r>
              <a:rPr lang="es-ES" sz="1400" b="1" dirty="0">
                <a:solidFill>
                  <a:schemeClr val="tx1"/>
                </a:solidFill>
              </a:rPr>
              <a:t>Azul</a:t>
            </a:r>
            <a:endParaRPr lang="es-ES" sz="1400" b="1" dirty="0">
              <a:solidFill>
                <a:schemeClr val="tx1"/>
              </a:solidFill>
            </a:endParaRPr>
          </a:p>
        </p:txBody>
      </p:sp>
      <p:pic>
        <p:nvPicPr>
          <p:cNvPr id="12" name="Picture 289"/>
          <p:cNvPicPr>
            <a:picLocks noChangeAspect="1" noChangeArrowheads="1"/>
          </p:cNvPicPr>
          <p:nvPr/>
        </p:nvPicPr>
        <p:blipFill>
          <a:blip r:embed="rId8"/>
          <a:srcRect/>
          <a:stretch>
            <a:fillRect/>
          </a:stretch>
        </p:blipFill>
        <p:spPr bwMode="auto">
          <a:xfrm rot="5400000">
            <a:off x="4174901" y="4183289"/>
            <a:ext cx="1156031" cy="2219221"/>
          </a:xfrm>
          <a:prstGeom prst="rect">
            <a:avLst/>
          </a:prstGeom>
          <a:noFill/>
          <a:ln w="9525">
            <a:solidFill>
              <a:schemeClr val="tx2"/>
            </a:solidFill>
            <a:miter lim="800000"/>
            <a:headEnd/>
            <a:tailEnd/>
          </a:ln>
        </p:spPr>
      </p:pic>
      <p:pic>
        <p:nvPicPr>
          <p:cNvPr id="13" name="Picture 3"/>
          <p:cNvPicPr>
            <a:picLocks noChangeAspect="1" noChangeArrowheads="1"/>
          </p:cNvPicPr>
          <p:nvPr/>
        </p:nvPicPr>
        <p:blipFill>
          <a:blip r:embed="rId9"/>
          <a:srcRect/>
          <a:stretch>
            <a:fillRect/>
          </a:stretch>
        </p:blipFill>
        <p:spPr bwMode="auto">
          <a:xfrm>
            <a:off x="3571868" y="3643314"/>
            <a:ext cx="2062943" cy="828675"/>
          </a:xfrm>
          <a:prstGeom prst="rect">
            <a:avLst/>
          </a:prstGeom>
          <a:noFill/>
          <a:ln w="9525">
            <a:noFill/>
            <a:miter lim="800000"/>
            <a:headEnd/>
            <a:tailEnd/>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5"/>
          <p:cNvGrpSpPr>
            <a:grpSpLocks/>
          </p:cNvGrpSpPr>
          <p:nvPr/>
        </p:nvGrpSpPr>
        <p:grpSpPr bwMode="auto">
          <a:xfrm>
            <a:off x="285720" y="-24"/>
            <a:ext cx="8618537" cy="5759450"/>
            <a:chOff x="139" y="288"/>
            <a:chExt cx="5429" cy="3628"/>
          </a:xfrm>
        </p:grpSpPr>
        <p:sp>
          <p:nvSpPr>
            <p:cNvPr id="3" name="Oval 96"/>
            <p:cNvSpPr>
              <a:spLocks noChangeArrowheads="1"/>
            </p:cNvSpPr>
            <p:nvPr/>
          </p:nvSpPr>
          <p:spPr bwMode="auto">
            <a:xfrm>
              <a:off x="1440" y="1766"/>
              <a:ext cx="2574" cy="2150"/>
            </a:xfrm>
            <a:prstGeom prst="ellipse">
              <a:avLst/>
            </a:prstGeom>
            <a:solidFill>
              <a:srgbClr val="FFCC66"/>
            </a:solidFill>
            <a:ln w="9525">
              <a:noFill/>
              <a:miter lim="800000"/>
              <a:headEnd/>
              <a:tailEnd/>
            </a:ln>
            <a:effectLst>
              <a:outerShdw dist="107763" dir="18900000" algn="ctr" rotWithShape="0">
                <a:schemeClr val="bg2"/>
              </a:outerShdw>
            </a:effectLst>
          </p:spPr>
          <p:txBody>
            <a:bodyPr wrap="none" anchor="ctr"/>
            <a:lstStyle/>
            <a:p>
              <a:pPr>
                <a:defRPr/>
              </a:pPr>
              <a:endParaRPr lang="es-ES"/>
            </a:p>
          </p:txBody>
        </p:sp>
        <p:sp>
          <p:nvSpPr>
            <p:cNvPr id="4" name="Rectangle 97"/>
            <p:cNvSpPr>
              <a:spLocks noChangeArrowheads="1"/>
            </p:cNvSpPr>
            <p:nvPr/>
          </p:nvSpPr>
          <p:spPr bwMode="auto">
            <a:xfrm>
              <a:off x="177" y="1761"/>
              <a:ext cx="816" cy="2123"/>
            </a:xfrm>
            <a:prstGeom prst="rect">
              <a:avLst/>
            </a:prstGeom>
            <a:solidFill>
              <a:srgbClr val="FFFF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sp3d>
          </p:spPr>
          <p:txBody>
            <a:bodyPr wrap="none" anchor="ctr">
              <a:flatTx/>
            </a:bodyPr>
            <a:lstStyle/>
            <a:p>
              <a:pPr algn="ctr" eaLnBrk="0" hangingPunct="0"/>
              <a:endParaRPr lang="it-IT" sz="2400">
                <a:latin typeface="Arial Narrow" pitchFamily="34" charset="0"/>
              </a:endParaRPr>
            </a:p>
          </p:txBody>
        </p:sp>
        <p:sp>
          <p:nvSpPr>
            <p:cNvPr id="5" name="Text Box 98"/>
            <p:cNvSpPr txBox="1">
              <a:spLocks noChangeArrowheads="1"/>
            </p:cNvSpPr>
            <p:nvPr/>
          </p:nvSpPr>
          <p:spPr bwMode="auto">
            <a:xfrm>
              <a:off x="145" y="1955"/>
              <a:ext cx="958" cy="288"/>
            </a:xfrm>
            <a:prstGeom prst="rect">
              <a:avLst/>
            </a:prstGeom>
            <a:noFill/>
            <a:ln w="9525">
              <a:noFill/>
              <a:miter lim="800000"/>
              <a:headEnd/>
              <a:tailEnd/>
            </a:ln>
          </p:spPr>
          <p:txBody>
            <a:bodyPr>
              <a:spAutoFit/>
            </a:bodyPr>
            <a:lstStyle/>
            <a:p>
              <a:pPr algn="ctr" eaLnBrk="0" hangingPunct="0">
                <a:spcBef>
                  <a:spcPct val="50000"/>
                </a:spcBef>
              </a:pPr>
              <a:r>
                <a:rPr lang="it-IT" sz="2400" b="1">
                  <a:solidFill>
                    <a:srgbClr val="080808"/>
                  </a:solidFill>
                  <a:latin typeface="Arial Narrow" pitchFamily="34" charset="0"/>
                </a:rPr>
                <a:t>Clientes</a:t>
              </a:r>
              <a:endParaRPr lang="it-IT" sz="2400">
                <a:solidFill>
                  <a:srgbClr val="080808"/>
                </a:solidFill>
                <a:latin typeface="Arial Narrow" pitchFamily="34" charset="0"/>
              </a:endParaRPr>
            </a:p>
          </p:txBody>
        </p:sp>
        <p:sp>
          <p:nvSpPr>
            <p:cNvPr id="6" name="Text Box 99"/>
            <p:cNvSpPr txBox="1">
              <a:spLocks noChangeArrowheads="1"/>
            </p:cNvSpPr>
            <p:nvPr/>
          </p:nvSpPr>
          <p:spPr bwMode="auto">
            <a:xfrm>
              <a:off x="2906" y="2550"/>
              <a:ext cx="961" cy="520"/>
            </a:xfrm>
            <a:prstGeom prst="rect">
              <a:avLst/>
            </a:prstGeom>
            <a:gradFill rotWithShape="0">
              <a:gsLst>
                <a:gs pos="0">
                  <a:srgbClr val="9B7C5D"/>
                </a:gs>
                <a:gs pos="50000">
                  <a:srgbClr val="FFCC99"/>
                </a:gs>
                <a:gs pos="100000">
                  <a:srgbClr val="9B7C5D"/>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algn="ctr" eaLnBrk="0" hangingPunct="0">
                <a:spcBef>
                  <a:spcPct val="50000"/>
                </a:spcBef>
              </a:pPr>
              <a:r>
                <a:rPr lang="en-US" sz="1600" b="1" i="1">
                  <a:solidFill>
                    <a:srgbClr val="000000"/>
                  </a:solidFill>
                  <a:latin typeface="Arial" pitchFamily="34" charset="0"/>
                </a:rPr>
                <a:t>Medición, análisis y mejora</a:t>
              </a:r>
            </a:p>
          </p:txBody>
        </p:sp>
        <p:sp>
          <p:nvSpPr>
            <p:cNvPr id="7" name="Text Box 100"/>
            <p:cNvSpPr txBox="1">
              <a:spLocks noChangeArrowheads="1"/>
            </p:cNvSpPr>
            <p:nvPr/>
          </p:nvSpPr>
          <p:spPr bwMode="auto">
            <a:xfrm>
              <a:off x="1470" y="2627"/>
              <a:ext cx="960" cy="366"/>
            </a:xfrm>
            <a:prstGeom prst="rect">
              <a:avLst/>
            </a:prstGeom>
            <a:gradFill rotWithShape="0">
              <a:gsLst>
                <a:gs pos="0">
                  <a:srgbClr val="9B7C5D"/>
                </a:gs>
                <a:gs pos="50000">
                  <a:srgbClr val="FFCC99"/>
                </a:gs>
                <a:gs pos="100000">
                  <a:srgbClr val="9B7C5D"/>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algn="ctr" eaLnBrk="0" hangingPunct="0">
                <a:spcBef>
                  <a:spcPct val="50000"/>
                </a:spcBef>
              </a:pPr>
              <a:r>
                <a:rPr lang="en-US" sz="1600" b="1" i="1">
                  <a:solidFill>
                    <a:srgbClr val="000000"/>
                  </a:solidFill>
                  <a:latin typeface="Arial" pitchFamily="34" charset="0"/>
                </a:rPr>
                <a:t>Gestión de los recursos</a:t>
              </a:r>
            </a:p>
          </p:txBody>
        </p:sp>
        <p:sp>
          <p:nvSpPr>
            <p:cNvPr id="8" name="Freeform 101"/>
            <p:cNvSpPr>
              <a:spLocks/>
            </p:cNvSpPr>
            <p:nvPr/>
          </p:nvSpPr>
          <p:spPr bwMode="auto">
            <a:xfrm flipV="1">
              <a:off x="1775" y="2177"/>
              <a:ext cx="374" cy="378"/>
            </a:xfrm>
            <a:custGeom>
              <a:avLst/>
              <a:gdLst>
                <a:gd name="T0" fmla="*/ 58 w 1732"/>
                <a:gd name="T1" fmla="*/ 0 h 1200"/>
                <a:gd name="T2" fmla="*/ 716 w 1732"/>
                <a:gd name="T3" fmla="*/ 296 h 1200"/>
                <a:gd name="T4" fmla="*/ 568 w 1732"/>
                <a:gd name="T5" fmla="*/ 392 h 1200"/>
                <a:gd name="T6" fmla="*/ 605 w 1732"/>
                <a:gd name="T7" fmla="*/ 446 h 1200"/>
                <a:gd name="T8" fmla="*/ 643 w 1732"/>
                <a:gd name="T9" fmla="*/ 497 h 1200"/>
                <a:gd name="T10" fmla="*/ 687 w 1732"/>
                <a:gd name="T11" fmla="*/ 551 h 1200"/>
                <a:gd name="T12" fmla="*/ 739 w 1732"/>
                <a:gd name="T13" fmla="*/ 607 h 1200"/>
                <a:gd name="T14" fmla="*/ 789 w 1732"/>
                <a:gd name="T15" fmla="*/ 663 h 1200"/>
                <a:gd name="T16" fmla="*/ 845 w 1732"/>
                <a:gd name="T17" fmla="*/ 718 h 1200"/>
                <a:gd name="T18" fmla="*/ 900 w 1732"/>
                <a:gd name="T19" fmla="*/ 770 h 1200"/>
                <a:gd name="T20" fmla="*/ 964 w 1732"/>
                <a:gd name="T21" fmla="*/ 824 h 1200"/>
                <a:gd name="T22" fmla="*/ 1031 w 1732"/>
                <a:gd name="T23" fmla="*/ 879 h 1200"/>
                <a:gd name="T24" fmla="*/ 1094 w 1732"/>
                <a:gd name="T25" fmla="*/ 922 h 1200"/>
                <a:gd name="T26" fmla="*/ 1158 w 1732"/>
                <a:gd name="T27" fmla="*/ 966 h 1200"/>
                <a:gd name="T28" fmla="*/ 1225 w 1732"/>
                <a:gd name="T29" fmla="*/ 1006 h 1200"/>
                <a:gd name="T30" fmla="*/ 1288 w 1732"/>
                <a:gd name="T31" fmla="*/ 1041 h 1200"/>
                <a:gd name="T32" fmla="*/ 1359 w 1732"/>
                <a:gd name="T33" fmla="*/ 1077 h 1200"/>
                <a:gd name="T34" fmla="*/ 1434 w 1732"/>
                <a:gd name="T35" fmla="*/ 1108 h 1200"/>
                <a:gd name="T36" fmla="*/ 1494 w 1732"/>
                <a:gd name="T37" fmla="*/ 1133 h 1200"/>
                <a:gd name="T38" fmla="*/ 1567 w 1732"/>
                <a:gd name="T39" fmla="*/ 1156 h 1200"/>
                <a:gd name="T40" fmla="*/ 1624 w 1732"/>
                <a:gd name="T41" fmla="*/ 1171 h 1200"/>
                <a:gd name="T42" fmla="*/ 1672 w 1732"/>
                <a:gd name="T43" fmla="*/ 1183 h 1200"/>
                <a:gd name="T44" fmla="*/ 1732 w 1732"/>
                <a:gd name="T45" fmla="*/ 1190 h 1200"/>
                <a:gd name="T46" fmla="*/ 1684 w 1732"/>
                <a:gd name="T47" fmla="*/ 1194 h 1200"/>
                <a:gd name="T48" fmla="*/ 1632 w 1732"/>
                <a:gd name="T49" fmla="*/ 1200 h 1200"/>
                <a:gd name="T50" fmla="*/ 1570 w 1732"/>
                <a:gd name="T51" fmla="*/ 1200 h 1200"/>
                <a:gd name="T52" fmla="*/ 1503 w 1732"/>
                <a:gd name="T53" fmla="*/ 1194 h 1200"/>
                <a:gd name="T54" fmla="*/ 1426 w 1732"/>
                <a:gd name="T55" fmla="*/ 1190 h 1200"/>
                <a:gd name="T56" fmla="*/ 1352 w 1732"/>
                <a:gd name="T57" fmla="*/ 1183 h 1200"/>
                <a:gd name="T58" fmla="*/ 1281 w 1732"/>
                <a:gd name="T59" fmla="*/ 1175 h 1200"/>
                <a:gd name="T60" fmla="*/ 1213 w 1732"/>
                <a:gd name="T61" fmla="*/ 1167 h 1200"/>
                <a:gd name="T62" fmla="*/ 1142 w 1732"/>
                <a:gd name="T63" fmla="*/ 1156 h 1200"/>
                <a:gd name="T64" fmla="*/ 1075 w 1732"/>
                <a:gd name="T65" fmla="*/ 1144 h 1200"/>
                <a:gd name="T66" fmla="*/ 995 w 1732"/>
                <a:gd name="T67" fmla="*/ 1133 h 1200"/>
                <a:gd name="T68" fmla="*/ 945 w 1732"/>
                <a:gd name="T69" fmla="*/ 1119 h 1200"/>
                <a:gd name="T70" fmla="*/ 868 w 1732"/>
                <a:gd name="T71" fmla="*/ 1104 h 1200"/>
                <a:gd name="T72" fmla="*/ 797 w 1732"/>
                <a:gd name="T73" fmla="*/ 1085 h 1200"/>
                <a:gd name="T74" fmla="*/ 730 w 1732"/>
                <a:gd name="T75" fmla="*/ 1066 h 1200"/>
                <a:gd name="T76" fmla="*/ 659 w 1732"/>
                <a:gd name="T77" fmla="*/ 1041 h 1200"/>
                <a:gd name="T78" fmla="*/ 599 w 1732"/>
                <a:gd name="T79" fmla="*/ 1018 h 1200"/>
                <a:gd name="T80" fmla="*/ 540 w 1732"/>
                <a:gd name="T81" fmla="*/ 993 h 1200"/>
                <a:gd name="T82" fmla="*/ 480 w 1732"/>
                <a:gd name="T83" fmla="*/ 962 h 1200"/>
                <a:gd name="T84" fmla="*/ 421 w 1732"/>
                <a:gd name="T85" fmla="*/ 927 h 1200"/>
                <a:gd name="T86" fmla="*/ 357 w 1732"/>
                <a:gd name="T87" fmla="*/ 883 h 1200"/>
                <a:gd name="T88" fmla="*/ 294 w 1732"/>
                <a:gd name="T89" fmla="*/ 828 h 1200"/>
                <a:gd name="T90" fmla="*/ 238 w 1732"/>
                <a:gd name="T91" fmla="*/ 774 h 1200"/>
                <a:gd name="T92" fmla="*/ 186 w 1732"/>
                <a:gd name="T93" fmla="*/ 709 h 1200"/>
                <a:gd name="T94" fmla="*/ 144 w 1732"/>
                <a:gd name="T95" fmla="*/ 643 h 1200"/>
                <a:gd name="T96" fmla="*/ 0 w 1732"/>
                <a:gd name="T97" fmla="*/ 730 h 1200"/>
                <a:gd name="T98" fmla="*/ 58 w 1732"/>
                <a:gd name="T99" fmla="*/ 0 h 12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2"/>
                <a:gd name="T151" fmla="*/ 0 h 1200"/>
                <a:gd name="T152" fmla="*/ 1732 w 1732"/>
                <a:gd name="T153" fmla="*/ 1200 h 120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2" h="1200">
                  <a:moveTo>
                    <a:pt x="58" y="0"/>
                  </a:moveTo>
                  <a:lnTo>
                    <a:pt x="716" y="296"/>
                  </a:lnTo>
                  <a:lnTo>
                    <a:pt x="568" y="392"/>
                  </a:lnTo>
                  <a:lnTo>
                    <a:pt x="605" y="446"/>
                  </a:lnTo>
                  <a:lnTo>
                    <a:pt x="643" y="497"/>
                  </a:lnTo>
                  <a:lnTo>
                    <a:pt x="687" y="551"/>
                  </a:lnTo>
                  <a:lnTo>
                    <a:pt x="739" y="607"/>
                  </a:lnTo>
                  <a:lnTo>
                    <a:pt x="789" y="663"/>
                  </a:lnTo>
                  <a:lnTo>
                    <a:pt x="845" y="718"/>
                  </a:lnTo>
                  <a:lnTo>
                    <a:pt x="900" y="770"/>
                  </a:lnTo>
                  <a:lnTo>
                    <a:pt x="964" y="824"/>
                  </a:lnTo>
                  <a:lnTo>
                    <a:pt x="1031" y="879"/>
                  </a:lnTo>
                  <a:lnTo>
                    <a:pt x="1094" y="922"/>
                  </a:lnTo>
                  <a:lnTo>
                    <a:pt x="1158" y="966"/>
                  </a:lnTo>
                  <a:lnTo>
                    <a:pt x="1225" y="1006"/>
                  </a:lnTo>
                  <a:lnTo>
                    <a:pt x="1288" y="1041"/>
                  </a:lnTo>
                  <a:lnTo>
                    <a:pt x="1359" y="1077"/>
                  </a:lnTo>
                  <a:lnTo>
                    <a:pt x="1434" y="1108"/>
                  </a:lnTo>
                  <a:lnTo>
                    <a:pt x="1494" y="1133"/>
                  </a:lnTo>
                  <a:lnTo>
                    <a:pt x="1567" y="1156"/>
                  </a:lnTo>
                  <a:lnTo>
                    <a:pt x="1624" y="1171"/>
                  </a:lnTo>
                  <a:lnTo>
                    <a:pt x="1672" y="1183"/>
                  </a:lnTo>
                  <a:lnTo>
                    <a:pt x="1732" y="1190"/>
                  </a:lnTo>
                  <a:lnTo>
                    <a:pt x="1684" y="1194"/>
                  </a:lnTo>
                  <a:lnTo>
                    <a:pt x="1632" y="1200"/>
                  </a:lnTo>
                  <a:lnTo>
                    <a:pt x="1570" y="1200"/>
                  </a:lnTo>
                  <a:lnTo>
                    <a:pt x="1503" y="1194"/>
                  </a:lnTo>
                  <a:lnTo>
                    <a:pt x="1426" y="1190"/>
                  </a:lnTo>
                  <a:lnTo>
                    <a:pt x="1352" y="1183"/>
                  </a:lnTo>
                  <a:lnTo>
                    <a:pt x="1281" y="1175"/>
                  </a:lnTo>
                  <a:lnTo>
                    <a:pt x="1213" y="1167"/>
                  </a:lnTo>
                  <a:lnTo>
                    <a:pt x="1142" y="1156"/>
                  </a:lnTo>
                  <a:lnTo>
                    <a:pt x="1075" y="1144"/>
                  </a:lnTo>
                  <a:lnTo>
                    <a:pt x="995" y="1133"/>
                  </a:lnTo>
                  <a:lnTo>
                    <a:pt x="945" y="1119"/>
                  </a:lnTo>
                  <a:lnTo>
                    <a:pt x="868" y="1104"/>
                  </a:lnTo>
                  <a:lnTo>
                    <a:pt x="797" y="1085"/>
                  </a:lnTo>
                  <a:lnTo>
                    <a:pt x="730" y="1066"/>
                  </a:lnTo>
                  <a:lnTo>
                    <a:pt x="659" y="1041"/>
                  </a:lnTo>
                  <a:lnTo>
                    <a:pt x="599" y="1018"/>
                  </a:lnTo>
                  <a:lnTo>
                    <a:pt x="540" y="993"/>
                  </a:lnTo>
                  <a:lnTo>
                    <a:pt x="480" y="962"/>
                  </a:lnTo>
                  <a:lnTo>
                    <a:pt x="421" y="927"/>
                  </a:lnTo>
                  <a:lnTo>
                    <a:pt x="357" y="883"/>
                  </a:lnTo>
                  <a:lnTo>
                    <a:pt x="294" y="828"/>
                  </a:lnTo>
                  <a:lnTo>
                    <a:pt x="238" y="774"/>
                  </a:lnTo>
                  <a:lnTo>
                    <a:pt x="186" y="709"/>
                  </a:lnTo>
                  <a:lnTo>
                    <a:pt x="144" y="643"/>
                  </a:lnTo>
                  <a:lnTo>
                    <a:pt x="0" y="730"/>
                  </a:lnTo>
                  <a:lnTo>
                    <a:pt x="58" y="0"/>
                  </a:lnTo>
                  <a:close/>
                </a:path>
              </a:pathLst>
            </a:custGeom>
            <a:solidFill>
              <a:srgbClr val="FF6600"/>
            </a:solidFill>
            <a:ln w="0">
              <a:solidFill>
                <a:srgbClr val="000000"/>
              </a:solidFill>
              <a:round/>
              <a:headEnd/>
              <a:tailEnd/>
            </a:ln>
          </p:spPr>
          <p:txBody>
            <a:bodyPr/>
            <a:lstStyle/>
            <a:p>
              <a:endParaRPr lang="es-ES"/>
            </a:p>
          </p:txBody>
        </p:sp>
        <p:sp>
          <p:nvSpPr>
            <p:cNvPr id="9" name="Freeform 102"/>
            <p:cNvSpPr>
              <a:spLocks/>
            </p:cNvSpPr>
            <p:nvPr/>
          </p:nvSpPr>
          <p:spPr bwMode="auto">
            <a:xfrm flipV="1">
              <a:off x="1751" y="2141"/>
              <a:ext cx="415" cy="427"/>
            </a:xfrm>
            <a:custGeom>
              <a:avLst/>
              <a:gdLst>
                <a:gd name="T0" fmla="*/ 829 w 1923"/>
                <a:gd name="T1" fmla="*/ 336 h 1353"/>
                <a:gd name="T2" fmla="*/ 718 w 1923"/>
                <a:gd name="T3" fmla="*/ 486 h 1353"/>
                <a:gd name="T4" fmla="*/ 800 w 1923"/>
                <a:gd name="T5" fmla="*/ 591 h 1353"/>
                <a:gd name="T6" fmla="*/ 902 w 1923"/>
                <a:gd name="T7" fmla="*/ 703 h 1353"/>
                <a:gd name="T8" fmla="*/ 1013 w 1923"/>
                <a:gd name="T9" fmla="*/ 810 h 1353"/>
                <a:gd name="T10" fmla="*/ 1144 w 1923"/>
                <a:gd name="T11" fmla="*/ 919 h 1353"/>
                <a:gd name="T12" fmla="*/ 1271 w 1923"/>
                <a:gd name="T13" fmla="*/ 1006 h 1353"/>
                <a:gd name="T14" fmla="*/ 1401 w 1923"/>
                <a:gd name="T15" fmla="*/ 1081 h 1353"/>
                <a:gd name="T16" fmla="*/ 1547 w 1923"/>
                <a:gd name="T17" fmla="*/ 1148 h 1353"/>
                <a:gd name="T18" fmla="*/ 1680 w 1923"/>
                <a:gd name="T19" fmla="*/ 1196 h 1353"/>
                <a:gd name="T20" fmla="*/ 1785 w 1923"/>
                <a:gd name="T21" fmla="*/ 1223 h 1353"/>
                <a:gd name="T22" fmla="*/ 1797 w 1923"/>
                <a:gd name="T23" fmla="*/ 1234 h 1353"/>
                <a:gd name="T24" fmla="*/ 1683 w 1923"/>
                <a:gd name="T25" fmla="*/ 1240 h 1353"/>
                <a:gd name="T26" fmla="*/ 1539 w 1923"/>
                <a:gd name="T27" fmla="*/ 1230 h 1353"/>
                <a:gd name="T28" fmla="*/ 1394 w 1923"/>
                <a:gd name="T29" fmla="*/ 1215 h 1353"/>
                <a:gd name="T30" fmla="*/ 1255 w 1923"/>
                <a:gd name="T31" fmla="*/ 1196 h 1353"/>
                <a:gd name="T32" fmla="*/ 1108 w 1923"/>
                <a:gd name="T33" fmla="*/ 1173 h 1353"/>
                <a:gd name="T34" fmla="*/ 981 w 1923"/>
                <a:gd name="T35" fmla="*/ 1144 h 1353"/>
                <a:gd name="T36" fmla="*/ 843 w 1923"/>
                <a:gd name="T37" fmla="*/ 1106 h 1353"/>
                <a:gd name="T38" fmla="*/ 712 w 1923"/>
                <a:gd name="T39" fmla="*/ 1058 h 1353"/>
                <a:gd name="T40" fmla="*/ 593 w 1923"/>
                <a:gd name="T41" fmla="*/ 1002 h 1353"/>
                <a:gd name="T42" fmla="*/ 470 w 1923"/>
                <a:gd name="T43" fmla="*/ 923 h 1353"/>
                <a:gd name="T44" fmla="*/ 351 w 1923"/>
                <a:gd name="T45" fmla="*/ 814 h 1353"/>
                <a:gd name="T46" fmla="*/ 257 w 1923"/>
                <a:gd name="T47" fmla="*/ 683 h 1353"/>
                <a:gd name="T48" fmla="*/ 169 w 1923"/>
                <a:gd name="T49" fmla="*/ 40 h 1353"/>
                <a:gd name="T50" fmla="*/ 79 w 1923"/>
                <a:gd name="T51" fmla="*/ 223 h 1353"/>
                <a:gd name="T52" fmla="*/ 146 w 1923"/>
                <a:gd name="T53" fmla="*/ 927 h 1353"/>
                <a:gd name="T54" fmla="*/ 253 w 1923"/>
                <a:gd name="T55" fmla="*/ 1025 h 1353"/>
                <a:gd name="T56" fmla="*/ 393 w 1923"/>
                <a:gd name="T57" fmla="*/ 1129 h 1353"/>
                <a:gd name="T58" fmla="*/ 537 w 1923"/>
                <a:gd name="T59" fmla="*/ 1204 h 1353"/>
                <a:gd name="T60" fmla="*/ 708 w 1923"/>
                <a:gd name="T61" fmla="*/ 1259 h 1353"/>
                <a:gd name="T62" fmla="*/ 879 w 1923"/>
                <a:gd name="T63" fmla="*/ 1294 h 1353"/>
                <a:gd name="T64" fmla="*/ 1073 w 1923"/>
                <a:gd name="T65" fmla="*/ 1323 h 1353"/>
                <a:gd name="T66" fmla="*/ 1286 w 1923"/>
                <a:gd name="T67" fmla="*/ 1342 h 1353"/>
                <a:gd name="T68" fmla="*/ 1499 w 1923"/>
                <a:gd name="T69" fmla="*/ 1353 h 1353"/>
                <a:gd name="T70" fmla="*/ 1923 w 1923"/>
                <a:gd name="T71" fmla="*/ 1215 h 1353"/>
                <a:gd name="T72" fmla="*/ 1737 w 1923"/>
                <a:gd name="T73" fmla="*/ 1184 h 1353"/>
                <a:gd name="T74" fmla="*/ 1564 w 1923"/>
                <a:gd name="T75" fmla="*/ 1129 h 1353"/>
                <a:gd name="T76" fmla="*/ 1397 w 1923"/>
                <a:gd name="T77" fmla="*/ 1050 h 1353"/>
                <a:gd name="T78" fmla="*/ 1230 w 1923"/>
                <a:gd name="T79" fmla="*/ 946 h 1353"/>
                <a:gd name="T80" fmla="*/ 1077 w 1923"/>
                <a:gd name="T81" fmla="*/ 829 h 1353"/>
                <a:gd name="T82" fmla="*/ 902 w 1923"/>
                <a:gd name="T83" fmla="*/ 662 h 1353"/>
                <a:gd name="T84" fmla="*/ 800 w 1923"/>
                <a:gd name="T85" fmla="*/ 543 h 1353"/>
                <a:gd name="T86" fmla="*/ 871 w 1923"/>
                <a:gd name="T87" fmla="*/ 324 h 1353"/>
                <a:gd name="T88" fmla="*/ 169 w 1923"/>
                <a:gd name="T89" fmla="*/ 40 h 135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23"/>
                <a:gd name="T136" fmla="*/ 0 h 1353"/>
                <a:gd name="T137" fmla="*/ 1923 w 1923"/>
                <a:gd name="T138" fmla="*/ 1353 h 135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23" h="1353">
                  <a:moveTo>
                    <a:pt x="171" y="40"/>
                  </a:moveTo>
                  <a:lnTo>
                    <a:pt x="829" y="336"/>
                  </a:lnTo>
                  <a:lnTo>
                    <a:pt x="681" y="432"/>
                  </a:lnTo>
                  <a:lnTo>
                    <a:pt x="718" y="486"/>
                  </a:lnTo>
                  <a:lnTo>
                    <a:pt x="756" y="537"/>
                  </a:lnTo>
                  <a:lnTo>
                    <a:pt x="800" y="591"/>
                  </a:lnTo>
                  <a:lnTo>
                    <a:pt x="852" y="647"/>
                  </a:lnTo>
                  <a:lnTo>
                    <a:pt x="902" y="703"/>
                  </a:lnTo>
                  <a:lnTo>
                    <a:pt x="958" y="758"/>
                  </a:lnTo>
                  <a:lnTo>
                    <a:pt x="1013" y="810"/>
                  </a:lnTo>
                  <a:lnTo>
                    <a:pt x="1077" y="864"/>
                  </a:lnTo>
                  <a:lnTo>
                    <a:pt x="1144" y="919"/>
                  </a:lnTo>
                  <a:lnTo>
                    <a:pt x="1207" y="962"/>
                  </a:lnTo>
                  <a:lnTo>
                    <a:pt x="1271" y="1006"/>
                  </a:lnTo>
                  <a:lnTo>
                    <a:pt x="1338" y="1046"/>
                  </a:lnTo>
                  <a:lnTo>
                    <a:pt x="1401" y="1081"/>
                  </a:lnTo>
                  <a:lnTo>
                    <a:pt x="1472" y="1117"/>
                  </a:lnTo>
                  <a:lnTo>
                    <a:pt x="1547" y="1148"/>
                  </a:lnTo>
                  <a:lnTo>
                    <a:pt x="1607" y="1173"/>
                  </a:lnTo>
                  <a:lnTo>
                    <a:pt x="1680" y="1196"/>
                  </a:lnTo>
                  <a:lnTo>
                    <a:pt x="1737" y="1211"/>
                  </a:lnTo>
                  <a:lnTo>
                    <a:pt x="1785" y="1223"/>
                  </a:lnTo>
                  <a:lnTo>
                    <a:pt x="1845" y="1230"/>
                  </a:lnTo>
                  <a:lnTo>
                    <a:pt x="1797" y="1234"/>
                  </a:lnTo>
                  <a:lnTo>
                    <a:pt x="1745" y="1240"/>
                  </a:lnTo>
                  <a:lnTo>
                    <a:pt x="1683" y="1240"/>
                  </a:lnTo>
                  <a:lnTo>
                    <a:pt x="1616" y="1234"/>
                  </a:lnTo>
                  <a:lnTo>
                    <a:pt x="1539" y="1230"/>
                  </a:lnTo>
                  <a:lnTo>
                    <a:pt x="1465" y="1223"/>
                  </a:lnTo>
                  <a:lnTo>
                    <a:pt x="1394" y="1215"/>
                  </a:lnTo>
                  <a:lnTo>
                    <a:pt x="1326" y="1207"/>
                  </a:lnTo>
                  <a:lnTo>
                    <a:pt x="1255" y="1196"/>
                  </a:lnTo>
                  <a:lnTo>
                    <a:pt x="1188" y="1184"/>
                  </a:lnTo>
                  <a:lnTo>
                    <a:pt x="1108" y="1173"/>
                  </a:lnTo>
                  <a:lnTo>
                    <a:pt x="1058" y="1159"/>
                  </a:lnTo>
                  <a:lnTo>
                    <a:pt x="981" y="1144"/>
                  </a:lnTo>
                  <a:lnTo>
                    <a:pt x="910" y="1125"/>
                  </a:lnTo>
                  <a:lnTo>
                    <a:pt x="843" y="1106"/>
                  </a:lnTo>
                  <a:lnTo>
                    <a:pt x="772" y="1081"/>
                  </a:lnTo>
                  <a:lnTo>
                    <a:pt x="712" y="1058"/>
                  </a:lnTo>
                  <a:lnTo>
                    <a:pt x="653" y="1033"/>
                  </a:lnTo>
                  <a:lnTo>
                    <a:pt x="593" y="1002"/>
                  </a:lnTo>
                  <a:lnTo>
                    <a:pt x="534" y="967"/>
                  </a:lnTo>
                  <a:lnTo>
                    <a:pt x="470" y="923"/>
                  </a:lnTo>
                  <a:lnTo>
                    <a:pt x="407" y="868"/>
                  </a:lnTo>
                  <a:lnTo>
                    <a:pt x="351" y="814"/>
                  </a:lnTo>
                  <a:lnTo>
                    <a:pt x="299" y="749"/>
                  </a:lnTo>
                  <a:lnTo>
                    <a:pt x="257" y="683"/>
                  </a:lnTo>
                  <a:lnTo>
                    <a:pt x="113" y="770"/>
                  </a:lnTo>
                  <a:lnTo>
                    <a:pt x="169" y="40"/>
                  </a:lnTo>
                  <a:lnTo>
                    <a:pt x="153" y="0"/>
                  </a:lnTo>
                  <a:lnTo>
                    <a:pt x="79" y="223"/>
                  </a:lnTo>
                  <a:lnTo>
                    <a:pt x="0" y="1006"/>
                  </a:lnTo>
                  <a:lnTo>
                    <a:pt x="146" y="927"/>
                  </a:lnTo>
                  <a:lnTo>
                    <a:pt x="198" y="979"/>
                  </a:lnTo>
                  <a:lnTo>
                    <a:pt x="253" y="1025"/>
                  </a:lnTo>
                  <a:lnTo>
                    <a:pt x="317" y="1077"/>
                  </a:lnTo>
                  <a:lnTo>
                    <a:pt x="393" y="1129"/>
                  </a:lnTo>
                  <a:lnTo>
                    <a:pt x="459" y="1167"/>
                  </a:lnTo>
                  <a:lnTo>
                    <a:pt x="537" y="1204"/>
                  </a:lnTo>
                  <a:lnTo>
                    <a:pt x="626" y="1234"/>
                  </a:lnTo>
                  <a:lnTo>
                    <a:pt x="708" y="1259"/>
                  </a:lnTo>
                  <a:lnTo>
                    <a:pt x="791" y="1278"/>
                  </a:lnTo>
                  <a:lnTo>
                    <a:pt x="879" y="1294"/>
                  </a:lnTo>
                  <a:lnTo>
                    <a:pt x="973" y="1311"/>
                  </a:lnTo>
                  <a:lnTo>
                    <a:pt x="1073" y="1323"/>
                  </a:lnTo>
                  <a:lnTo>
                    <a:pt x="1179" y="1332"/>
                  </a:lnTo>
                  <a:lnTo>
                    <a:pt x="1286" y="1342"/>
                  </a:lnTo>
                  <a:lnTo>
                    <a:pt x="1394" y="1349"/>
                  </a:lnTo>
                  <a:lnTo>
                    <a:pt x="1499" y="1353"/>
                  </a:lnTo>
                  <a:lnTo>
                    <a:pt x="1662" y="1353"/>
                  </a:lnTo>
                  <a:lnTo>
                    <a:pt x="1923" y="1215"/>
                  </a:lnTo>
                  <a:lnTo>
                    <a:pt x="1833" y="1204"/>
                  </a:lnTo>
                  <a:lnTo>
                    <a:pt x="1737" y="1184"/>
                  </a:lnTo>
                  <a:lnTo>
                    <a:pt x="1655" y="1159"/>
                  </a:lnTo>
                  <a:lnTo>
                    <a:pt x="1564" y="1129"/>
                  </a:lnTo>
                  <a:lnTo>
                    <a:pt x="1476" y="1088"/>
                  </a:lnTo>
                  <a:lnTo>
                    <a:pt x="1397" y="1050"/>
                  </a:lnTo>
                  <a:lnTo>
                    <a:pt x="1311" y="998"/>
                  </a:lnTo>
                  <a:lnTo>
                    <a:pt x="1230" y="946"/>
                  </a:lnTo>
                  <a:lnTo>
                    <a:pt x="1155" y="891"/>
                  </a:lnTo>
                  <a:lnTo>
                    <a:pt x="1077" y="829"/>
                  </a:lnTo>
                  <a:lnTo>
                    <a:pt x="1017" y="777"/>
                  </a:lnTo>
                  <a:lnTo>
                    <a:pt x="902" y="662"/>
                  </a:lnTo>
                  <a:lnTo>
                    <a:pt x="848" y="605"/>
                  </a:lnTo>
                  <a:lnTo>
                    <a:pt x="800" y="543"/>
                  </a:lnTo>
                  <a:lnTo>
                    <a:pt x="760" y="489"/>
                  </a:lnTo>
                  <a:lnTo>
                    <a:pt x="871" y="324"/>
                  </a:lnTo>
                  <a:lnTo>
                    <a:pt x="153" y="0"/>
                  </a:lnTo>
                  <a:lnTo>
                    <a:pt x="169" y="40"/>
                  </a:lnTo>
                  <a:lnTo>
                    <a:pt x="171" y="40"/>
                  </a:lnTo>
                  <a:close/>
                </a:path>
              </a:pathLst>
            </a:custGeom>
            <a:solidFill>
              <a:srgbClr val="FF6600"/>
            </a:solidFill>
            <a:ln w="0">
              <a:solidFill>
                <a:srgbClr val="000000"/>
              </a:solidFill>
              <a:round/>
              <a:headEnd/>
              <a:tailEnd/>
            </a:ln>
          </p:spPr>
          <p:txBody>
            <a:bodyPr/>
            <a:lstStyle/>
            <a:p>
              <a:endParaRPr lang="es-ES"/>
            </a:p>
          </p:txBody>
        </p:sp>
        <p:sp>
          <p:nvSpPr>
            <p:cNvPr id="10" name="Freeform 103"/>
            <p:cNvSpPr>
              <a:spLocks/>
            </p:cNvSpPr>
            <p:nvPr/>
          </p:nvSpPr>
          <p:spPr bwMode="auto">
            <a:xfrm rot="16200000" flipV="1">
              <a:off x="1772" y="3009"/>
              <a:ext cx="312" cy="453"/>
            </a:xfrm>
            <a:custGeom>
              <a:avLst/>
              <a:gdLst>
                <a:gd name="T0" fmla="*/ 58 w 1732"/>
                <a:gd name="T1" fmla="*/ 0 h 1200"/>
                <a:gd name="T2" fmla="*/ 716 w 1732"/>
                <a:gd name="T3" fmla="*/ 296 h 1200"/>
                <a:gd name="T4" fmla="*/ 568 w 1732"/>
                <a:gd name="T5" fmla="*/ 392 h 1200"/>
                <a:gd name="T6" fmla="*/ 605 w 1732"/>
                <a:gd name="T7" fmla="*/ 446 h 1200"/>
                <a:gd name="T8" fmla="*/ 643 w 1732"/>
                <a:gd name="T9" fmla="*/ 497 h 1200"/>
                <a:gd name="T10" fmla="*/ 687 w 1732"/>
                <a:gd name="T11" fmla="*/ 551 h 1200"/>
                <a:gd name="T12" fmla="*/ 739 w 1732"/>
                <a:gd name="T13" fmla="*/ 607 h 1200"/>
                <a:gd name="T14" fmla="*/ 789 w 1732"/>
                <a:gd name="T15" fmla="*/ 663 h 1200"/>
                <a:gd name="T16" fmla="*/ 845 w 1732"/>
                <a:gd name="T17" fmla="*/ 718 h 1200"/>
                <a:gd name="T18" fmla="*/ 900 w 1732"/>
                <a:gd name="T19" fmla="*/ 770 h 1200"/>
                <a:gd name="T20" fmla="*/ 964 w 1732"/>
                <a:gd name="T21" fmla="*/ 824 h 1200"/>
                <a:gd name="T22" fmla="*/ 1031 w 1732"/>
                <a:gd name="T23" fmla="*/ 879 h 1200"/>
                <a:gd name="T24" fmla="*/ 1094 w 1732"/>
                <a:gd name="T25" fmla="*/ 922 h 1200"/>
                <a:gd name="T26" fmla="*/ 1158 w 1732"/>
                <a:gd name="T27" fmla="*/ 966 h 1200"/>
                <a:gd name="T28" fmla="*/ 1225 w 1732"/>
                <a:gd name="T29" fmla="*/ 1006 h 1200"/>
                <a:gd name="T30" fmla="*/ 1288 w 1732"/>
                <a:gd name="T31" fmla="*/ 1041 h 1200"/>
                <a:gd name="T32" fmla="*/ 1359 w 1732"/>
                <a:gd name="T33" fmla="*/ 1077 h 1200"/>
                <a:gd name="T34" fmla="*/ 1434 w 1732"/>
                <a:gd name="T35" fmla="*/ 1108 h 1200"/>
                <a:gd name="T36" fmla="*/ 1494 w 1732"/>
                <a:gd name="T37" fmla="*/ 1133 h 1200"/>
                <a:gd name="T38" fmla="*/ 1567 w 1732"/>
                <a:gd name="T39" fmla="*/ 1156 h 1200"/>
                <a:gd name="T40" fmla="*/ 1624 w 1732"/>
                <a:gd name="T41" fmla="*/ 1171 h 1200"/>
                <a:gd name="T42" fmla="*/ 1672 w 1732"/>
                <a:gd name="T43" fmla="*/ 1183 h 1200"/>
                <a:gd name="T44" fmla="*/ 1732 w 1732"/>
                <a:gd name="T45" fmla="*/ 1190 h 1200"/>
                <a:gd name="T46" fmla="*/ 1684 w 1732"/>
                <a:gd name="T47" fmla="*/ 1194 h 1200"/>
                <a:gd name="T48" fmla="*/ 1632 w 1732"/>
                <a:gd name="T49" fmla="*/ 1200 h 1200"/>
                <a:gd name="T50" fmla="*/ 1570 w 1732"/>
                <a:gd name="T51" fmla="*/ 1200 h 1200"/>
                <a:gd name="T52" fmla="*/ 1503 w 1732"/>
                <a:gd name="T53" fmla="*/ 1194 h 1200"/>
                <a:gd name="T54" fmla="*/ 1426 w 1732"/>
                <a:gd name="T55" fmla="*/ 1190 h 1200"/>
                <a:gd name="T56" fmla="*/ 1352 w 1732"/>
                <a:gd name="T57" fmla="*/ 1183 h 1200"/>
                <a:gd name="T58" fmla="*/ 1281 w 1732"/>
                <a:gd name="T59" fmla="*/ 1175 h 1200"/>
                <a:gd name="T60" fmla="*/ 1213 w 1732"/>
                <a:gd name="T61" fmla="*/ 1167 h 1200"/>
                <a:gd name="T62" fmla="*/ 1142 w 1732"/>
                <a:gd name="T63" fmla="*/ 1156 h 1200"/>
                <a:gd name="T64" fmla="*/ 1075 w 1732"/>
                <a:gd name="T65" fmla="*/ 1144 h 1200"/>
                <a:gd name="T66" fmla="*/ 995 w 1732"/>
                <a:gd name="T67" fmla="*/ 1133 h 1200"/>
                <a:gd name="T68" fmla="*/ 945 w 1732"/>
                <a:gd name="T69" fmla="*/ 1119 h 1200"/>
                <a:gd name="T70" fmla="*/ 868 w 1732"/>
                <a:gd name="T71" fmla="*/ 1104 h 1200"/>
                <a:gd name="T72" fmla="*/ 797 w 1732"/>
                <a:gd name="T73" fmla="*/ 1085 h 1200"/>
                <a:gd name="T74" fmla="*/ 730 w 1732"/>
                <a:gd name="T75" fmla="*/ 1066 h 1200"/>
                <a:gd name="T76" fmla="*/ 659 w 1732"/>
                <a:gd name="T77" fmla="*/ 1041 h 1200"/>
                <a:gd name="T78" fmla="*/ 599 w 1732"/>
                <a:gd name="T79" fmla="*/ 1018 h 1200"/>
                <a:gd name="T80" fmla="*/ 540 w 1732"/>
                <a:gd name="T81" fmla="*/ 993 h 1200"/>
                <a:gd name="T82" fmla="*/ 480 w 1732"/>
                <a:gd name="T83" fmla="*/ 962 h 1200"/>
                <a:gd name="T84" fmla="*/ 421 w 1732"/>
                <a:gd name="T85" fmla="*/ 927 h 1200"/>
                <a:gd name="T86" fmla="*/ 357 w 1732"/>
                <a:gd name="T87" fmla="*/ 883 h 1200"/>
                <a:gd name="T88" fmla="*/ 294 w 1732"/>
                <a:gd name="T89" fmla="*/ 828 h 1200"/>
                <a:gd name="T90" fmla="*/ 238 w 1732"/>
                <a:gd name="T91" fmla="*/ 774 h 1200"/>
                <a:gd name="T92" fmla="*/ 186 w 1732"/>
                <a:gd name="T93" fmla="*/ 709 h 1200"/>
                <a:gd name="T94" fmla="*/ 144 w 1732"/>
                <a:gd name="T95" fmla="*/ 643 h 1200"/>
                <a:gd name="T96" fmla="*/ 0 w 1732"/>
                <a:gd name="T97" fmla="*/ 730 h 1200"/>
                <a:gd name="T98" fmla="*/ 58 w 1732"/>
                <a:gd name="T99" fmla="*/ 0 h 12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2"/>
                <a:gd name="T151" fmla="*/ 0 h 1200"/>
                <a:gd name="T152" fmla="*/ 1732 w 1732"/>
                <a:gd name="T153" fmla="*/ 1200 h 120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2" h="1200">
                  <a:moveTo>
                    <a:pt x="58" y="0"/>
                  </a:moveTo>
                  <a:lnTo>
                    <a:pt x="716" y="296"/>
                  </a:lnTo>
                  <a:lnTo>
                    <a:pt x="568" y="392"/>
                  </a:lnTo>
                  <a:lnTo>
                    <a:pt x="605" y="446"/>
                  </a:lnTo>
                  <a:lnTo>
                    <a:pt x="643" y="497"/>
                  </a:lnTo>
                  <a:lnTo>
                    <a:pt x="687" y="551"/>
                  </a:lnTo>
                  <a:lnTo>
                    <a:pt x="739" y="607"/>
                  </a:lnTo>
                  <a:lnTo>
                    <a:pt x="789" y="663"/>
                  </a:lnTo>
                  <a:lnTo>
                    <a:pt x="845" y="718"/>
                  </a:lnTo>
                  <a:lnTo>
                    <a:pt x="900" y="770"/>
                  </a:lnTo>
                  <a:lnTo>
                    <a:pt x="964" y="824"/>
                  </a:lnTo>
                  <a:lnTo>
                    <a:pt x="1031" y="879"/>
                  </a:lnTo>
                  <a:lnTo>
                    <a:pt x="1094" y="922"/>
                  </a:lnTo>
                  <a:lnTo>
                    <a:pt x="1158" y="966"/>
                  </a:lnTo>
                  <a:lnTo>
                    <a:pt x="1225" y="1006"/>
                  </a:lnTo>
                  <a:lnTo>
                    <a:pt x="1288" y="1041"/>
                  </a:lnTo>
                  <a:lnTo>
                    <a:pt x="1359" y="1077"/>
                  </a:lnTo>
                  <a:lnTo>
                    <a:pt x="1434" y="1108"/>
                  </a:lnTo>
                  <a:lnTo>
                    <a:pt x="1494" y="1133"/>
                  </a:lnTo>
                  <a:lnTo>
                    <a:pt x="1567" y="1156"/>
                  </a:lnTo>
                  <a:lnTo>
                    <a:pt x="1624" y="1171"/>
                  </a:lnTo>
                  <a:lnTo>
                    <a:pt x="1672" y="1183"/>
                  </a:lnTo>
                  <a:lnTo>
                    <a:pt x="1732" y="1190"/>
                  </a:lnTo>
                  <a:lnTo>
                    <a:pt x="1684" y="1194"/>
                  </a:lnTo>
                  <a:lnTo>
                    <a:pt x="1632" y="1200"/>
                  </a:lnTo>
                  <a:lnTo>
                    <a:pt x="1570" y="1200"/>
                  </a:lnTo>
                  <a:lnTo>
                    <a:pt x="1503" y="1194"/>
                  </a:lnTo>
                  <a:lnTo>
                    <a:pt x="1426" y="1190"/>
                  </a:lnTo>
                  <a:lnTo>
                    <a:pt x="1352" y="1183"/>
                  </a:lnTo>
                  <a:lnTo>
                    <a:pt x="1281" y="1175"/>
                  </a:lnTo>
                  <a:lnTo>
                    <a:pt x="1213" y="1167"/>
                  </a:lnTo>
                  <a:lnTo>
                    <a:pt x="1142" y="1156"/>
                  </a:lnTo>
                  <a:lnTo>
                    <a:pt x="1075" y="1144"/>
                  </a:lnTo>
                  <a:lnTo>
                    <a:pt x="995" y="1133"/>
                  </a:lnTo>
                  <a:lnTo>
                    <a:pt x="945" y="1119"/>
                  </a:lnTo>
                  <a:lnTo>
                    <a:pt x="868" y="1104"/>
                  </a:lnTo>
                  <a:lnTo>
                    <a:pt x="797" y="1085"/>
                  </a:lnTo>
                  <a:lnTo>
                    <a:pt x="730" y="1066"/>
                  </a:lnTo>
                  <a:lnTo>
                    <a:pt x="659" y="1041"/>
                  </a:lnTo>
                  <a:lnTo>
                    <a:pt x="599" y="1018"/>
                  </a:lnTo>
                  <a:lnTo>
                    <a:pt x="540" y="993"/>
                  </a:lnTo>
                  <a:lnTo>
                    <a:pt x="480" y="962"/>
                  </a:lnTo>
                  <a:lnTo>
                    <a:pt x="421" y="927"/>
                  </a:lnTo>
                  <a:lnTo>
                    <a:pt x="357" y="883"/>
                  </a:lnTo>
                  <a:lnTo>
                    <a:pt x="294" y="828"/>
                  </a:lnTo>
                  <a:lnTo>
                    <a:pt x="238" y="774"/>
                  </a:lnTo>
                  <a:lnTo>
                    <a:pt x="186" y="709"/>
                  </a:lnTo>
                  <a:lnTo>
                    <a:pt x="144" y="643"/>
                  </a:lnTo>
                  <a:lnTo>
                    <a:pt x="0" y="730"/>
                  </a:lnTo>
                  <a:lnTo>
                    <a:pt x="58" y="0"/>
                  </a:lnTo>
                  <a:close/>
                </a:path>
              </a:pathLst>
            </a:custGeom>
            <a:solidFill>
              <a:srgbClr val="FF6600"/>
            </a:solidFill>
            <a:ln w="0">
              <a:solidFill>
                <a:srgbClr val="000000"/>
              </a:solidFill>
              <a:round/>
              <a:headEnd/>
              <a:tailEnd/>
            </a:ln>
          </p:spPr>
          <p:txBody>
            <a:bodyPr/>
            <a:lstStyle/>
            <a:p>
              <a:endParaRPr lang="es-ES"/>
            </a:p>
          </p:txBody>
        </p:sp>
        <p:sp>
          <p:nvSpPr>
            <p:cNvPr id="11" name="Freeform 104"/>
            <p:cNvSpPr>
              <a:spLocks/>
            </p:cNvSpPr>
            <p:nvPr/>
          </p:nvSpPr>
          <p:spPr bwMode="auto">
            <a:xfrm rot="16200000" flipV="1">
              <a:off x="1742" y="2984"/>
              <a:ext cx="346" cy="511"/>
            </a:xfrm>
            <a:custGeom>
              <a:avLst/>
              <a:gdLst>
                <a:gd name="T0" fmla="*/ 829 w 1923"/>
                <a:gd name="T1" fmla="*/ 336 h 1353"/>
                <a:gd name="T2" fmla="*/ 718 w 1923"/>
                <a:gd name="T3" fmla="*/ 486 h 1353"/>
                <a:gd name="T4" fmla="*/ 800 w 1923"/>
                <a:gd name="T5" fmla="*/ 591 h 1353"/>
                <a:gd name="T6" fmla="*/ 902 w 1923"/>
                <a:gd name="T7" fmla="*/ 703 h 1353"/>
                <a:gd name="T8" fmla="*/ 1013 w 1923"/>
                <a:gd name="T9" fmla="*/ 810 h 1353"/>
                <a:gd name="T10" fmla="*/ 1144 w 1923"/>
                <a:gd name="T11" fmla="*/ 919 h 1353"/>
                <a:gd name="T12" fmla="*/ 1271 w 1923"/>
                <a:gd name="T13" fmla="*/ 1006 h 1353"/>
                <a:gd name="T14" fmla="*/ 1401 w 1923"/>
                <a:gd name="T15" fmla="*/ 1081 h 1353"/>
                <a:gd name="T16" fmla="*/ 1547 w 1923"/>
                <a:gd name="T17" fmla="*/ 1148 h 1353"/>
                <a:gd name="T18" fmla="*/ 1680 w 1923"/>
                <a:gd name="T19" fmla="*/ 1196 h 1353"/>
                <a:gd name="T20" fmla="*/ 1785 w 1923"/>
                <a:gd name="T21" fmla="*/ 1223 h 1353"/>
                <a:gd name="T22" fmla="*/ 1797 w 1923"/>
                <a:gd name="T23" fmla="*/ 1234 h 1353"/>
                <a:gd name="T24" fmla="*/ 1683 w 1923"/>
                <a:gd name="T25" fmla="*/ 1240 h 1353"/>
                <a:gd name="T26" fmla="*/ 1539 w 1923"/>
                <a:gd name="T27" fmla="*/ 1230 h 1353"/>
                <a:gd name="T28" fmla="*/ 1394 w 1923"/>
                <a:gd name="T29" fmla="*/ 1215 h 1353"/>
                <a:gd name="T30" fmla="*/ 1255 w 1923"/>
                <a:gd name="T31" fmla="*/ 1196 h 1353"/>
                <a:gd name="T32" fmla="*/ 1108 w 1923"/>
                <a:gd name="T33" fmla="*/ 1173 h 1353"/>
                <a:gd name="T34" fmla="*/ 981 w 1923"/>
                <a:gd name="T35" fmla="*/ 1144 h 1353"/>
                <a:gd name="T36" fmla="*/ 843 w 1923"/>
                <a:gd name="T37" fmla="*/ 1106 h 1353"/>
                <a:gd name="T38" fmla="*/ 712 w 1923"/>
                <a:gd name="T39" fmla="*/ 1058 h 1353"/>
                <a:gd name="T40" fmla="*/ 593 w 1923"/>
                <a:gd name="T41" fmla="*/ 1002 h 1353"/>
                <a:gd name="T42" fmla="*/ 470 w 1923"/>
                <a:gd name="T43" fmla="*/ 923 h 1353"/>
                <a:gd name="T44" fmla="*/ 351 w 1923"/>
                <a:gd name="T45" fmla="*/ 814 h 1353"/>
                <a:gd name="T46" fmla="*/ 257 w 1923"/>
                <a:gd name="T47" fmla="*/ 683 h 1353"/>
                <a:gd name="T48" fmla="*/ 169 w 1923"/>
                <a:gd name="T49" fmla="*/ 40 h 1353"/>
                <a:gd name="T50" fmla="*/ 79 w 1923"/>
                <a:gd name="T51" fmla="*/ 223 h 1353"/>
                <a:gd name="T52" fmla="*/ 146 w 1923"/>
                <a:gd name="T53" fmla="*/ 927 h 1353"/>
                <a:gd name="T54" fmla="*/ 253 w 1923"/>
                <a:gd name="T55" fmla="*/ 1025 h 1353"/>
                <a:gd name="T56" fmla="*/ 393 w 1923"/>
                <a:gd name="T57" fmla="*/ 1129 h 1353"/>
                <a:gd name="T58" fmla="*/ 537 w 1923"/>
                <a:gd name="T59" fmla="*/ 1204 h 1353"/>
                <a:gd name="T60" fmla="*/ 708 w 1923"/>
                <a:gd name="T61" fmla="*/ 1259 h 1353"/>
                <a:gd name="T62" fmla="*/ 879 w 1923"/>
                <a:gd name="T63" fmla="*/ 1294 h 1353"/>
                <a:gd name="T64" fmla="*/ 1073 w 1923"/>
                <a:gd name="T65" fmla="*/ 1323 h 1353"/>
                <a:gd name="T66" fmla="*/ 1286 w 1923"/>
                <a:gd name="T67" fmla="*/ 1342 h 1353"/>
                <a:gd name="T68" fmla="*/ 1499 w 1923"/>
                <a:gd name="T69" fmla="*/ 1353 h 1353"/>
                <a:gd name="T70" fmla="*/ 1923 w 1923"/>
                <a:gd name="T71" fmla="*/ 1215 h 1353"/>
                <a:gd name="T72" fmla="*/ 1737 w 1923"/>
                <a:gd name="T73" fmla="*/ 1184 h 1353"/>
                <a:gd name="T74" fmla="*/ 1564 w 1923"/>
                <a:gd name="T75" fmla="*/ 1129 h 1353"/>
                <a:gd name="T76" fmla="*/ 1397 w 1923"/>
                <a:gd name="T77" fmla="*/ 1050 h 1353"/>
                <a:gd name="T78" fmla="*/ 1230 w 1923"/>
                <a:gd name="T79" fmla="*/ 946 h 1353"/>
                <a:gd name="T80" fmla="*/ 1077 w 1923"/>
                <a:gd name="T81" fmla="*/ 829 h 1353"/>
                <a:gd name="T82" fmla="*/ 902 w 1923"/>
                <a:gd name="T83" fmla="*/ 662 h 1353"/>
                <a:gd name="T84" fmla="*/ 800 w 1923"/>
                <a:gd name="T85" fmla="*/ 543 h 1353"/>
                <a:gd name="T86" fmla="*/ 871 w 1923"/>
                <a:gd name="T87" fmla="*/ 324 h 1353"/>
                <a:gd name="T88" fmla="*/ 169 w 1923"/>
                <a:gd name="T89" fmla="*/ 40 h 135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23"/>
                <a:gd name="T136" fmla="*/ 0 h 1353"/>
                <a:gd name="T137" fmla="*/ 1923 w 1923"/>
                <a:gd name="T138" fmla="*/ 1353 h 135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23" h="1353">
                  <a:moveTo>
                    <a:pt x="171" y="40"/>
                  </a:moveTo>
                  <a:lnTo>
                    <a:pt x="829" y="336"/>
                  </a:lnTo>
                  <a:lnTo>
                    <a:pt x="681" y="432"/>
                  </a:lnTo>
                  <a:lnTo>
                    <a:pt x="718" y="486"/>
                  </a:lnTo>
                  <a:lnTo>
                    <a:pt x="756" y="537"/>
                  </a:lnTo>
                  <a:lnTo>
                    <a:pt x="800" y="591"/>
                  </a:lnTo>
                  <a:lnTo>
                    <a:pt x="852" y="647"/>
                  </a:lnTo>
                  <a:lnTo>
                    <a:pt x="902" y="703"/>
                  </a:lnTo>
                  <a:lnTo>
                    <a:pt x="958" y="758"/>
                  </a:lnTo>
                  <a:lnTo>
                    <a:pt x="1013" y="810"/>
                  </a:lnTo>
                  <a:lnTo>
                    <a:pt x="1077" y="864"/>
                  </a:lnTo>
                  <a:lnTo>
                    <a:pt x="1144" y="919"/>
                  </a:lnTo>
                  <a:lnTo>
                    <a:pt x="1207" y="962"/>
                  </a:lnTo>
                  <a:lnTo>
                    <a:pt x="1271" y="1006"/>
                  </a:lnTo>
                  <a:lnTo>
                    <a:pt x="1338" y="1046"/>
                  </a:lnTo>
                  <a:lnTo>
                    <a:pt x="1401" y="1081"/>
                  </a:lnTo>
                  <a:lnTo>
                    <a:pt x="1472" y="1117"/>
                  </a:lnTo>
                  <a:lnTo>
                    <a:pt x="1547" y="1148"/>
                  </a:lnTo>
                  <a:lnTo>
                    <a:pt x="1607" y="1173"/>
                  </a:lnTo>
                  <a:lnTo>
                    <a:pt x="1680" y="1196"/>
                  </a:lnTo>
                  <a:lnTo>
                    <a:pt x="1737" y="1211"/>
                  </a:lnTo>
                  <a:lnTo>
                    <a:pt x="1785" y="1223"/>
                  </a:lnTo>
                  <a:lnTo>
                    <a:pt x="1845" y="1230"/>
                  </a:lnTo>
                  <a:lnTo>
                    <a:pt x="1797" y="1234"/>
                  </a:lnTo>
                  <a:lnTo>
                    <a:pt x="1745" y="1240"/>
                  </a:lnTo>
                  <a:lnTo>
                    <a:pt x="1683" y="1240"/>
                  </a:lnTo>
                  <a:lnTo>
                    <a:pt x="1616" y="1234"/>
                  </a:lnTo>
                  <a:lnTo>
                    <a:pt x="1539" y="1230"/>
                  </a:lnTo>
                  <a:lnTo>
                    <a:pt x="1465" y="1223"/>
                  </a:lnTo>
                  <a:lnTo>
                    <a:pt x="1394" y="1215"/>
                  </a:lnTo>
                  <a:lnTo>
                    <a:pt x="1326" y="1207"/>
                  </a:lnTo>
                  <a:lnTo>
                    <a:pt x="1255" y="1196"/>
                  </a:lnTo>
                  <a:lnTo>
                    <a:pt x="1188" y="1184"/>
                  </a:lnTo>
                  <a:lnTo>
                    <a:pt x="1108" y="1173"/>
                  </a:lnTo>
                  <a:lnTo>
                    <a:pt x="1058" y="1159"/>
                  </a:lnTo>
                  <a:lnTo>
                    <a:pt x="981" y="1144"/>
                  </a:lnTo>
                  <a:lnTo>
                    <a:pt x="910" y="1125"/>
                  </a:lnTo>
                  <a:lnTo>
                    <a:pt x="843" y="1106"/>
                  </a:lnTo>
                  <a:lnTo>
                    <a:pt x="772" y="1081"/>
                  </a:lnTo>
                  <a:lnTo>
                    <a:pt x="712" y="1058"/>
                  </a:lnTo>
                  <a:lnTo>
                    <a:pt x="653" y="1033"/>
                  </a:lnTo>
                  <a:lnTo>
                    <a:pt x="593" y="1002"/>
                  </a:lnTo>
                  <a:lnTo>
                    <a:pt x="534" y="967"/>
                  </a:lnTo>
                  <a:lnTo>
                    <a:pt x="470" y="923"/>
                  </a:lnTo>
                  <a:lnTo>
                    <a:pt x="407" y="868"/>
                  </a:lnTo>
                  <a:lnTo>
                    <a:pt x="351" y="814"/>
                  </a:lnTo>
                  <a:lnTo>
                    <a:pt x="299" y="749"/>
                  </a:lnTo>
                  <a:lnTo>
                    <a:pt x="257" y="683"/>
                  </a:lnTo>
                  <a:lnTo>
                    <a:pt x="113" y="770"/>
                  </a:lnTo>
                  <a:lnTo>
                    <a:pt x="169" y="40"/>
                  </a:lnTo>
                  <a:lnTo>
                    <a:pt x="153" y="0"/>
                  </a:lnTo>
                  <a:lnTo>
                    <a:pt x="79" y="223"/>
                  </a:lnTo>
                  <a:lnTo>
                    <a:pt x="0" y="1006"/>
                  </a:lnTo>
                  <a:lnTo>
                    <a:pt x="146" y="927"/>
                  </a:lnTo>
                  <a:lnTo>
                    <a:pt x="198" y="979"/>
                  </a:lnTo>
                  <a:lnTo>
                    <a:pt x="253" y="1025"/>
                  </a:lnTo>
                  <a:lnTo>
                    <a:pt x="317" y="1077"/>
                  </a:lnTo>
                  <a:lnTo>
                    <a:pt x="393" y="1129"/>
                  </a:lnTo>
                  <a:lnTo>
                    <a:pt x="459" y="1167"/>
                  </a:lnTo>
                  <a:lnTo>
                    <a:pt x="537" y="1204"/>
                  </a:lnTo>
                  <a:lnTo>
                    <a:pt x="626" y="1234"/>
                  </a:lnTo>
                  <a:lnTo>
                    <a:pt x="708" y="1259"/>
                  </a:lnTo>
                  <a:lnTo>
                    <a:pt x="791" y="1278"/>
                  </a:lnTo>
                  <a:lnTo>
                    <a:pt x="879" y="1294"/>
                  </a:lnTo>
                  <a:lnTo>
                    <a:pt x="973" y="1311"/>
                  </a:lnTo>
                  <a:lnTo>
                    <a:pt x="1073" y="1323"/>
                  </a:lnTo>
                  <a:lnTo>
                    <a:pt x="1179" y="1332"/>
                  </a:lnTo>
                  <a:lnTo>
                    <a:pt x="1286" y="1342"/>
                  </a:lnTo>
                  <a:lnTo>
                    <a:pt x="1394" y="1349"/>
                  </a:lnTo>
                  <a:lnTo>
                    <a:pt x="1499" y="1353"/>
                  </a:lnTo>
                  <a:lnTo>
                    <a:pt x="1662" y="1353"/>
                  </a:lnTo>
                  <a:lnTo>
                    <a:pt x="1923" y="1215"/>
                  </a:lnTo>
                  <a:lnTo>
                    <a:pt x="1833" y="1204"/>
                  </a:lnTo>
                  <a:lnTo>
                    <a:pt x="1737" y="1184"/>
                  </a:lnTo>
                  <a:lnTo>
                    <a:pt x="1655" y="1159"/>
                  </a:lnTo>
                  <a:lnTo>
                    <a:pt x="1564" y="1129"/>
                  </a:lnTo>
                  <a:lnTo>
                    <a:pt x="1476" y="1088"/>
                  </a:lnTo>
                  <a:lnTo>
                    <a:pt x="1397" y="1050"/>
                  </a:lnTo>
                  <a:lnTo>
                    <a:pt x="1311" y="998"/>
                  </a:lnTo>
                  <a:lnTo>
                    <a:pt x="1230" y="946"/>
                  </a:lnTo>
                  <a:lnTo>
                    <a:pt x="1155" y="891"/>
                  </a:lnTo>
                  <a:lnTo>
                    <a:pt x="1077" y="829"/>
                  </a:lnTo>
                  <a:lnTo>
                    <a:pt x="1017" y="777"/>
                  </a:lnTo>
                  <a:lnTo>
                    <a:pt x="902" y="662"/>
                  </a:lnTo>
                  <a:lnTo>
                    <a:pt x="848" y="605"/>
                  </a:lnTo>
                  <a:lnTo>
                    <a:pt x="800" y="543"/>
                  </a:lnTo>
                  <a:lnTo>
                    <a:pt x="760" y="489"/>
                  </a:lnTo>
                  <a:lnTo>
                    <a:pt x="871" y="324"/>
                  </a:lnTo>
                  <a:lnTo>
                    <a:pt x="153" y="0"/>
                  </a:lnTo>
                  <a:lnTo>
                    <a:pt x="169" y="40"/>
                  </a:lnTo>
                  <a:lnTo>
                    <a:pt x="171" y="40"/>
                  </a:lnTo>
                  <a:close/>
                </a:path>
              </a:pathLst>
            </a:custGeom>
            <a:solidFill>
              <a:srgbClr val="FF6600"/>
            </a:solidFill>
            <a:ln w="0">
              <a:solidFill>
                <a:srgbClr val="000000"/>
              </a:solidFill>
              <a:round/>
              <a:headEnd/>
              <a:tailEnd/>
            </a:ln>
          </p:spPr>
          <p:txBody>
            <a:bodyPr/>
            <a:lstStyle/>
            <a:p>
              <a:endParaRPr lang="es-ES"/>
            </a:p>
          </p:txBody>
        </p:sp>
        <p:sp>
          <p:nvSpPr>
            <p:cNvPr id="12" name="Freeform 105"/>
            <p:cNvSpPr>
              <a:spLocks/>
            </p:cNvSpPr>
            <p:nvPr/>
          </p:nvSpPr>
          <p:spPr bwMode="auto">
            <a:xfrm rot="10800000" flipV="1">
              <a:off x="3312" y="3056"/>
              <a:ext cx="374" cy="378"/>
            </a:xfrm>
            <a:custGeom>
              <a:avLst/>
              <a:gdLst>
                <a:gd name="T0" fmla="*/ 58 w 1732"/>
                <a:gd name="T1" fmla="*/ 0 h 1200"/>
                <a:gd name="T2" fmla="*/ 716 w 1732"/>
                <a:gd name="T3" fmla="*/ 296 h 1200"/>
                <a:gd name="T4" fmla="*/ 568 w 1732"/>
                <a:gd name="T5" fmla="*/ 392 h 1200"/>
                <a:gd name="T6" fmla="*/ 605 w 1732"/>
                <a:gd name="T7" fmla="*/ 446 h 1200"/>
                <a:gd name="T8" fmla="*/ 643 w 1732"/>
                <a:gd name="T9" fmla="*/ 497 h 1200"/>
                <a:gd name="T10" fmla="*/ 687 w 1732"/>
                <a:gd name="T11" fmla="*/ 551 h 1200"/>
                <a:gd name="T12" fmla="*/ 739 w 1732"/>
                <a:gd name="T13" fmla="*/ 607 h 1200"/>
                <a:gd name="T14" fmla="*/ 789 w 1732"/>
                <a:gd name="T15" fmla="*/ 663 h 1200"/>
                <a:gd name="T16" fmla="*/ 845 w 1732"/>
                <a:gd name="T17" fmla="*/ 718 h 1200"/>
                <a:gd name="T18" fmla="*/ 900 w 1732"/>
                <a:gd name="T19" fmla="*/ 770 h 1200"/>
                <a:gd name="T20" fmla="*/ 964 w 1732"/>
                <a:gd name="T21" fmla="*/ 824 h 1200"/>
                <a:gd name="T22" fmla="*/ 1031 w 1732"/>
                <a:gd name="T23" fmla="*/ 879 h 1200"/>
                <a:gd name="T24" fmla="*/ 1094 w 1732"/>
                <a:gd name="T25" fmla="*/ 922 h 1200"/>
                <a:gd name="T26" fmla="*/ 1158 w 1732"/>
                <a:gd name="T27" fmla="*/ 966 h 1200"/>
                <a:gd name="T28" fmla="*/ 1225 w 1732"/>
                <a:gd name="T29" fmla="*/ 1006 h 1200"/>
                <a:gd name="T30" fmla="*/ 1288 w 1732"/>
                <a:gd name="T31" fmla="*/ 1041 h 1200"/>
                <a:gd name="T32" fmla="*/ 1359 w 1732"/>
                <a:gd name="T33" fmla="*/ 1077 h 1200"/>
                <a:gd name="T34" fmla="*/ 1434 w 1732"/>
                <a:gd name="T35" fmla="*/ 1108 h 1200"/>
                <a:gd name="T36" fmla="*/ 1494 w 1732"/>
                <a:gd name="T37" fmla="*/ 1133 h 1200"/>
                <a:gd name="T38" fmla="*/ 1567 w 1732"/>
                <a:gd name="T39" fmla="*/ 1156 h 1200"/>
                <a:gd name="T40" fmla="*/ 1624 w 1732"/>
                <a:gd name="T41" fmla="*/ 1171 h 1200"/>
                <a:gd name="T42" fmla="*/ 1672 w 1732"/>
                <a:gd name="T43" fmla="*/ 1183 h 1200"/>
                <a:gd name="T44" fmla="*/ 1732 w 1732"/>
                <a:gd name="T45" fmla="*/ 1190 h 1200"/>
                <a:gd name="T46" fmla="*/ 1684 w 1732"/>
                <a:gd name="T47" fmla="*/ 1194 h 1200"/>
                <a:gd name="T48" fmla="*/ 1632 w 1732"/>
                <a:gd name="T49" fmla="*/ 1200 h 1200"/>
                <a:gd name="T50" fmla="*/ 1570 w 1732"/>
                <a:gd name="T51" fmla="*/ 1200 h 1200"/>
                <a:gd name="T52" fmla="*/ 1503 w 1732"/>
                <a:gd name="T53" fmla="*/ 1194 h 1200"/>
                <a:gd name="T54" fmla="*/ 1426 w 1732"/>
                <a:gd name="T55" fmla="*/ 1190 h 1200"/>
                <a:gd name="T56" fmla="*/ 1352 w 1732"/>
                <a:gd name="T57" fmla="*/ 1183 h 1200"/>
                <a:gd name="T58" fmla="*/ 1281 w 1732"/>
                <a:gd name="T59" fmla="*/ 1175 h 1200"/>
                <a:gd name="T60" fmla="*/ 1213 w 1732"/>
                <a:gd name="T61" fmla="*/ 1167 h 1200"/>
                <a:gd name="T62" fmla="*/ 1142 w 1732"/>
                <a:gd name="T63" fmla="*/ 1156 h 1200"/>
                <a:gd name="T64" fmla="*/ 1075 w 1732"/>
                <a:gd name="T65" fmla="*/ 1144 h 1200"/>
                <a:gd name="T66" fmla="*/ 995 w 1732"/>
                <a:gd name="T67" fmla="*/ 1133 h 1200"/>
                <a:gd name="T68" fmla="*/ 945 w 1732"/>
                <a:gd name="T69" fmla="*/ 1119 h 1200"/>
                <a:gd name="T70" fmla="*/ 868 w 1732"/>
                <a:gd name="T71" fmla="*/ 1104 h 1200"/>
                <a:gd name="T72" fmla="*/ 797 w 1732"/>
                <a:gd name="T73" fmla="*/ 1085 h 1200"/>
                <a:gd name="T74" fmla="*/ 730 w 1732"/>
                <a:gd name="T75" fmla="*/ 1066 h 1200"/>
                <a:gd name="T76" fmla="*/ 659 w 1732"/>
                <a:gd name="T77" fmla="*/ 1041 h 1200"/>
                <a:gd name="T78" fmla="*/ 599 w 1732"/>
                <a:gd name="T79" fmla="*/ 1018 h 1200"/>
                <a:gd name="T80" fmla="*/ 540 w 1732"/>
                <a:gd name="T81" fmla="*/ 993 h 1200"/>
                <a:gd name="T82" fmla="*/ 480 w 1732"/>
                <a:gd name="T83" fmla="*/ 962 h 1200"/>
                <a:gd name="T84" fmla="*/ 421 w 1732"/>
                <a:gd name="T85" fmla="*/ 927 h 1200"/>
                <a:gd name="T86" fmla="*/ 357 w 1732"/>
                <a:gd name="T87" fmla="*/ 883 h 1200"/>
                <a:gd name="T88" fmla="*/ 294 w 1732"/>
                <a:gd name="T89" fmla="*/ 828 h 1200"/>
                <a:gd name="T90" fmla="*/ 238 w 1732"/>
                <a:gd name="T91" fmla="*/ 774 h 1200"/>
                <a:gd name="T92" fmla="*/ 186 w 1732"/>
                <a:gd name="T93" fmla="*/ 709 h 1200"/>
                <a:gd name="T94" fmla="*/ 144 w 1732"/>
                <a:gd name="T95" fmla="*/ 643 h 1200"/>
                <a:gd name="T96" fmla="*/ 0 w 1732"/>
                <a:gd name="T97" fmla="*/ 730 h 1200"/>
                <a:gd name="T98" fmla="*/ 58 w 1732"/>
                <a:gd name="T99" fmla="*/ 0 h 12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2"/>
                <a:gd name="T151" fmla="*/ 0 h 1200"/>
                <a:gd name="T152" fmla="*/ 1732 w 1732"/>
                <a:gd name="T153" fmla="*/ 1200 h 120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2" h="1200">
                  <a:moveTo>
                    <a:pt x="58" y="0"/>
                  </a:moveTo>
                  <a:lnTo>
                    <a:pt x="716" y="296"/>
                  </a:lnTo>
                  <a:lnTo>
                    <a:pt x="568" y="392"/>
                  </a:lnTo>
                  <a:lnTo>
                    <a:pt x="605" y="446"/>
                  </a:lnTo>
                  <a:lnTo>
                    <a:pt x="643" y="497"/>
                  </a:lnTo>
                  <a:lnTo>
                    <a:pt x="687" y="551"/>
                  </a:lnTo>
                  <a:lnTo>
                    <a:pt x="739" y="607"/>
                  </a:lnTo>
                  <a:lnTo>
                    <a:pt x="789" y="663"/>
                  </a:lnTo>
                  <a:lnTo>
                    <a:pt x="845" y="718"/>
                  </a:lnTo>
                  <a:lnTo>
                    <a:pt x="900" y="770"/>
                  </a:lnTo>
                  <a:lnTo>
                    <a:pt x="964" y="824"/>
                  </a:lnTo>
                  <a:lnTo>
                    <a:pt x="1031" y="879"/>
                  </a:lnTo>
                  <a:lnTo>
                    <a:pt x="1094" y="922"/>
                  </a:lnTo>
                  <a:lnTo>
                    <a:pt x="1158" y="966"/>
                  </a:lnTo>
                  <a:lnTo>
                    <a:pt x="1225" y="1006"/>
                  </a:lnTo>
                  <a:lnTo>
                    <a:pt x="1288" y="1041"/>
                  </a:lnTo>
                  <a:lnTo>
                    <a:pt x="1359" y="1077"/>
                  </a:lnTo>
                  <a:lnTo>
                    <a:pt x="1434" y="1108"/>
                  </a:lnTo>
                  <a:lnTo>
                    <a:pt x="1494" y="1133"/>
                  </a:lnTo>
                  <a:lnTo>
                    <a:pt x="1567" y="1156"/>
                  </a:lnTo>
                  <a:lnTo>
                    <a:pt x="1624" y="1171"/>
                  </a:lnTo>
                  <a:lnTo>
                    <a:pt x="1672" y="1183"/>
                  </a:lnTo>
                  <a:lnTo>
                    <a:pt x="1732" y="1190"/>
                  </a:lnTo>
                  <a:lnTo>
                    <a:pt x="1684" y="1194"/>
                  </a:lnTo>
                  <a:lnTo>
                    <a:pt x="1632" y="1200"/>
                  </a:lnTo>
                  <a:lnTo>
                    <a:pt x="1570" y="1200"/>
                  </a:lnTo>
                  <a:lnTo>
                    <a:pt x="1503" y="1194"/>
                  </a:lnTo>
                  <a:lnTo>
                    <a:pt x="1426" y="1190"/>
                  </a:lnTo>
                  <a:lnTo>
                    <a:pt x="1352" y="1183"/>
                  </a:lnTo>
                  <a:lnTo>
                    <a:pt x="1281" y="1175"/>
                  </a:lnTo>
                  <a:lnTo>
                    <a:pt x="1213" y="1167"/>
                  </a:lnTo>
                  <a:lnTo>
                    <a:pt x="1142" y="1156"/>
                  </a:lnTo>
                  <a:lnTo>
                    <a:pt x="1075" y="1144"/>
                  </a:lnTo>
                  <a:lnTo>
                    <a:pt x="995" y="1133"/>
                  </a:lnTo>
                  <a:lnTo>
                    <a:pt x="945" y="1119"/>
                  </a:lnTo>
                  <a:lnTo>
                    <a:pt x="868" y="1104"/>
                  </a:lnTo>
                  <a:lnTo>
                    <a:pt x="797" y="1085"/>
                  </a:lnTo>
                  <a:lnTo>
                    <a:pt x="730" y="1066"/>
                  </a:lnTo>
                  <a:lnTo>
                    <a:pt x="659" y="1041"/>
                  </a:lnTo>
                  <a:lnTo>
                    <a:pt x="599" y="1018"/>
                  </a:lnTo>
                  <a:lnTo>
                    <a:pt x="540" y="993"/>
                  </a:lnTo>
                  <a:lnTo>
                    <a:pt x="480" y="962"/>
                  </a:lnTo>
                  <a:lnTo>
                    <a:pt x="421" y="927"/>
                  </a:lnTo>
                  <a:lnTo>
                    <a:pt x="357" y="883"/>
                  </a:lnTo>
                  <a:lnTo>
                    <a:pt x="294" y="828"/>
                  </a:lnTo>
                  <a:lnTo>
                    <a:pt x="238" y="774"/>
                  </a:lnTo>
                  <a:lnTo>
                    <a:pt x="186" y="709"/>
                  </a:lnTo>
                  <a:lnTo>
                    <a:pt x="144" y="643"/>
                  </a:lnTo>
                  <a:lnTo>
                    <a:pt x="0" y="730"/>
                  </a:lnTo>
                  <a:lnTo>
                    <a:pt x="58" y="0"/>
                  </a:lnTo>
                  <a:close/>
                </a:path>
              </a:pathLst>
            </a:custGeom>
            <a:solidFill>
              <a:srgbClr val="FF6600"/>
            </a:solidFill>
            <a:ln w="0">
              <a:solidFill>
                <a:srgbClr val="000000"/>
              </a:solidFill>
              <a:round/>
              <a:headEnd/>
              <a:tailEnd/>
            </a:ln>
          </p:spPr>
          <p:txBody>
            <a:bodyPr/>
            <a:lstStyle/>
            <a:p>
              <a:endParaRPr lang="es-ES"/>
            </a:p>
          </p:txBody>
        </p:sp>
        <p:sp>
          <p:nvSpPr>
            <p:cNvPr id="13" name="Freeform 106"/>
            <p:cNvSpPr>
              <a:spLocks/>
            </p:cNvSpPr>
            <p:nvPr/>
          </p:nvSpPr>
          <p:spPr bwMode="auto">
            <a:xfrm rot="10800000" flipV="1">
              <a:off x="3295" y="3043"/>
              <a:ext cx="415" cy="427"/>
            </a:xfrm>
            <a:custGeom>
              <a:avLst/>
              <a:gdLst>
                <a:gd name="T0" fmla="*/ 829 w 1923"/>
                <a:gd name="T1" fmla="*/ 336 h 1353"/>
                <a:gd name="T2" fmla="*/ 718 w 1923"/>
                <a:gd name="T3" fmla="*/ 486 h 1353"/>
                <a:gd name="T4" fmla="*/ 800 w 1923"/>
                <a:gd name="T5" fmla="*/ 591 h 1353"/>
                <a:gd name="T6" fmla="*/ 902 w 1923"/>
                <a:gd name="T7" fmla="*/ 703 h 1353"/>
                <a:gd name="T8" fmla="*/ 1013 w 1923"/>
                <a:gd name="T9" fmla="*/ 810 h 1353"/>
                <a:gd name="T10" fmla="*/ 1144 w 1923"/>
                <a:gd name="T11" fmla="*/ 919 h 1353"/>
                <a:gd name="T12" fmla="*/ 1271 w 1923"/>
                <a:gd name="T13" fmla="*/ 1006 h 1353"/>
                <a:gd name="T14" fmla="*/ 1401 w 1923"/>
                <a:gd name="T15" fmla="*/ 1081 h 1353"/>
                <a:gd name="T16" fmla="*/ 1547 w 1923"/>
                <a:gd name="T17" fmla="*/ 1148 h 1353"/>
                <a:gd name="T18" fmla="*/ 1680 w 1923"/>
                <a:gd name="T19" fmla="*/ 1196 h 1353"/>
                <a:gd name="T20" fmla="*/ 1785 w 1923"/>
                <a:gd name="T21" fmla="*/ 1223 h 1353"/>
                <a:gd name="T22" fmla="*/ 1797 w 1923"/>
                <a:gd name="T23" fmla="*/ 1234 h 1353"/>
                <a:gd name="T24" fmla="*/ 1683 w 1923"/>
                <a:gd name="T25" fmla="*/ 1240 h 1353"/>
                <a:gd name="T26" fmla="*/ 1539 w 1923"/>
                <a:gd name="T27" fmla="*/ 1230 h 1353"/>
                <a:gd name="T28" fmla="*/ 1394 w 1923"/>
                <a:gd name="T29" fmla="*/ 1215 h 1353"/>
                <a:gd name="T30" fmla="*/ 1255 w 1923"/>
                <a:gd name="T31" fmla="*/ 1196 h 1353"/>
                <a:gd name="T32" fmla="*/ 1108 w 1923"/>
                <a:gd name="T33" fmla="*/ 1173 h 1353"/>
                <a:gd name="T34" fmla="*/ 981 w 1923"/>
                <a:gd name="T35" fmla="*/ 1144 h 1353"/>
                <a:gd name="T36" fmla="*/ 843 w 1923"/>
                <a:gd name="T37" fmla="*/ 1106 h 1353"/>
                <a:gd name="T38" fmla="*/ 712 w 1923"/>
                <a:gd name="T39" fmla="*/ 1058 h 1353"/>
                <a:gd name="T40" fmla="*/ 593 w 1923"/>
                <a:gd name="T41" fmla="*/ 1002 h 1353"/>
                <a:gd name="T42" fmla="*/ 470 w 1923"/>
                <a:gd name="T43" fmla="*/ 923 h 1353"/>
                <a:gd name="T44" fmla="*/ 351 w 1923"/>
                <a:gd name="T45" fmla="*/ 814 h 1353"/>
                <a:gd name="T46" fmla="*/ 257 w 1923"/>
                <a:gd name="T47" fmla="*/ 683 h 1353"/>
                <a:gd name="T48" fmla="*/ 169 w 1923"/>
                <a:gd name="T49" fmla="*/ 40 h 1353"/>
                <a:gd name="T50" fmla="*/ 79 w 1923"/>
                <a:gd name="T51" fmla="*/ 223 h 1353"/>
                <a:gd name="T52" fmla="*/ 146 w 1923"/>
                <a:gd name="T53" fmla="*/ 927 h 1353"/>
                <a:gd name="T54" fmla="*/ 253 w 1923"/>
                <a:gd name="T55" fmla="*/ 1025 h 1353"/>
                <a:gd name="T56" fmla="*/ 393 w 1923"/>
                <a:gd name="T57" fmla="*/ 1129 h 1353"/>
                <a:gd name="T58" fmla="*/ 537 w 1923"/>
                <a:gd name="T59" fmla="*/ 1204 h 1353"/>
                <a:gd name="T60" fmla="*/ 708 w 1923"/>
                <a:gd name="T61" fmla="*/ 1259 h 1353"/>
                <a:gd name="T62" fmla="*/ 879 w 1923"/>
                <a:gd name="T63" fmla="*/ 1294 h 1353"/>
                <a:gd name="T64" fmla="*/ 1073 w 1923"/>
                <a:gd name="T65" fmla="*/ 1323 h 1353"/>
                <a:gd name="T66" fmla="*/ 1286 w 1923"/>
                <a:gd name="T67" fmla="*/ 1342 h 1353"/>
                <a:gd name="T68" fmla="*/ 1499 w 1923"/>
                <a:gd name="T69" fmla="*/ 1353 h 1353"/>
                <a:gd name="T70" fmla="*/ 1923 w 1923"/>
                <a:gd name="T71" fmla="*/ 1215 h 1353"/>
                <a:gd name="T72" fmla="*/ 1737 w 1923"/>
                <a:gd name="T73" fmla="*/ 1184 h 1353"/>
                <a:gd name="T74" fmla="*/ 1564 w 1923"/>
                <a:gd name="T75" fmla="*/ 1129 h 1353"/>
                <a:gd name="T76" fmla="*/ 1397 w 1923"/>
                <a:gd name="T77" fmla="*/ 1050 h 1353"/>
                <a:gd name="T78" fmla="*/ 1230 w 1923"/>
                <a:gd name="T79" fmla="*/ 946 h 1353"/>
                <a:gd name="T80" fmla="*/ 1077 w 1923"/>
                <a:gd name="T81" fmla="*/ 829 h 1353"/>
                <a:gd name="T82" fmla="*/ 902 w 1923"/>
                <a:gd name="T83" fmla="*/ 662 h 1353"/>
                <a:gd name="T84" fmla="*/ 800 w 1923"/>
                <a:gd name="T85" fmla="*/ 543 h 1353"/>
                <a:gd name="T86" fmla="*/ 871 w 1923"/>
                <a:gd name="T87" fmla="*/ 324 h 1353"/>
                <a:gd name="T88" fmla="*/ 169 w 1923"/>
                <a:gd name="T89" fmla="*/ 40 h 135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23"/>
                <a:gd name="T136" fmla="*/ 0 h 1353"/>
                <a:gd name="T137" fmla="*/ 1923 w 1923"/>
                <a:gd name="T138" fmla="*/ 1353 h 135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23" h="1353">
                  <a:moveTo>
                    <a:pt x="171" y="40"/>
                  </a:moveTo>
                  <a:lnTo>
                    <a:pt x="829" y="336"/>
                  </a:lnTo>
                  <a:lnTo>
                    <a:pt x="681" y="432"/>
                  </a:lnTo>
                  <a:lnTo>
                    <a:pt x="718" y="486"/>
                  </a:lnTo>
                  <a:lnTo>
                    <a:pt x="756" y="537"/>
                  </a:lnTo>
                  <a:lnTo>
                    <a:pt x="800" y="591"/>
                  </a:lnTo>
                  <a:lnTo>
                    <a:pt x="852" y="647"/>
                  </a:lnTo>
                  <a:lnTo>
                    <a:pt x="902" y="703"/>
                  </a:lnTo>
                  <a:lnTo>
                    <a:pt x="958" y="758"/>
                  </a:lnTo>
                  <a:lnTo>
                    <a:pt x="1013" y="810"/>
                  </a:lnTo>
                  <a:lnTo>
                    <a:pt x="1077" y="864"/>
                  </a:lnTo>
                  <a:lnTo>
                    <a:pt x="1144" y="919"/>
                  </a:lnTo>
                  <a:lnTo>
                    <a:pt x="1207" y="962"/>
                  </a:lnTo>
                  <a:lnTo>
                    <a:pt x="1271" y="1006"/>
                  </a:lnTo>
                  <a:lnTo>
                    <a:pt x="1338" y="1046"/>
                  </a:lnTo>
                  <a:lnTo>
                    <a:pt x="1401" y="1081"/>
                  </a:lnTo>
                  <a:lnTo>
                    <a:pt x="1472" y="1117"/>
                  </a:lnTo>
                  <a:lnTo>
                    <a:pt x="1547" y="1148"/>
                  </a:lnTo>
                  <a:lnTo>
                    <a:pt x="1607" y="1173"/>
                  </a:lnTo>
                  <a:lnTo>
                    <a:pt x="1680" y="1196"/>
                  </a:lnTo>
                  <a:lnTo>
                    <a:pt x="1737" y="1211"/>
                  </a:lnTo>
                  <a:lnTo>
                    <a:pt x="1785" y="1223"/>
                  </a:lnTo>
                  <a:lnTo>
                    <a:pt x="1845" y="1230"/>
                  </a:lnTo>
                  <a:lnTo>
                    <a:pt x="1797" y="1234"/>
                  </a:lnTo>
                  <a:lnTo>
                    <a:pt x="1745" y="1240"/>
                  </a:lnTo>
                  <a:lnTo>
                    <a:pt x="1683" y="1240"/>
                  </a:lnTo>
                  <a:lnTo>
                    <a:pt x="1616" y="1234"/>
                  </a:lnTo>
                  <a:lnTo>
                    <a:pt x="1539" y="1230"/>
                  </a:lnTo>
                  <a:lnTo>
                    <a:pt x="1465" y="1223"/>
                  </a:lnTo>
                  <a:lnTo>
                    <a:pt x="1394" y="1215"/>
                  </a:lnTo>
                  <a:lnTo>
                    <a:pt x="1326" y="1207"/>
                  </a:lnTo>
                  <a:lnTo>
                    <a:pt x="1255" y="1196"/>
                  </a:lnTo>
                  <a:lnTo>
                    <a:pt x="1188" y="1184"/>
                  </a:lnTo>
                  <a:lnTo>
                    <a:pt x="1108" y="1173"/>
                  </a:lnTo>
                  <a:lnTo>
                    <a:pt x="1058" y="1159"/>
                  </a:lnTo>
                  <a:lnTo>
                    <a:pt x="981" y="1144"/>
                  </a:lnTo>
                  <a:lnTo>
                    <a:pt x="910" y="1125"/>
                  </a:lnTo>
                  <a:lnTo>
                    <a:pt x="843" y="1106"/>
                  </a:lnTo>
                  <a:lnTo>
                    <a:pt x="772" y="1081"/>
                  </a:lnTo>
                  <a:lnTo>
                    <a:pt x="712" y="1058"/>
                  </a:lnTo>
                  <a:lnTo>
                    <a:pt x="653" y="1033"/>
                  </a:lnTo>
                  <a:lnTo>
                    <a:pt x="593" y="1002"/>
                  </a:lnTo>
                  <a:lnTo>
                    <a:pt x="534" y="967"/>
                  </a:lnTo>
                  <a:lnTo>
                    <a:pt x="470" y="923"/>
                  </a:lnTo>
                  <a:lnTo>
                    <a:pt x="407" y="868"/>
                  </a:lnTo>
                  <a:lnTo>
                    <a:pt x="351" y="814"/>
                  </a:lnTo>
                  <a:lnTo>
                    <a:pt x="299" y="749"/>
                  </a:lnTo>
                  <a:lnTo>
                    <a:pt x="257" y="683"/>
                  </a:lnTo>
                  <a:lnTo>
                    <a:pt x="113" y="770"/>
                  </a:lnTo>
                  <a:lnTo>
                    <a:pt x="169" y="40"/>
                  </a:lnTo>
                  <a:lnTo>
                    <a:pt x="153" y="0"/>
                  </a:lnTo>
                  <a:lnTo>
                    <a:pt x="79" y="223"/>
                  </a:lnTo>
                  <a:lnTo>
                    <a:pt x="0" y="1006"/>
                  </a:lnTo>
                  <a:lnTo>
                    <a:pt x="146" y="927"/>
                  </a:lnTo>
                  <a:lnTo>
                    <a:pt x="198" y="979"/>
                  </a:lnTo>
                  <a:lnTo>
                    <a:pt x="253" y="1025"/>
                  </a:lnTo>
                  <a:lnTo>
                    <a:pt x="317" y="1077"/>
                  </a:lnTo>
                  <a:lnTo>
                    <a:pt x="393" y="1129"/>
                  </a:lnTo>
                  <a:lnTo>
                    <a:pt x="459" y="1167"/>
                  </a:lnTo>
                  <a:lnTo>
                    <a:pt x="537" y="1204"/>
                  </a:lnTo>
                  <a:lnTo>
                    <a:pt x="626" y="1234"/>
                  </a:lnTo>
                  <a:lnTo>
                    <a:pt x="708" y="1259"/>
                  </a:lnTo>
                  <a:lnTo>
                    <a:pt x="791" y="1278"/>
                  </a:lnTo>
                  <a:lnTo>
                    <a:pt x="879" y="1294"/>
                  </a:lnTo>
                  <a:lnTo>
                    <a:pt x="973" y="1311"/>
                  </a:lnTo>
                  <a:lnTo>
                    <a:pt x="1073" y="1323"/>
                  </a:lnTo>
                  <a:lnTo>
                    <a:pt x="1179" y="1332"/>
                  </a:lnTo>
                  <a:lnTo>
                    <a:pt x="1286" y="1342"/>
                  </a:lnTo>
                  <a:lnTo>
                    <a:pt x="1394" y="1349"/>
                  </a:lnTo>
                  <a:lnTo>
                    <a:pt x="1499" y="1353"/>
                  </a:lnTo>
                  <a:lnTo>
                    <a:pt x="1662" y="1353"/>
                  </a:lnTo>
                  <a:lnTo>
                    <a:pt x="1923" y="1215"/>
                  </a:lnTo>
                  <a:lnTo>
                    <a:pt x="1833" y="1204"/>
                  </a:lnTo>
                  <a:lnTo>
                    <a:pt x="1737" y="1184"/>
                  </a:lnTo>
                  <a:lnTo>
                    <a:pt x="1655" y="1159"/>
                  </a:lnTo>
                  <a:lnTo>
                    <a:pt x="1564" y="1129"/>
                  </a:lnTo>
                  <a:lnTo>
                    <a:pt x="1476" y="1088"/>
                  </a:lnTo>
                  <a:lnTo>
                    <a:pt x="1397" y="1050"/>
                  </a:lnTo>
                  <a:lnTo>
                    <a:pt x="1311" y="998"/>
                  </a:lnTo>
                  <a:lnTo>
                    <a:pt x="1230" y="946"/>
                  </a:lnTo>
                  <a:lnTo>
                    <a:pt x="1155" y="891"/>
                  </a:lnTo>
                  <a:lnTo>
                    <a:pt x="1077" y="829"/>
                  </a:lnTo>
                  <a:lnTo>
                    <a:pt x="1017" y="777"/>
                  </a:lnTo>
                  <a:lnTo>
                    <a:pt x="902" y="662"/>
                  </a:lnTo>
                  <a:lnTo>
                    <a:pt x="848" y="605"/>
                  </a:lnTo>
                  <a:lnTo>
                    <a:pt x="800" y="543"/>
                  </a:lnTo>
                  <a:lnTo>
                    <a:pt x="760" y="489"/>
                  </a:lnTo>
                  <a:lnTo>
                    <a:pt x="871" y="324"/>
                  </a:lnTo>
                  <a:lnTo>
                    <a:pt x="153" y="0"/>
                  </a:lnTo>
                  <a:lnTo>
                    <a:pt x="169" y="40"/>
                  </a:lnTo>
                  <a:lnTo>
                    <a:pt x="171" y="40"/>
                  </a:lnTo>
                  <a:close/>
                </a:path>
              </a:pathLst>
            </a:custGeom>
            <a:solidFill>
              <a:srgbClr val="FF6600"/>
            </a:solidFill>
            <a:ln w="0">
              <a:solidFill>
                <a:srgbClr val="000000"/>
              </a:solidFill>
              <a:round/>
              <a:headEnd/>
              <a:tailEnd/>
            </a:ln>
          </p:spPr>
          <p:txBody>
            <a:bodyPr/>
            <a:lstStyle/>
            <a:p>
              <a:endParaRPr lang="es-ES"/>
            </a:p>
          </p:txBody>
        </p:sp>
        <p:sp>
          <p:nvSpPr>
            <p:cNvPr id="14" name="Freeform 107"/>
            <p:cNvSpPr>
              <a:spLocks/>
            </p:cNvSpPr>
            <p:nvPr/>
          </p:nvSpPr>
          <p:spPr bwMode="auto">
            <a:xfrm rot="5992980" flipV="1">
              <a:off x="3323" y="2093"/>
              <a:ext cx="313" cy="453"/>
            </a:xfrm>
            <a:custGeom>
              <a:avLst/>
              <a:gdLst>
                <a:gd name="T0" fmla="*/ 58 w 1732"/>
                <a:gd name="T1" fmla="*/ 0 h 1200"/>
                <a:gd name="T2" fmla="*/ 716 w 1732"/>
                <a:gd name="T3" fmla="*/ 296 h 1200"/>
                <a:gd name="T4" fmla="*/ 568 w 1732"/>
                <a:gd name="T5" fmla="*/ 392 h 1200"/>
                <a:gd name="T6" fmla="*/ 605 w 1732"/>
                <a:gd name="T7" fmla="*/ 446 h 1200"/>
                <a:gd name="T8" fmla="*/ 643 w 1732"/>
                <a:gd name="T9" fmla="*/ 497 h 1200"/>
                <a:gd name="T10" fmla="*/ 687 w 1732"/>
                <a:gd name="T11" fmla="*/ 551 h 1200"/>
                <a:gd name="T12" fmla="*/ 739 w 1732"/>
                <a:gd name="T13" fmla="*/ 607 h 1200"/>
                <a:gd name="T14" fmla="*/ 789 w 1732"/>
                <a:gd name="T15" fmla="*/ 663 h 1200"/>
                <a:gd name="T16" fmla="*/ 845 w 1732"/>
                <a:gd name="T17" fmla="*/ 718 h 1200"/>
                <a:gd name="T18" fmla="*/ 900 w 1732"/>
                <a:gd name="T19" fmla="*/ 770 h 1200"/>
                <a:gd name="T20" fmla="*/ 964 w 1732"/>
                <a:gd name="T21" fmla="*/ 824 h 1200"/>
                <a:gd name="T22" fmla="*/ 1031 w 1732"/>
                <a:gd name="T23" fmla="*/ 879 h 1200"/>
                <a:gd name="T24" fmla="*/ 1094 w 1732"/>
                <a:gd name="T25" fmla="*/ 922 h 1200"/>
                <a:gd name="T26" fmla="*/ 1158 w 1732"/>
                <a:gd name="T27" fmla="*/ 966 h 1200"/>
                <a:gd name="T28" fmla="*/ 1225 w 1732"/>
                <a:gd name="T29" fmla="*/ 1006 h 1200"/>
                <a:gd name="T30" fmla="*/ 1288 w 1732"/>
                <a:gd name="T31" fmla="*/ 1041 h 1200"/>
                <a:gd name="T32" fmla="*/ 1359 w 1732"/>
                <a:gd name="T33" fmla="*/ 1077 h 1200"/>
                <a:gd name="T34" fmla="*/ 1434 w 1732"/>
                <a:gd name="T35" fmla="*/ 1108 h 1200"/>
                <a:gd name="T36" fmla="*/ 1494 w 1732"/>
                <a:gd name="T37" fmla="*/ 1133 h 1200"/>
                <a:gd name="T38" fmla="*/ 1567 w 1732"/>
                <a:gd name="T39" fmla="*/ 1156 h 1200"/>
                <a:gd name="T40" fmla="*/ 1624 w 1732"/>
                <a:gd name="T41" fmla="*/ 1171 h 1200"/>
                <a:gd name="T42" fmla="*/ 1672 w 1732"/>
                <a:gd name="T43" fmla="*/ 1183 h 1200"/>
                <a:gd name="T44" fmla="*/ 1732 w 1732"/>
                <a:gd name="T45" fmla="*/ 1190 h 1200"/>
                <a:gd name="T46" fmla="*/ 1684 w 1732"/>
                <a:gd name="T47" fmla="*/ 1194 h 1200"/>
                <a:gd name="T48" fmla="*/ 1632 w 1732"/>
                <a:gd name="T49" fmla="*/ 1200 h 1200"/>
                <a:gd name="T50" fmla="*/ 1570 w 1732"/>
                <a:gd name="T51" fmla="*/ 1200 h 1200"/>
                <a:gd name="T52" fmla="*/ 1503 w 1732"/>
                <a:gd name="T53" fmla="*/ 1194 h 1200"/>
                <a:gd name="T54" fmla="*/ 1426 w 1732"/>
                <a:gd name="T55" fmla="*/ 1190 h 1200"/>
                <a:gd name="T56" fmla="*/ 1352 w 1732"/>
                <a:gd name="T57" fmla="*/ 1183 h 1200"/>
                <a:gd name="T58" fmla="*/ 1281 w 1732"/>
                <a:gd name="T59" fmla="*/ 1175 h 1200"/>
                <a:gd name="T60" fmla="*/ 1213 w 1732"/>
                <a:gd name="T61" fmla="*/ 1167 h 1200"/>
                <a:gd name="T62" fmla="*/ 1142 w 1732"/>
                <a:gd name="T63" fmla="*/ 1156 h 1200"/>
                <a:gd name="T64" fmla="*/ 1075 w 1732"/>
                <a:gd name="T65" fmla="*/ 1144 h 1200"/>
                <a:gd name="T66" fmla="*/ 995 w 1732"/>
                <a:gd name="T67" fmla="*/ 1133 h 1200"/>
                <a:gd name="T68" fmla="*/ 945 w 1732"/>
                <a:gd name="T69" fmla="*/ 1119 h 1200"/>
                <a:gd name="T70" fmla="*/ 868 w 1732"/>
                <a:gd name="T71" fmla="*/ 1104 h 1200"/>
                <a:gd name="T72" fmla="*/ 797 w 1732"/>
                <a:gd name="T73" fmla="*/ 1085 h 1200"/>
                <a:gd name="T74" fmla="*/ 730 w 1732"/>
                <a:gd name="T75" fmla="*/ 1066 h 1200"/>
                <a:gd name="T76" fmla="*/ 659 w 1732"/>
                <a:gd name="T77" fmla="*/ 1041 h 1200"/>
                <a:gd name="T78" fmla="*/ 599 w 1732"/>
                <a:gd name="T79" fmla="*/ 1018 h 1200"/>
                <a:gd name="T80" fmla="*/ 540 w 1732"/>
                <a:gd name="T81" fmla="*/ 993 h 1200"/>
                <a:gd name="T82" fmla="*/ 480 w 1732"/>
                <a:gd name="T83" fmla="*/ 962 h 1200"/>
                <a:gd name="T84" fmla="*/ 421 w 1732"/>
                <a:gd name="T85" fmla="*/ 927 h 1200"/>
                <a:gd name="T86" fmla="*/ 357 w 1732"/>
                <a:gd name="T87" fmla="*/ 883 h 1200"/>
                <a:gd name="T88" fmla="*/ 294 w 1732"/>
                <a:gd name="T89" fmla="*/ 828 h 1200"/>
                <a:gd name="T90" fmla="*/ 238 w 1732"/>
                <a:gd name="T91" fmla="*/ 774 h 1200"/>
                <a:gd name="T92" fmla="*/ 186 w 1732"/>
                <a:gd name="T93" fmla="*/ 709 h 1200"/>
                <a:gd name="T94" fmla="*/ 144 w 1732"/>
                <a:gd name="T95" fmla="*/ 643 h 1200"/>
                <a:gd name="T96" fmla="*/ 0 w 1732"/>
                <a:gd name="T97" fmla="*/ 730 h 1200"/>
                <a:gd name="T98" fmla="*/ 58 w 1732"/>
                <a:gd name="T99" fmla="*/ 0 h 12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2"/>
                <a:gd name="T151" fmla="*/ 0 h 1200"/>
                <a:gd name="T152" fmla="*/ 1732 w 1732"/>
                <a:gd name="T153" fmla="*/ 1200 h 120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2" h="1200">
                  <a:moveTo>
                    <a:pt x="58" y="0"/>
                  </a:moveTo>
                  <a:lnTo>
                    <a:pt x="716" y="296"/>
                  </a:lnTo>
                  <a:lnTo>
                    <a:pt x="568" y="392"/>
                  </a:lnTo>
                  <a:lnTo>
                    <a:pt x="605" y="446"/>
                  </a:lnTo>
                  <a:lnTo>
                    <a:pt x="643" y="497"/>
                  </a:lnTo>
                  <a:lnTo>
                    <a:pt x="687" y="551"/>
                  </a:lnTo>
                  <a:lnTo>
                    <a:pt x="739" y="607"/>
                  </a:lnTo>
                  <a:lnTo>
                    <a:pt x="789" y="663"/>
                  </a:lnTo>
                  <a:lnTo>
                    <a:pt x="845" y="718"/>
                  </a:lnTo>
                  <a:lnTo>
                    <a:pt x="900" y="770"/>
                  </a:lnTo>
                  <a:lnTo>
                    <a:pt x="964" y="824"/>
                  </a:lnTo>
                  <a:lnTo>
                    <a:pt x="1031" y="879"/>
                  </a:lnTo>
                  <a:lnTo>
                    <a:pt x="1094" y="922"/>
                  </a:lnTo>
                  <a:lnTo>
                    <a:pt x="1158" y="966"/>
                  </a:lnTo>
                  <a:lnTo>
                    <a:pt x="1225" y="1006"/>
                  </a:lnTo>
                  <a:lnTo>
                    <a:pt x="1288" y="1041"/>
                  </a:lnTo>
                  <a:lnTo>
                    <a:pt x="1359" y="1077"/>
                  </a:lnTo>
                  <a:lnTo>
                    <a:pt x="1434" y="1108"/>
                  </a:lnTo>
                  <a:lnTo>
                    <a:pt x="1494" y="1133"/>
                  </a:lnTo>
                  <a:lnTo>
                    <a:pt x="1567" y="1156"/>
                  </a:lnTo>
                  <a:lnTo>
                    <a:pt x="1624" y="1171"/>
                  </a:lnTo>
                  <a:lnTo>
                    <a:pt x="1672" y="1183"/>
                  </a:lnTo>
                  <a:lnTo>
                    <a:pt x="1732" y="1190"/>
                  </a:lnTo>
                  <a:lnTo>
                    <a:pt x="1684" y="1194"/>
                  </a:lnTo>
                  <a:lnTo>
                    <a:pt x="1632" y="1200"/>
                  </a:lnTo>
                  <a:lnTo>
                    <a:pt x="1570" y="1200"/>
                  </a:lnTo>
                  <a:lnTo>
                    <a:pt x="1503" y="1194"/>
                  </a:lnTo>
                  <a:lnTo>
                    <a:pt x="1426" y="1190"/>
                  </a:lnTo>
                  <a:lnTo>
                    <a:pt x="1352" y="1183"/>
                  </a:lnTo>
                  <a:lnTo>
                    <a:pt x="1281" y="1175"/>
                  </a:lnTo>
                  <a:lnTo>
                    <a:pt x="1213" y="1167"/>
                  </a:lnTo>
                  <a:lnTo>
                    <a:pt x="1142" y="1156"/>
                  </a:lnTo>
                  <a:lnTo>
                    <a:pt x="1075" y="1144"/>
                  </a:lnTo>
                  <a:lnTo>
                    <a:pt x="995" y="1133"/>
                  </a:lnTo>
                  <a:lnTo>
                    <a:pt x="945" y="1119"/>
                  </a:lnTo>
                  <a:lnTo>
                    <a:pt x="868" y="1104"/>
                  </a:lnTo>
                  <a:lnTo>
                    <a:pt x="797" y="1085"/>
                  </a:lnTo>
                  <a:lnTo>
                    <a:pt x="730" y="1066"/>
                  </a:lnTo>
                  <a:lnTo>
                    <a:pt x="659" y="1041"/>
                  </a:lnTo>
                  <a:lnTo>
                    <a:pt x="599" y="1018"/>
                  </a:lnTo>
                  <a:lnTo>
                    <a:pt x="540" y="993"/>
                  </a:lnTo>
                  <a:lnTo>
                    <a:pt x="480" y="962"/>
                  </a:lnTo>
                  <a:lnTo>
                    <a:pt x="421" y="927"/>
                  </a:lnTo>
                  <a:lnTo>
                    <a:pt x="357" y="883"/>
                  </a:lnTo>
                  <a:lnTo>
                    <a:pt x="294" y="828"/>
                  </a:lnTo>
                  <a:lnTo>
                    <a:pt x="238" y="774"/>
                  </a:lnTo>
                  <a:lnTo>
                    <a:pt x="186" y="709"/>
                  </a:lnTo>
                  <a:lnTo>
                    <a:pt x="144" y="643"/>
                  </a:lnTo>
                  <a:lnTo>
                    <a:pt x="0" y="730"/>
                  </a:lnTo>
                  <a:lnTo>
                    <a:pt x="58" y="0"/>
                  </a:lnTo>
                  <a:close/>
                </a:path>
              </a:pathLst>
            </a:custGeom>
            <a:solidFill>
              <a:srgbClr val="FF6600"/>
            </a:solidFill>
            <a:ln w="0">
              <a:solidFill>
                <a:srgbClr val="000000"/>
              </a:solidFill>
              <a:round/>
              <a:headEnd/>
              <a:tailEnd/>
            </a:ln>
          </p:spPr>
          <p:txBody>
            <a:bodyPr/>
            <a:lstStyle/>
            <a:p>
              <a:endParaRPr lang="es-ES"/>
            </a:p>
          </p:txBody>
        </p:sp>
        <p:sp>
          <p:nvSpPr>
            <p:cNvPr id="15" name="Freeform 108"/>
            <p:cNvSpPr>
              <a:spLocks/>
            </p:cNvSpPr>
            <p:nvPr/>
          </p:nvSpPr>
          <p:spPr bwMode="auto">
            <a:xfrm rot="5992980" flipV="1">
              <a:off x="3321" y="2064"/>
              <a:ext cx="347" cy="511"/>
            </a:xfrm>
            <a:custGeom>
              <a:avLst/>
              <a:gdLst>
                <a:gd name="T0" fmla="*/ 829 w 1923"/>
                <a:gd name="T1" fmla="*/ 336 h 1353"/>
                <a:gd name="T2" fmla="*/ 718 w 1923"/>
                <a:gd name="T3" fmla="*/ 486 h 1353"/>
                <a:gd name="T4" fmla="*/ 800 w 1923"/>
                <a:gd name="T5" fmla="*/ 591 h 1353"/>
                <a:gd name="T6" fmla="*/ 902 w 1923"/>
                <a:gd name="T7" fmla="*/ 703 h 1353"/>
                <a:gd name="T8" fmla="*/ 1013 w 1923"/>
                <a:gd name="T9" fmla="*/ 810 h 1353"/>
                <a:gd name="T10" fmla="*/ 1144 w 1923"/>
                <a:gd name="T11" fmla="*/ 919 h 1353"/>
                <a:gd name="T12" fmla="*/ 1271 w 1923"/>
                <a:gd name="T13" fmla="*/ 1006 h 1353"/>
                <a:gd name="T14" fmla="*/ 1401 w 1923"/>
                <a:gd name="T15" fmla="*/ 1081 h 1353"/>
                <a:gd name="T16" fmla="*/ 1547 w 1923"/>
                <a:gd name="T17" fmla="*/ 1148 h 1353"/>
                <a:gd name="T18" fmla="*/ 1680 w 1923"/>
                <a:gd name="T19" fmla="*/ 1196 h 1353"/>
                <a:gd name="T20" fmla="*/ 1785 w 1923"/>
                <a:gd name="T21" fmla="*/ 1223 h 1353"/>
                <a:gd name="T22" fmla="*/ 1797 w 1923"/>
                <a:gd name="T23" fmla="*/ 1234 h 1353"/>
                <a:gd name="T24" fmla="*/ 1683 w 1923"/>
                <a:gd name="T25" fmla="*/ 1240 h 1353"/>
                <a:gd name="T26" fmla="*/ 1539 w 1923"/>
                <a:gd name="T27" fmla="*/ 1230 h 1353"/>
                <a:gd name="T28" fmla="*/ 1394 w 1923"/>
                <a:gd name="T29" fmla="*/ 1215 h 1353"/>
                <a:gd name="T30" fmla="*/ 1255 w 1923"/>
                <a:gd name="T31" fmla="*/ 1196 h 1353"/>
                <a:gd name="T32" fmla="*/ 1108 w 1923"/>
                <a:gd name="T33" fmla="*/ 1173 h 1353"/>
                <a:gd name="T34" fmla="*/ 981 w 1923"/>
                <a:gd name="T35" fmla="*/ 1144 h 1353"/>
                <a:gd name="T36" fmla="*/ 843 w 1923"/>
                <a:gd name="T37" fmla="*/ 1106 h 1353"/>
                <a:gd name="T38" fmla="*/ 712 w 1923"/>
                <a:gd name="T39" fmla="*/ 1058 h 1353"/>
                <a:gd name="T40" fmla="*/ 593 w 1923"/>
                <a:gd name="T41" fmla="*/ 1002 h 1353"/>
                <a:gd name="T42" fmla="*/ 470 w 1923"/>
                <a:gd name="T43" fmla="*/ 923 h 1353"/>
                <a:gd name="T44" fmla="*/ 351 w 1923"/>
                <a:gd name="T45" fmla="*/ 814 h 1353"/>
                <a:gd name="T46" fmla="*/ 257 w 1923"/>
                <a:gd name="T47" fmla="*/ 683 h 1353"/>
                <a:gd name="T48" fmla="*/ 169 w 1923"/>
                <a:gd name="T49" fmla="*/ 40 h 1353"/>
                <a:gd name="T50" fmla="*/ 79 w 1923"/>
                <a:gd name="T51" fmla="*/ 223 h 1353"/>
                <a:gd name="T52" fmla="*/ 146 w 1923"/>
                <a:gd name="T53" fmla="*/ 927 h 1353"/>
                <a:gd name="T54" fmla="*/ 253 w 1923"/>
                <a:gd name="T55" fmla="*/ 1025 h 1353"/>
                <a:gd name="T56" fmla="*/ 393 w 1923"/>
                <a:gd name="T57" fmla="*/ 1129 h 1353"/>
                <a:gd name="T58" fmla="*/ 537 w 1923"/>
                <a:gd name="T59" fmla="*/ 1204 h 1353"/>
                <a:gd name="T60" fmla="*/ 708 w 1923"/>
                <a:gd name="T61" fmla="*/ 1259 h 1353"/>
                <a:gd name="T62" fmla="*/ 879 w 1923"/>
                <a:gd name="T63" fmla="*/ 1294 h 1353"/>
                <a:gd name="T64" fmla="*/ 1073 w 1923"/>
                <a:gd name="T65" fmla="*/ 1323 h 1353"/>
                <a:gd name="T66" fmla="*/ 1286 w 1923"/>
                <a:gd name="T67" fmla="*/ 1342 h 1353"/>
                <a:gd name="T68" fmla="*/ 1499 w 1923"/>
                <a:gd name="T69" fmla="*/ 1353 h 1353"/>
                <a:gd name="T70" fmla="*/ 1923 w 1923"/>
                <a:gd name="T71" fmla="*/ 1215 h 1353"/>
                <a:gd name="T72" fmla="*/ 1737 w 1923"/>
                <a:gd name="T73" fmla="*/ 1184 h 1353"/>
                <a:gd name="T74" fmla="*/ 1564 w 1923"/>
                <a:gd name="T75" fmla="*/ 1129 h 1353"/>
                <a:gd name="T76" fmla="*/ 1397 w 1923"/>
                <a:gd name="T77" fmla="*/ 1050 h 1353"/>
                <a:gd name="T78" fmla="*/ 1230 w 1923"/>
                <a:gd name="T79" fmla="*/ 946 h 1353"/>
                <a:gd name="T80" fmla="*/ 1077 w 1923"/>
                <a:gd name="T81" fmla="*/ 829 h 1353"/>
                <a:gd name="T82" fmla="*/ 902 w 1923"/>
                <a:gd name="T83" fmla="*/ 662 h 1353"/>
                <a:gd name="T84" fmla="*/ 800 w 1923"/>
                <a:gd name="T85" fmla="*/ 543 h 1353"/>
                <a:gd name="T86" fmla="*/ 871 w 1923"/>
                <a:gd name="T87" fmla="*/ 324 h 1353"/>
                <a:gd name="T88" fmla="*/ 169 w 1923"/>
                <a:gd name="T89" fmla="*/ 40 h 135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23"/>
                <a:gd name="T136" fmla="*/ 0 h 1353"/>
                <a:gd name="T137" fmla="*/ 1923 w 1923"/>
                <a:gd name="T138" fmla="*/ 1353 h 135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23" h="1353">
                  <a:moveTo>
                    <a:pt x="171" y="40"/>
                  </a:moveTo>
                  <a:lnTo>
                    <a:pt x="829" y="336"/>
                  </a:lnTo>
                  <a:lnTo>
                    <a:pt x="681" y="432"/>
                  </a:lnTo>
                  <a:lnTo>
                    <a:pt x="718" y="486"/>
                  </a:lnTo>
                  <a:lnTo>
                    <a:pt x="756" y="537"/>
                  </a:lnTo>
                  <a:lnTo>
                    <a:pt x="800" y="591"/>
                  </a:lnTo>
                  <a:lnTo>
                    <a:pt x="852" y="647"/>
                  </a:lnTo>
                  <a:lnTo>
                    <a:pt x="902" y="703"/>
                  </a:lnTo>
                  <a:lnTo>
                    <a:pt x="958" y="758"/>
                  </a:lnTo>
                  <a:lnTo>
                    <a:pt x="1013" y="810"/>
                  </a:lnTo>
                  <a:lnTo>
                    <a:pt x="1077" y="864"/>
                  </a:lnTo>
                  <a:lnTo>
                    <a:pt x="1144" y="919"/>
                  </a:lnTo>
                  <a:lnTo>
                    <a:pt x="1207" y="962"/>
                  </a:lnTo>
                  <a:lnTo>
                    <a:pt x="1271" y="1006"/>
                  </a:lnTo>
                  <a:lnTo>
                    <a:pt x="1338" y="1046"/>
                  </a:lnTo>
                  <a:lnTo>
                    <a:pt x="1401" y="1081"/>
                  </a:lnTo>
                  <a:lnTo>
                    <a:pt x="1472" y="1117"/>
                  </a:lnTo>
                  <a:lnTo>
                    <a:pt x="1547" y="1148"/>
                  </a:lnTo>
                  <a:lnTo>
                    <a:pt x="1607" y="1173"/>
                  </a:lnTo>
                  <a:lnTo>
                    <a:pt x="1680" y="1196"/>
                  </a:lnTo>
                  <a:lnTo>
                    <a:pt x="1737" y="1211"/>
                  </a:lnTo>
                  <a:lnTo>
                    <a:pt x="1785" y="1223"/>
                  </a:lnTo>
                  <a:lnTo>
                    <a:pt x="1845" y="1230"/>
                  </a:lnTo>
                  <a:lnTo>
                    <a:pt x="1797" y="1234"/>
                  </a:lnTo>
                  <a:lnTo>
                    <a:pt x="1745" y="1240"/>
                  </a:lnTo>
                  <a:lnTo>
                    <a:pt x="1683" y="1240"/>
                  </a:lnTo>
                  <a:lnTo>
                    <a:pt x="1616" y="1234"/>
                  </a:lnTo>
                  <a:lnTo>
                    <a:pt x="1539" y="1230"/>
                  </a:lnTo>
                  <a:lnTo>
                    <a:pt x="1465" y="1223"/>
                  </a:lnTo>
                  <a:lnTo>
                    <a:pt x="1394" y="1215"/>
                  </a:lnTo>
                  <a:lnTo>
                    <a:pt x="1326" y="1207"/>
                  </a:lnTo>
                  <a:lnTo>
                    <a:pt x="1255" y="1196"/>
                  </a:lnTo>
                  <a:lnTo>
                    <a:pt x="1188" y="1184"/>
                  </a:lnTo>
                  <a:lnTo>
                    <a:pt x="1108" y="1173"/>
                  </a:lnTo>
                  <a:lnTo>
                    <a:pt x="1058" y="1159"/>
                  </a:lnTo>
                  <a:lnTo>
                    <a:pt x="981" y="1144"/>
                  </a:lnTo>
                  <a:lnTo>
                    <a:pt x="910" y="1125"/>
                  </a:lnTo>
                  <a:lnTo>
                    <a:pt x="843" y="1106"/>
                  </a:lnTo>
                  <a:lnTo>
                    <a:pt x="772" y="1081"/>
                  </a:lnTo>
                  <a:lnTo>
                    <a:pt x="712" y="1058"/>
                  </a:lnTo>
                  <a:lnTo>
                    <a:pt x="653" y="1033"/>
                  </a:lnTo>
                  <a:lnTo>
                    <a:pt x="593" y="1002"/>
                  </a:lnTo>
                  <a:lnTo>
                    <a:pt x="534" y="967"/>
                  </a:lnTo>
                  <a:lnTo>
                    <a:pt x="470" y="923"/>
                  </a:lnTo>
                  <a:lnTo>
                    <a:pt x="407" y="868"/>
                  </a:lnTo>
                  <a:lnTo>
                    <a:pt x="351" y="814"/>
                  </a:lnTo>
                  <a:lnTo>
                    <a:pt x="299" y="749"/>
                  </a:lnTo>
                  <a:lnTo>
                    <a:pt x="257" y="683"/>
                  </a:lnTo>
                  <a:lnTo>
                    <a:pt x="113" y="770"/>
                  </a:lnTo>
                  <a:lnTo>
                    <a:pt x="169" y="40"/>
                  </a:lnTo>
                  <a:lnTo>
                    <a:pt x="153" y="0"/>
                  </a:lnTo>
                  <a:lnTo>
                    <a:pt x="79" y="223"/>
                  </a:lnTo>
                  <a:lnTo>
                    <a:pt x="0" y="1006"/>
                  </a:lnTo>
                  <a:lnTo>
                    <a:pt x="146" y="927"/>
                  </a:lnTo>
                  <a:lnTo>
                    <a:pt x="198" y="979"/>
                  </a:lnTo>
                  <a:lnTo>
                    <a:pt x="253" y="1025"/>
                  </a:lnTo>
                  <a:lnTo>
                    <a:pt x="317" y="1077"/>
                  </a:lnTo>
                  <a:lnTo>
                    <a:pt x="393" y="1129"/>
                  </a:lnTo>
                  <a:lnTo>
                    <a:pt x="459" y="1167"/>
                  </a:lnTo>
                  <a:lnTo>
                    <a:pt x="537" y="1204"/>
                  </a:lnTo>
                  <a:lnTo>
                    <a:pt x="626" y="1234"/>
                  </a:lnTo>
                  <a:lnTo>
                    <a:pt x="708" y="1259"/>
                  </a:lnTo>
                  <a:lnTo>
                    <a:pt x="791" y="1278"/>
                  </a:lnTo>
                  <a:lnTo>
                    <a:pt x="879" y="1294"/>
                  </a:lnTo>
                  <a:lnTo>
                    <a:pt x="973" y="1311"/>
                  </a:lnTo>
                  <a:lnTo>
                    <a:pt x="1073" y="1323"/>
                  </a:lnTo>
                  <a:lnTo>
                    <a:pt x="1179" y="1332"/>
                  </a:lnTo>
                  <a:lnTo>
                    <a:pt x="1286" y="1342"/>
                  </a:lnTo>
                  <a:lnTo>
                    <a:pt x="1394" y="1349"/>
                  </a:lnTo>
                  <a:lnTo>
                    <a:pt x="1499" y="1353"/>
                  </a:lnTo>
                  <a:lnTo>
                    <a:pt x="1662" y="1353"/>
                  </a:lnTo>
                  <a:lnTo>
                    <a:pt x="1923" y="1215"/>
                  </a:lnTo>
                  <a:lnTo>
                    <a:pt x="1833" y="1204"/>
                  </a:lnTo>
                  <a:lnTo>
                    <a:pt x="1737" y="1184"/>
                  </a:lnTo>
                  <a:lnTo>
                    <a:pt x="1655" y="1159"/>
                  </a:lnTo>
                  <a:lnTo>
                    <a:pt x="1564" y="1129"/>
                  </a:lnTo>
                  <a:lnTo>
                    <a:pt x="1476" y="1088"/>
                  </a:lnTo>
                  <a:lnTo>
                    <a:pt x="1397" y="1050"/>
                  </a:lnTo>
                  <a:lnTo>
                    <a:pt x="1311" y="998"/>
                  </a:lnTo>
                  <a:lnTo>
                    <a:pt x="1230" y="946"/>
                  </a:lnTo>
                  <a:lnTo>
                    <a:pt x="1155" y="891"/>
                  </a:lnTo>
                  <a:lnTo>
                    <a:pt x="1077" y="829"/>
                  </a:lnTo>
                  <a:lnTo>
                    <a:pt x="1017" y="777"/>
                  </a:lnTo>
                  <a:lnTo>
                    <a:pt x="902" y="662"/>
                  </a:lnTo>
                  <a:lnTo>
                    <a:pt x="848" y="605"/>
                  </a:lnTo>
                  <a:lnTo>
                    <a:pt x="800" y="543"/>
                  </a:lnTo>
                  <a:lnTo>
                    <a:pt x="760" y="489"/>
                  </a:lnTo>
                  <a:lnTo>
                    <a:pt x="871" y="324"/>
                  </a:lnTo>
                  <a:lnTo>
                    <a:pt x="153" y="0"/>
                  </a:lnTo>
                  <a:lnTo>
                    <a:pt x="169" y="40"/>
                  </a:lnTo>
                  <a:lnTo>
                    <a:pt x="171" y="40"/>
                  </a:lnTo>
                  <a:close/>
                </a:path>
              </a:pathLst>
            </a:custGeom>
            <a:solidFill>
              <a:srgbClr val="FF6600"/>
            </a:solidFill>
            <a:ln w="0">
              <a:solidFill>
                <a:srgbClr val="000000"/>
              </a:solidFill>
              <a:round/>
              <a:headEnd/>
              <a:tailEnd/>
            </a:ln>
          </p:spPr>
          <p:txBody>
            <a:bodyPr/>
            <a:lstStyle/>
            <a:p>
              <a:endParaRPr lang="es-ES"/>
            </a:p>
          </p:txBody>
        </p:sp>
        <p:sp>
          <p:nvSpPr>
            <p:cNvPr id="16" name="Text Box 109"/>
            <p:cNvSpPr txBox="1">
              <a:spLocks noChangeArrowheads="1"/>
            </p:cNvSpPr>
            <p:nvPr/>
          </p:nvSpPr>
          <p:spPr bwMode="auto">
            <a:xfrm>
              <a:off x="144" y="3408"/>
              <a:ext cx="912" cy="189"/>
            </a:xfrm>
            <a:prstGeom prst="rect">
              <a:avLst/>
            </a:prstGeom>
            <a:noFill/>
            <a:ln w="9525">
              <a:solidFill>
                <a:srgbClr val="080808"/>
              </a:solidFill>
              <a:miter lim="800000"/>
              <a:headEnd/>
              <a:tailEnd/>
            </a:ln>
          </p:spPr>
          <p:txBody>
            <a:bodyPr>
              <a:spAutoFit/>
            </a:bodyPr>
            <a:lstStyle/>
            <a:p>
              <a:pPr eaLnBrk="0" hangingPunct="0">
                <a:spcBef>
                  <a:spcPct val="50000"/>
                </a:spcBef>
              </a:pPr>
              <a:r>
                <a:rPr lang="it-IT" sz="1300" b="1">
                  <a:solidFill>
                    <a:srgbClr val="080808"/>
                  </a:solidFill>
                  <a:latin typeface="Arial" pitchFamily="34" charset="0"/>
                </a:rPr>
                <a:t>Requerimientos</a:t>
              </a:r>
              <a:endParaRPr lang="it-IT" sz="1300">
                <a:solidFill>
                  <a:srgbClr val="080808"/>
                </a:solidFill>
                <a:latin typeface="Arial Narrow" pitchFamily="34" charset="0"/>
              </a:endParaRPr>
            </a:p>
          </p:txBody>
        </p:sp>
        <p:sp>
          <p:nvSpPr>
            <p:cNvPr id="17" name="Line 110"/>
            <p:cNvSpPr>
              <a:spLocks noChangeShapeType="1"/>
            </p:cNvSpPr>
            <p:nvPr/>
          </p:nvSpPr>
          <p:spPr bwMode="auto">
            <a:xfrm>
              <a:off x="1035" y="3533"/>
              <a:ext cx="1252" cy="0"/>
            </a:xfrm>
            <a:prstGeom prst="line">
              <a:avLst/>
            </a:prstGeom>
            <a:noFill/>
            <a:ln w="57150">
              <a:solidFill>
                <a:srgbClr val="00FF00"/>
              </a:solidFill>
              <a:miter lim="800000"/>
              <a:headEnd/>
              <a:tailEnd type="triangle" w="med" len="med"/>
            </a:ln>
          </p:spPr>
          <p:txBody>
            <a:bodyPr wrap="none"/>
            <a:lstStyle/>
            <a:p>
              <a:endParaRPr lang="es-ES"/>
            </a:p>
          </p:txBody>
        </p:sp>
        <p:sp>
          <p:nvSpPr>
            <p:cNvPr id="18" name="Line 111"/>
            <p:cNvSpPr>
              <a:spLocks noChangeShapeType="1"/>
            </p:cNvSpPr>
            <p:nvPr/>
          </p:nvSpPr>
          <p:spPr bwMode="auto">
            <a:xfrm>
              <a:off x="1059" y="2098"/>
              <a:ext cx="1150" cy="0"/>
            </a:xfrm>
            <a:prstGeom prst="line">
              <a:avLst/>
            </a:prstGeom>
            <a:noFill/>
            <a:ln w="60325">
              <a:solidFill>
                <a:srgbClr val="00FF00"/>
              </a:solidFill>
              <a:prstDash val="sysDot"/>
              <a:miter lim="800000"/>
              <a:headEnd type="triangle" w="med" len="med"/>
              <a:tailEnd type="triangle" w="med" len="med"/>
            </a:ln>
          </p:spPr>
          <p:txBody>
            <a:bodyPr wrap="none"/>
            <a:lstStyle/>
            <a:p>
              <a:endParaRPr lang="es-ES"/>
            </a:p>
          </p:txBody>
        </p:sp>
        <p:sp>
          <p:nvSpPr>
            <p:cNvPr id="19" name="Text Box 112"/>
            <p:cNvSpPr txBox="1">
              <a:spLocks noChangeArrowheads="1"/>
            </p:cNvSpPr>
            <p:nvPr/>
          </p:nvSpPr>
          <p:spPr bwMode="auto">
            <a:xfrm>
              <a:off x="1056" y="3312"/>
              <a:ext cx="678" cy="212"/>
            </a:xfrm>
            <a:prstGeom prst="rect">
              <a:avLst/>
            </a:prstGeom>
            <a:noFill/>
            <a:ln w="9525">
              <a:noFill/>
              <a:miter lim="800000"/>
              <a:headEnd/>
              <a:tailEnd/>
            </a:ln>
          </p:spPr>
          <p:txBody>
            <a:bodyPr>
              <a:spAutoFit/>
            </a:bodyPr>
            <a:lstStyle/>
            <a:p>
              <a:pPr algn="ctr" eaLnBrk="0" hangingPunct="0">
                <a:spcBef>
                  <a:spcPct val="50000"/>
                </a:spcBef>
              </a:pPr>
              <a:r>
                <a:rPr lang="it-IT" sz="1600" b="1">
                  <a:solidFill>
                    <a:srgbClr val="990033"/>
                  </a:solidFill>
                  <a:latin typeface="Arial" pitchFamily="34" charset="0"/>
                </a:rPr>
                <a:t>Entradas</a:t>
              </a:r>
              <a:endParaRPr lang="it-IT" sz="1200" b="1">
                <a:solidFill>
                  <a:srgbClr val="990033"/>
                </a:solidFill>
              </a:endParaRPr>
            </a:p>
          </p:txBody>
        </p:sp>
        <p:sp>
          <p:nvSpPr>
            <p:cNvPr id="20" name="Text Box 113"/>
            <p:cNvSpPr txBox="1">
              <a:spLocks noChangeArrowheads="1"/>
            </p:cNvSpPr>
            <p:nvPr/>
          </p:nvSpPr>
          <p:spPr bwMode="auto">
            <a:xfrm>
              <a:off x="139" y="1296"/>
              <a:ext cx="5301" cy="288"/>
            </a:xfrm>
            <a:prstGeom prst="rect">
              <a:avLst/>
            </a:prstGeom>
            <a:solidFill>
              <a:srgbClr val="FFFF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sp3d>
          </p:spPr>
          <p:txBody>
            <a:bodyPr>
              <a:spAutoFit/>
              <a:flatTx/>
            </a:bodyPr>
            <a:lstStyle/>
            <a:p>
              <a:pPr algn="ctr" eaLnBrk="0" hangingPunct="0">
                <a:spcBef>
                  <a:spcPct val="50000"/>
                </a:spcBef>
              </a:pPr>
              <a:r>
                <a:rPr lang="it-IT" sz="2400" b="1" dirty="0">
                  <a:solidFill>
                    <a:srgbClr val="080808"/>
                  </a:solidFill>
                  <a:latin typeface="Arial Narrow" pitchFamily="34" charset="0"/>
                </a:rPr>
                <a:t>Mejora Continua del Sistema de Gestión de la Calidad</a:t>
              </a:r>
              <a:endParaRPr lang="it-IT" sz="2400" dirty="0">
                <a:solidFill>
                  <a:srgbClr val="080808"/>
                </a:solidFill>
                <a:latin typeface="Arial Narrow" pitchFamily="34" charset="0"/>
              </a:endParaRPr>
            </a:p>
          </p:txBody>
        </p:sp>
        <p:sp>
          <p:nvSpPr>
            <p:cNvPr id="21" name="Freeform 114"/>
            <p:cNvSpPr>
              <a:spLocks/>
            </p:cNvSpPr>
            <p:nvPr/>
          </p:nvSpPr>
          <p:spPr bwMode="auto">
            <a:xfrm rot="-4156132">
              <a:off x="3296" y="1856"/>
              <a:ext cx="865" cy="692"/>
            </a:xfrm>
            <a:custGeom>
              <a:avLst/>
              <a:gdLst>
                <a:gd name="T0" fmla="*/ 1673 w 1731"/>
                <a:gd name="T1" fmla="*/ 0 h 1200"/>
                <a:gd name="T2" fmla="*/ 1017 w 1731"/>
                <a:gd name="T3" fmla="*/ 296 h 1200"/>
                <a:gd name="T4" fmla="*/ 1163 w 1731"/>
                <a:gd name="T5" fmla="*/ 392 h 1200"/>
                <a:gd name="T6" fmla="*/ 1128 w 1731"/>
                <a:gd name="T7" fmla="*/ 446 h 1200"/>
                <a:gd name="T8" fmla="*/ 1088 w 1731"/>
                <a:gd name="T9" fmla="*/ 497 h 1200"/>
                <a:gd name="T10" fmla="*/ 1046 w 1731"/>
                <a:gd name="T11" fmla="*/ 551 h 1200"/>
                <a:gd name="T12" fmla="*/ 994 w 1731"/>
                <a:gd name="T13" fmla="*/ 607 h 1200"/>
                <a:gd name="T14" fmla="*/ 942 w 1731"/>
                <a:gd name="T15" fmla="*/ 663 h 1200"/>
                <a:gd name="T16" fmla="*/ 886 w 1731"/>
                <a:gd name="T17" fmla="*/ 718 h 1200"/>
                <a:gd name="T18" fmla="*/ 831 w 1731"/>
                <a:gd name="T19" fmla="*/ 770 h 1200"/>
                <a:gd name="T20" fmla="*/ 767 w 1731"/>
                <a:gd name="T21" fmla="*/ 824 h 1200"/>
                <a:gd name="T22" fmla="*/ 702 w 1731"/>
                <a:gd name="T23" fmla="*/ 879 h 1200"/>
                <a:gd name="T24" fmla="*/ 639 w 1731"/>
                <a:gd name="T25" fmla="*/ 922 h 1200"/>
                <a:gd name="T26" fmla="*/ 574 w 1731"/>
                <a:gd name="T27" fmla="*/ 966 h 1200"/>
                <a:gd name="T28" fmla="*/ 506 w 1731"/>
                <a:gd name="T29" fmla="*/ 1006 h 1200"/>
                <a:gd name="T30" fmla="*/ 443 w 1731"/>
                <a:gd name="T31" fmla="*/ 1041 h 1200"/>
                <a:gd name="T32" fmla="*/ 372 w 1731"/>
                <a:gd name="T33" fmla="*/ 1077 h 1200"/>
                <a:gd name="T34" fmla="*/ 297 w 1731"/>
                <a:gd name="T35" fmla="*/ 1108 h 1200"/>
                <a:gd name="T36" fmla="*/ 238 w 1731"/>
                <a:gd name="T37" fmla="*/ 1133 h 1200"/>
                <a:gd name="T38" fmla="*/ 167 w 1731"/>
                <a:gd name="T39" fmla="*/ 1156 h 1200"/>
                <a:gd name="T40" fmla="*/ 107 w 1731"/>
                <a:gd name="T41" fmla="*/ 1171 h 1200"/>
                <a:gd name="T42" fmla="*/ 61 w 1731"/>
                <a:gd name="T43" fmla="*/ 1183 h 1200"/>
                <a:gd name="T44" fmla="*/ 0 w 1731"/>
                <a:gd name="T45" fmla="*/ 1190 h 1200"/>
                <a:gd name="T46" fmla="*/ 48 w 1731"/>
                <a:gd name="T47" fmla="*/ 1194 h 1200"/>
                <a:gd name="T48" fmla="*/ 99 w 1731"/>
                <a:gd name="T49" fmla="*/ 1200 h 1200"/>
                <a:gd name="T50" fmla="*/ 163 w 1731"/>
                <a:gd name="T51" fmla="*/ 1200 h 1200"/>
                <a:gd name="T52" fmla="*/ 230 w 1731"/>
                <a:gd name="T53" fmla="*/ 1194 h 1200"/>
                <a:gd name="T54" fmla="*/ 305 w 1731"/>
                <a:gd name="T55" fmla="*/ 1190 h 1200"/>
                <a:gd name="T56" fmla="*/ 380 w 1731"/>
                <a:gd name="T57" fmla="*/ 1183 h 1200"/>
                <a:gd name="T58" fmla="*/ 453 w 1731"/>
                <a:gd name="T59" fmla="*/ 1175 h 1200"/>
                <a:gd name="T60" fmla="*/ 520 w 1731"/>
                <a:gd name="T61" fmla="*/ 1167 h 1200"/>
                <a:gd name="T62" fmla="*/ 589 w 1731"/>
                <a:gd name="T63" fmla="*/ 1156 h 1200"/>
                <a:gd name="T64" fmla="*/ 658 w 1731"/>
                <a:gd name="T65" fmla="*/ 1144 h 1200"/>
                <a:gd name="T66" fmla="*/ 737 w 1731"/>
                <a:gd name="T67" fmla="*/ 1133 h 1200"/>
                <a:gd name="T68" fmla="*/ 789 w 1731"/>
                <a:gd name="T69" fmla="*/ 1119 h 1200"/>
                <a:gd name="T70" fmla="*/ 863 w 1731"/>
                <a:gd name="T71" fmla="*/ 1104 h 1200"/>
                <a:gd name="T72" fmla="*/ 933 w 1731"/>
                <a:gd name="T73" fmla="*/ 1085 h 1200"/>
                <a:gd name="T74" fmla="*/ 1002 w 1731"/>
                <a:gd name="T75" fmla="*/ 1066 h 1200"/>
                <a:gd name="T76" fmla="*/ 1073 w 1731"/>
                <a:gd name="T77" fmla="*/ 1041 h 1200"/>
                <a:gd name="T78" fmla="*/ 1132 w 1731"/>
                <a:gd name="T79" fmla="*/ 1018 h 1200"/>
                <a:gd name="T80" fmla="*/ 1192 w 1731"/>
                <a:gd name="T81" fmla="*/ 993 h 1200"/>
                <a:gd name="T82" fmla="*/ 1251 w 1731"/>
                <a:gd name="T83" fmla="*/ 962 h 1200"/>
                <a:gd name="T84" fmla="*/ 1311 w 1731"/>
                <a:gd name="T85" fmla="*/ 927 h 1200"/>
                <a:gd name="T86" fmla="*/ 1374 w 1731"/>
                <a:gd name="T87" fmla="*/ 883 h 1200"/>
                <a:gd name="T88" fmla="*/ 1437 w 1731"/>
                <a:gd name="T89" fmla="*/ 828 h 1200"/>
                <a:gd name="T90" fmla="*/ 1493 w 1731"/>
                <a:gd name="T91" fmla="*/ 774 h 1200"/>
                <a:gd name="T92" fmla="*/ 1545 w 1731"/>
                <a:gd name="T93" fmla="*/ 709 h 1200"/>
                <a:gd name="T94" fmla="*/ 1587 w 1731"/>
                <a:gd name="T95" fmla="*/ 643 h 1200"/>
                <a:gd name="T96" fmla="*/ 1731 w 1731"/>
                <a:gd name="T97" fmla="*/ 730 h 1200"/>
                <a:gd name="T98" fmla="*/ 1673 w 1731"/>
                <a:gd name="T99" fmla="*/ 0 h 12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1"/>
                <a:gd name="T151" fmla="*/ 0 h 1200"/>
                <a:gd name="T152" fmla="*/ 1731 w 1731"/>
                <a:gd name="T153" fmla="*/ 1200 h 120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1" h="1200">
                  <a:moveTo>
                    <a:pt x="1673" y="0"/>
                  </a:moveTo>
                  <a:lnTo>
                    <a:pt x="1017" y="296"/>
                  </a:lnTo>
                  <a:lnTo>
                    <a:pt x="1163" y="392"/>
                  </a:lnTo>
                  <a:lnTo>
                    <a:pt x="1128" y="446"/>
                  </a:lnTo>
                  <a:lnTo>
                    <a:pt x="1088" y="497"/>
                  </a:lnTo>
                  <a:lnTo>
                    <a:pt x="1046" y="551"/>
                  </a:lnTo>
                  <a:lnTo>
                    <a:pt x="994" y="607"/>
                  </a:lnTo>
                  <a:lnTo>
                    <a:pt x="942" y="663"/>
                  </a:lnTo>
                  <a:lnTo>
                    <a:pt x="886" y="718"/>
                  </a:lnTo>
                  <a:lnTo>
                    <a:pt x="831" y="770"/>
                  </a:lnTo>
                  <a:lnTo>
                    <a:pt x="767" y="824"/>
                  </a:lnTo>
                  <a:lnTo>
                    <a:pt x="702" y="879"/>
                  </a:lnTo>
                  <a:lnTo>
                    <a:pt x="639" y="922"/>
                  </a:lnTo>
                  <a:lnTo>
                    <a:pt x="574" y="966"/>
                  </a:lnTo>
                  <a:lnTo>
                    <a:pt x="506" y="1006"/>
                  </a:lnTo>
                  <a:lnTo>
                    <a:pt x="443" y="1041"/>
                  </a:lnTo>
                  <a:lnTo>
                    <a:pt x="372" y="1077"/>
                  </a:lnTo>
                  <a:lnTo>
                    <a:pt x="297" y="1108"/>
                  </a:lnTo>
                  <a:lnTo>
                    <a:pt x="238" y="1133"/>
                  </a:lnTo>
                  <a:lnTo>
                    <a:pt x="167" y="1156"/>
                  </a:lnTo>
                  <a:lnTo>
                    <a:pt x="107" y="1171"/>
                  </a:lnTo>
                  <a:lnTo>
                    <a:pt x="61" y="1183"/>
                  </a:lnTo>
                  <a:lnTo>
                    <a:pt x="0" y="1190"/>
                  </a:lnTo>
                  <a:lnTo>
                    <a:pt x="48" y="1194"/>
                  </a:lnTo>
                  <a:lnTo>
                    <a:pt x="99" y="1200"/>
                  </a:lnTo>
                  <a:lnTo>
                    <a:pt x="163" y="1200"/>
                  </a:lnTo>
                  <a:lnTo>
                    <a:pt x="230" y="1194"/>
                  </a:lnTo>
                  <a:lnTo>
                    <a:pt x="305" y="1190"/>
                  </a:lnTo>
                  <a:lnTo>
                    <a:pt x="380" y="1183"/>
                  </a:lnTo>
                  <a:lnTo>
                    <a:pt x="453" y="1175"/>
                  </a:lnTo>
                  <a:lnTo>
                    <a:pt x="520" y="1167"/>
                  </a:lnTo>
                  <a:lnTo>
                    <a:pt x="589" y="1156"/>
                  </a:lnTo>
                  <a:lnTo>
                    <a:pt x="658" y="1144"/>
                  </a:lnTo>
                  <a:lnTo>
                    <a:pt x="737" y="1133"/>
                  </a:lnTo>
                  <a:lnTo>
                    <a:pt x="789" y="1119"/>
                  </a:lnTo>
                  <a:lnTo>
                    <a:pt x="863" y="1104"/>
                  </a:lnTo>
                  <a:lnTo>
                    <a:pt x="933" y="1085"/>
                  </a:lnTo>
                  <a:lnTo>
                    <a:pt x="1002" y="1066"/>
                  </a:lnTo>
                  <a:lnTo>
                    <a:pt x="1073" y="1041"/>
                  </a:lnTo>
                  <a:lnTo>
                    <a:pt x="1132" y="1018"/>
                  </a:lnTo>
                  <a:lnTo>
                    <a:pt x="1192" y="993"/>
                  </a:lnTo>
                  <a:lnTo>
                    <a:pt x="1251" y="962"/>
                  </a:lnTo>
                  <a:lnTo>
                    <a:pt x="1311" y="927"/>
                  </a:lnTo>
                  <a:lnTo>
                    <a:pt x="1374" y="883"/>
                  </a:lnTo>
                  <a:lnTo>
                    <a:pt x="1437" y="828"/>
                  </a:lnTo>
                  <a:lnTo>
                    <a:pt x="1493" y="774"/>
                  </a:lnTo>
                  <a:lnTo>
                    <a:pt x="1545" y="709"/>
                  </a:lnTo>
                  <a:lnTo>
                    <a:pt x="1587" y="643"/>
                  </a:lnTo>
                  <a:lnTo>
                    <a:pt x="1731" y="730"/>
                  </a:lnTo>
                  <a:lnTo>
                    <a:pt x="1673" y="0"/>
                  </a:lnTo>
                  <a:close/>
                </a:path>
              </a:pathLst>
            </a:custGeom>
            <a:solidFill>
              <a:srgbClr val="80FFFF"/>
            </a:solidFill>
            <a:ln w="0">
              <a:solidFill>
                <a:srgbClr val="000000"/>
              </a:solidFill>
              <a:round/>
              <a:headEnd/>
              <a:tailEnd/>
            </a:ln>
          </p:spPr>
          <p:txBody>
            <a:bodyPr/>
            <a:lstStyle/>
            <a:p>
              <a:endParaRPr lang="es-ES"/>
            </a:p>
          </p:txBody>
        </p:sp>
        <p:sp>
          <p:nvSpPr>
            <p:cNvPr id="22" name="Freeform 115"/>
            <p:cNvSpPr>
              <a:spLocks/>
            </p:cNvSpPr>
            <p:nvPr/>
          </p:nvSpPr>
          <p:spPr bwMode="auto">
            <a:xfrm rot="-4156132">
              <a:off x="3272" y="1812"/>
              <a:ext cx="960" cy="780"/>
            </a:xfrm>
            <a:custGeom>
              <a:avLst/>
              <a:gdLst>
                <a:gd name="T0" fmla="*/ 1096 w 1923"/>
                <a:gd name="T1" fmla="*/ 336 h 1353"/>
                <a:gd name="T2" fmla="*/ 1207 w 1923"/>
                <a:gd name="T3" fmla="*/ 486 h 1353"/>
                <a:gd name="T4" fmla="*/ 1125 w 1923"/>
                <a:gd name="T5" fmla="*/ 591 h 1353"/>
                <a:gd name="T6" fmla="*/ 1021 w 1923"/>
                <a:gd name="T7" fmla="*/ 703 h 1353"/>
                <a:gd name="T8" fmla="*/ 910 w 1923"/>
                <a:gd name="T9" fmla="*/ 810 h 1353"/>
                <a:gd name="T10" fmla="*/ 781 w 1923"/>
                <a:gd name="T11" fmla="*/ 919 h 1353"/>
                <a:gd name="T12" fmla="*/ 653 w 1923"/>
                <a:gd name="T13" fmla="*/ 1006 h 1353"/>
                <a:gd name="T14" fmla="*/ 522 w 1923"/>
                <a:gd name="T15" fmla="*/ 1081 h 1353"/>
                <a:gd name="T16" fmla="*/ 376 w 1923"/>
                <a:gd name="T17" fmla="*/ 1148 h 1353"/>
                <a:gd name="T18" fmla="*/ 246 w 1923"/>
                <a:gd name="T19" fmla="*/ 1196 h 1353"/>
                <a:gd name="T20" fmla="*/ 140 w 1923"/>
                <a:gd name="T21" fmla="*/ 1223 h 1353"/>
                <a:gd name="T22" fmla="*/ 127 w 1923"/>
                <a:gd name="T23" fmla="*/ 1234 h 1353"/>
                <a:gd name="T24" fmla="*/ 242 w 1923"/>
                <a:gd name="T25" fmla="*/ 1240 h 1353"/>
                <a:gd name="T26" fmla="*/ 384 w 1923"/>
                <a:gd name="T27" fmla="*/ 1230 h 1353"/>
                <a:gd name="T28" fmla="*/ 532 w 1923"/>
                <a:gd name="T29" fmla="*/ 1215 h 1353"/>
                <a:gd name="T30" fmla="*/ 668 w 1923"/>
                <a:gd name="T31" fmla="*/ 1196 h 1353"/>
                <a:gd name="T32" fmla="*/ 816 w 1923"/>
                <a:gd name="T33" fmla="*/ 1173 h 1353"/>
                <a:gd name="T34" fmla="*/ 942 w 1923"/>
                <a:gd name="T35" fmla="*/ 1144 h 1353"/>
                <a:gd name="T36" fmla="*/ 1081 w 1923"/>
                <a:gd name="T37" fmla="*/ 1106 h 1353"/>
                <a:gd name="T38" fmla="*/ 1211 w 1923"/>
                <a:gd name="T39" fmla="*/ 1058 h 1353"/>
                <a:gd name="T40" fmla="*/ 1330 w 1923"/>
                <a:gd name="T41" fmla="*/ 1002 h 1353"/>
                <a:gd name="T42" fmla="*/ 1453 w 1923"/>
                <a:gd name="T43" fmla="*/ 923 h 1353"/>
                <a:gd name="T44" fmla="*/ 1572 w 1923"/>
                <a:gd name="T45" fmla="*/ 814 h 1353"/>
                <a:gd name="T46" fmla="*/ 1666 w 1923"/>
                <a:gd name="T47" fmla="*/ 683 h 1353"/>
                <a:gd name="T48" fmla="*/ 1752 w 1923"/>
                <a:gd name="T49" fmla="*/ 40 h 1353"/>
                <a:gd name="T50" fmla="*/ 1845 w 1923"/>
                <a:gd name="T51" fmla="*/ 223 h 1353"/>
                <a:gd name="T52" fmla="*/ 1777 w 1923"/>
                <a:gd name="T53" fmla="*/ 927 h 1353"/>
                <a:gd name="T54" fmla="*/ 1670 w 1923"/>
                <a:gd name="T55" fmla="*/ 1025 h 1353"/>
                <a:gd name="T56" fmla="*/ 1532 w 1923"/>
                <a:gd name="T57" fmla="*/ 1129 h 1353"/>
                <a:gd name="T58" fmla="*/ 1384 w 1923"/>
                <a:gd name="T59" fmla="*/ 1204 h 1353"/>
                <a:gd name="T60" fmla="*/ 1215 w 1923"/>
                <a:gd name="T61" fmla="*/ 1259 h 1353"/>
                <a:gd name="T62" fmla="*/ 1044 w 1923"/>
                <a:gd name="T63" fmla="*/ 1294 h 1353"/>
                <a:gd name="T64" fmla="*/ 852 w 1923"/>
                <a:gd name="T65" fmla="*/ 1323 h 1353"/>
                <a:gd name="T66" fmla="*/ 637 w 1923"/>
                <a:gd name="T67" fmla="*/ 1342 h 1353"/>
                <a:gd name="T68" fmla="*/ 424 w 1923"/>
                <a:gd name="T69" fmla="*/ 1353 h 1353"/>
                <a:gd name="T70" fmla="*/ 0 w 1923"/>
                <a:gd name="T71" fmla="*/ 1215 h 1353"/>
                <a:gd name="T72" fmla="*/ 186 w 1923"/>
                <a:gd name="T73" fmla="*/ 1184 h 1353"/>
                <a:gd name="T74" fmla="*/ 361 w 1923"/>
                <a:gd name="T75" fmla="*/ 1129 h 1353"/>
                <a:gd name="T76" fmla="*/ 528 w 1923"/>
                <a:gd name="T77" fmla="*/ 1050 h 1353"/>
                <a:gd name="T78" fmla="*/ 693 w 1923"/>
                <a:gd name="T79" fmla="*/ 946 h 1353"/>
                <a:gd name="T80" fmla="*/ 846 w 1923"/>
                <a:gd name="T81" fmla="*/ 829 h 1353"/>
                <a:gd name="T82" fmla="*/ 1021 w 1923"/>
                <a:gd name="T83" fmla="*/ 662 h 1353"/>
                <a:gd name="T84" fmla="*/ 1125 w 1923"/>
                <a:gd name="T85" fmla="*/ 543 h 1353"/>
                <a:gd name="T86" fmla="*/ 1054 w 1923"/>
                <a:gd name="T87" fmla="*/ 324 h 1353"/>
                <a:gd name="T88" fmla="*/ 1752 w 1923"/>
                <a:gd name="T89" fmla="*/ 40 h 135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23"/>
                <a:gd name="T136" fmla="*/ 0 h 1353"/>
                <a:gd name="T137" fmla="*/ 1923 w 1923"/>
                <a:gd name="T138" fmla="*/ 1353 h 135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23" h="1353">
                  <a:moveTo>
                    <a:pt x="1752" y="40"/>
                  </a:moveTo>
                  <a:lnTo>
                    <a:pt x="1096" y="336"/>
                  </a:lnTo>
                  <a:lnTo>
                    <a:pt x="1242" y="432"/>
                  </a:lnTo>
                  <a:lnTo>
                    <a:pt x="1207" y="486"/>
                  </a:lnTo>
                  <a:lnTo>
                    <a:pt x="1167" y="537"/>
                  </a:lnTo>
                  <a:lnTo>
                    <a:pt x="1125" y="591"/>
                  </a:lnTo>
                  <a:lnTo>
                    <a:pt x="1073" y="647"/>
                  </a:lnTo>
                  <a:lnTo>
                    <a:pt x="1021" y="703"/>
                  </a:lnTo>
                  <a:lnTo>
                    <a:pt x="965" y="758"/>
                  </a:lnTo>
                  <a:lnTo>
                    <a:pt x="910" y="810"/>
                  </a:lnTo>
                  <a:lnTo>
                    <a:pt x="846" y="864"/>
                  </a:lnTo>
                  <a:lnTo>
                    <a:pt x="781" y="919"/>
                  </a:lnTo>
                  <a:lnTo>
                    <a:pt x="718" y="962"/>
                  </a:lnTo>
                  <a:lnTo>
                    <a:pt x="653" y="1006"/>
                  </a:lnTo>
                  <a:lnTo>
                    <a:pt x="585" y="1046"/>
                  </a:lnTo>
                  <a:lnTo>
                    <a:pt x="522" y="1081"/>
                  </a:lnTo>
                  <a:lnTo>
                    <a:pt x="451" y="1117"/>
                  </a:lnTo>
                  <a:lnTo>
                    <a:pt x="376" y="1148"/>
                  </a:lnTo>
                  <a:lnTo>
                    <a:pt x="317" y="1173"/>
                  </a:lnTo>
                  <a:lnTo>
                    <a:pt x="246" y="1196"/>
                  </a:lnTo>
                  <a:lnTo>
                    <a:pt x="186" y="1211"/>
                  </a:lnTo>
                  <a:lnTo>
                    <a:pt x="140" y="1223"/>
                  </a:lnTo>
                  <a:lnTo>
                    <a:pt x="79" y="1230"/>
                  </a:lnTo>
                  <a:lnTo>
                    <a:pt x="127" y="1234"/>
                  </a:lnTo>
                  <a:lnTo>
                    <a:pt x="178" y="1240"/>
                  </a:lnTo>
                  <a:lnTo>
                    <a:pt x="242" y="1240"/>
                  </a:lnTo>
                  <a:lnTo>
                    <a:pt x="309" y="1234"/>
                  </a:lnTo>
                  <a:lnTo>
                    <a:pt x="384" y="1230"/>
                  </a:lnTo>
                  <a:lnTo>
                    <a:pt x="459" y="1223"/>
                  </a:lnTo>
                  <a:lnTo>
                    <a:pt x="532" y="1215"/>
                  </a:lnTo>
                  <a:lnTo>
                    <a:pt x="599" y="1207"/>
                  </a:lnTo>
                  <a:lnTo>
                    <a:pt x="668" y="1196"/>
                  </a:lnTo>
                  <a:lnTo>
                    <a:pt x="737" y="1184"/>
                  </a:lnTo>
                  <a:lnTo>
                    <a:pt x="816" y="1173"/>
                  </a:lnTo>
                  <a:lnTo>
                    <a:pt x="868" y="1159"/>
                  </a:lnTo>
                  <a:lnTo>
                    <a:pt x="942" y="1144"/>
                  </a:lnTo>
                  <a:lnTo>
                    <a:pt x="1012" y="1125"/>
                  </a:lnTo>
                  <a:lnTo>
                    <a:pt x="1081" y="1106"/>
                  </a:lnTo>
                  <a:lnTo>
                    <a:pt x="1152" y="1081"/>
                  </a:lnTo>
                  <a:lnTo>
                    <a:pt x="1211" y="1058"/>
                  </a:lnTo>
                  <a:lnTo>
                    <a:pt x="1271" y="1033"/>
                  </a:lnTo>
                  <a:lnTo>
                    <a:pt x="1330" y="1002"/>
                  </a:lnTo>
                  <a:lnTo>
                    <a:pt x="1390" y="967"/>
                  </a:lnTo>
                  <a:lnTo>
                    <a:pt x="1453" y="923"/>
                  </a:lnTo>
                  <a:lnTo>
                    <a:pt x="1516" y="868"/>
                  </a:lnTo>
                  <a:lnTo>
                    <a:pt x="1572" y="814"/>
                  </a:lnTo>
                  <a:lnTo>
                    <a:pt x="1624" y="749"/>
                  </a:lnTo>
                  <a:lnTo>
                    <a:pt x="1666" y="683"/>
                  </a:lnTo>
                  <a:lnTo>
                    <a:pt x="1810" y="770"/>
                  </a:lnTo>
                  <a:lnTo>
                    <a:pt x="1752" y="40"/>
                  </a:lnTo>
                  <a:lnTo>
                    <a:pt x="1770" y="0"/>
                  </a:lnTo>
                  <a:lnTo>
                    <a:pt x="1845" y="223"/>
                  </a:lnTo>
                  <a:lnTo>
                    <a:pt x="1923" y="1006"/>
                  </a:lnTo>
                  <a:lnTo>
                    <a:pt x="1777" y="927"/>
                  </a:lnTo>
                  <a:lnTo>
                    <a:pt x="1726" y="979"/>
                  </a:lnTo>
                  <a:lnTo>
                    <a:pt x="1670" y="1025"/>
                  </a:lnTo>
                  <a:lnTo>
                    <a:pt x="1607" y="1077"/>
                  </a:lnTo>
                  <a:lnTo>
                    <a:pt x="1532" y="1129"/>
                  </a:lnTo>
                  <a:lnTo>
                    <a:pt x="1465" y="1167"/>
                  </a:lnTo>
                  <a:lnTo>
                    <a:pt x="1384" y="1204"/>
                  </a:lnTo>
                  <a:lnTo>
                    <a:pt x="1298" y="1234"/>
                  </a:lnTo>
                  <a:lnTo>
                    <a:pt x="1215" y="1259"/>
                  </a:lnTo>
                  <a:lnTo>
                    <a:pt x="1131" y="1278"/>
                  </a:lnTo>
                  <a:lnTo>
                    <a:pt x="1044" y="1294"/>
                  </a:lnTo>
                  <a:lnTo>
                    <a:pt x="952" y="1311"/>
                  </a:lnTo>
                  <a:lnTo>
                    <a:pt x="852" y="1323"/>
                  </a:lnTo>
                  <a:lnTo>
                    <a:pt x="745" y="1334"/>
                  </a:lnTo>
                  <a:lnTo>
                    <a:pt x="637" y="1342"/>
                  </a:lnTo>
                  <a:lnTo>
                    <a:pt x="532" y="1349"/>
                  </a:lnTo>
                  <a:lnTo>
                    <a:pt x="424" y="1353"/>
                  </a:lnTo>
                  <a:lnTo>
                    <a:pt x="261" y="1353"/>
                  </a:lnTo>
                  <a:lnTo>
                    <a:pt x="0" y="1215"/>
                  </a:lnTo>
                  <a:lnTo>
                    <a:pt x="92" y="1204"/>
                  </a:lnTo>
                  <a:lnTo>
                    <a:pt x="186" y="1184"/>
                  </a:lnTo>
                  <a:lnTo>
                    <a:pt x="269" y="1159"/>
                  </a:lnTo>
                  <a:lnTo>
                    <a:pt x="361" y="1129"/>
                  </a:lnTo>
                  <a:lnTo>
                    <a:pt x="447" y="1088"/>
                  </a:lnTo>
                  <a:lnTo>
                    <a:pt x="528" y="1050"/>
                  </a:lnTo>
                  <a:lnTo>
                    <a:pt x="614" y="998"/>
                  </a:lnTo>
                  <a:lnTo>
                    <a:pt x="693" y="946"/>
                  </a:lnTo>
                  <a:lnTo>
                    <a:pt x="768" y="891"/>
                  </a:lnTo>
                  <a:lnTo>
                    <a:pt x="846" y="829"/>
                  </a:lnTo>
                  <a:lnTo>
                    <a:pt x="906" y="777"/>
                  </a:lnTo>
                  <a:lnTo>
                    <a:pt x="1021" y="662"/>
                  </a:lnTo>
                  <a:lnTo>
                    <a:pt x="1077" y="605"/>
                  </a:lnTo>
                  <a:lnTo>
                    <a:pt x="1125" y="543"/>
                  </a:lnTo>
                  <a:lnTo>
                    <a:pt x="1163" y="489"/>
                  </a:lnTo>
                  <a:lnTo>
                    <a:pt x="1054" y="324"/>
                  </a:lnTo>
                  <a:lnTo>
                    <a:pt x="1770" y="0"/>
                  </a:lnTo>
                  <a:lnTo>
                    <a:pt x="1752" y="40"/>
                  </a:lnTo>
                  <a:close/>
                </a:path>
              </a:pathLst>
            </a:custGeom>
            <a:solidFill>
              <a:srgbClr val="000000"/>
            </a:solidFill>
            <a:ln w="0">
              <a:solidFill>
                <a:srgbClr val="000000"/>
              </a:solidFill>
              <a:round/>
              <a:headEnd/>
              <a:tailEnd/>
            </a:ln>
          </p:spPr>
          <p:txBody>
            <a:bodyPr/>
            <a:lstStyle/>
            <a:p>
              <a:endParaRPr lang="es-ES"/>
            </a:p>
          </p:txBody>
        </p:sp>
        <p:sp>
          <p:nvSpPr>
            <p:cNvPr id="23" name="Line 116"/>
            <p:cNvSpPr>
              <a:spLocks noChangeShapeType="1"/>
            </p:cNvSpPr>
            <p:nvPr/>
          </p:nvSpPr>
          <p:spPr bwMode="auto">
            <a:xfrm>
              <a:off x="3255" y="3528"/>
              <a:ext cx="333" cy="0"/>
            </a:xfrm>
            <a:prstGeom prst="line">
              <a:avLst/>
            </a:prstGeom>
            <a:noFill/>
            <a:ln w="57150">
              <a:solidFill>
                <a:srgbClr val="0000FF"/>
              </a:solidFill>
              <a:miter lim="800000"/>
              <a:headEnd/>
              <a:tailEnd type="triangle" w="med" len="med"/>
            </a:ln>
          </p:spPr>
          <p:txBody>
            <a:bodyPr wrap="none"/>
            <a:lstStyle/>
            <a:p>
              <a:endParaRPr lang="es-ES"/>
            </a:p>
          </p:txBody>
        </p:sp>
        <p:sp>
          <p:nvSpPr>
            <p:cNvPr id="24" name="Text Box 117"/>
            <p:cNvSpPr txBox="1">
              <a:spLocks noChangeArrowheads="1"/>
            </p:cNvSpPr>
            <p:nvPr/>
          </p:nvSpPr>
          <p:spPr bwMode="auto">
            <a:xfrm>
              <a:off x="3560" y="3475"/>
              <a:ext cx="611" cy="192"/>
            </a:xfrm>
            <a:prstGeom prst="rect">
              <a:avLst/>
            </a:prstGeom>
            <a:solidFill>
              <a:srgbClr val="FFCC00"/>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00"/>
              </a:extrusionClr>
            </a:sp3d>
          </p:spPr>
          <p:txBody>
            <a:bodyPr>
              <a:spAutoFit/>
              <a:flatTx/>
            </a:bodyPr>
            <a:lstStyle/>
            <a:p>
              <a:pPr algn="ctr" eaLnBrk="0" hangingPunct="0">
                <a:spcBef>
                  <a:spcPct val="50000"/>
                </a:spcBef>
              </a:pPr>
              <a:r>
                <a:rPr lang="it-IT" sz="1400" b="1" i="1">
                  <a:solidFill>
                    <a:srgbClr val="080808"/>
                  </a:solidFill>
                  <a:latin typeface="Arial" pitchFamily="34" charset="0"/>
                </a:rPr>
                <a:t>Producto</a:t>
              </a:r>
            </a:p>
          </p:txBody>
        </p:sp>
        <p:sp>
          <p:nvSpPr>
            <p:cNvPr id="25" name="Line 118"/>
            <p:cNvSpPr>
              <a:spLocks noChangeShapeType="1"/>
            </p:cNvSpPr>
            <p:nvPr/>
          </p:nvSpPr>
          <p:spPr bwMode="auto">
            <a:xfrm>
              <a:off x="4201" y="3523"/>
              <a:ext cx="446" cy="0"/>
            </a:xfrm>
            <a:prstGeom prst="line">
              <a:avLst/>
            </a:prstGeom>
            <a:noFill/>
            <a:ln w="57150">
              <a:solidFill>
                <a:srgbClr val="00FF00"/>
              </a:solidFill>
              <a:miter lim="800000"/>
              <a:headEnd/>
              <a:tailEnd type="triangle" w="med" len="med"/>
            </a:ln>
          </p:spPr>
          <p:txBody>
            <a:bodyPr wrap="none"/>
            <a:lstStyle/>
            <a:p>
              <a:endParaRPr lang="es-ES"/>
            </a:p>
          </p:txBody>
        </p:sp>
        <p:sp>
          <p:nvSpPr>
            <p:cNvPr id="26" name="Rectangle 119"/>
            <p:cNvSpPr>
              <a:spLocks noChangeArrowheads="1"/>
            </p:cNvSpPr>
            <p:nvPr/>
          </p:nvSpPr>
          <p:spPr bwMode="auto">
            <a:xfrm>
              <a:off x="4639" y="1824"/>
              <a:ext cx="780" cy="1920"/>
            </a:xfrm>
            <a:prstGeom prst="rect">
              <a:avLst/>
            </a:prstGeom>
            <a:solidFill>
              <a:srgbClr val="FFFF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sp3d>
          </p:spPr>
          <p:txBody>
            <a:bodyPr wrap="none" anchor="ctr">
              <a:flatTx/>
            </a:bodyPr>
            <a:lstStyle/>
            <a:p>
              <a:endParaRPr lang="es-ES"/>
            </a:p>
          </p:txBody>
        </p:sp>
        <p:sp>
          <p:nvSpPr>
            <p:cNvPr id="27" name="Text Box 120"/>
            <p:cNvSpPr txBox="1">
              <a:spLocks noChangeArrowheads="1"/>
            </p:cNvSpPr>
            <p:nvPr/>
          </p:nvSpPr>
          <p:spPr bwMode="auto">
            <a:xfrm>
              <a:off x="4587" y="1960"/>
              <a:ext cx="936" cy="288"/>
            </a:xfrm>
            <a:prstGeom prst="rect">
              <a:avLst/>
            </a:prstGeom>
            <a:noFill/>
            <a:ln w="9525">
              <a:noFill/>
              <a:miter lim="800000"/>
              <a:headEnd/>
              <a:tailEnd/>
            </a:ln>
          </p:spPr>
          <p:txBody>
            <a:bodyPr>
              <a:spAutoFit/>
            </a:bodyPr>
            <a:lstStyle/>
            <a:p>
              <a:pPr algn="ctr" eaLnBrk="0" hangingPunct="0">
                <a:spcBef>
                  <a:spcPct val="50000"/>
                </a:spcBef>
              </a:pPr>
              <a:r>
                <a:rPr lang="it-IT" sz="2400" b="1">
                  <a:solidFill>
                    <a:srgbClr val="080808"/>
                  </a:solidFill>
                  <a:latin typeface="Arial Narrow" pitchFamily="34" charset="0"/>
                </a:rPr>
                <a:t>Clientes</a:t>
              </a:r>
              <a:endParaRPr lang="it-IT" sz="2400">
                <a:solidFill>
                  <a:srgbClr val="080808"/>
                </a:solidFill>
                <a:latin typeface="Arial Narrow" pitchFamily="34" charset="0"/>
              </a:endParaRPr>
            </a:p>
          </p:txBody>
        </p:sp>
        <p:sp>
          <p:nvSpPr>
            <p:cNvPr id="28" name="Text Box 121"/>
            <p:cNvSpPr txBox="1">
              <a:spLocks noChangeArrowheads="1"/>
            </p:cNvSpPr>
            <p:nvPr/>
          </p:nvSpPr>
          <p:spPr bwMode="auto">
            <a:xfrm>
              <a:off x="4687" y="2710"/>
              <a:ext cx="785" cy="198"/>
            </a:xfrm>
            <a:prstGeom prst="rect">
              <a:avLst/>
            </a:prstGeom>
            <a:noFill/>
            <a:ln w="9525">
              <a:solidFill>
                <a:schemeClr val="bg2"/>
              </a:solidFill>
              <a:miter lim="800000"/>
              <a:headEnd/>
              <a:tailEnd/>
            </a:ln>
          </p:spPr>
          <p:txBody>
            <a:bodyPr>
              <a:spAutoFit/>
            </a:bodyPr>
            <a:lstStyle/>
            <a:p>
              <a:pPr eaLnBrk="0" hangingPunct="0">
                <a:spcBef>
                  <a:spcPct val="50000"/>
                </a:spcBef>
              </a:pPr>
              <a:r>
                <a:rPr lang="it-IT" sz="1400" b="1">
                  <a:solidFill>
                    <a:srgbClr val="080808"/>
                  </a:solidFill>
                  <a:latin typeface="Arial" pitchFamily="34" charset="0"/>
                </a:rPr>
                <a:t>Satisfacción</a:t>
              </a:r>
              <a:endParaRPr lang="it-IT" sz="1600">
                <a:solidFill>
                  <a:srgbClr val="080808"/>
                </a:solidFill>
                <a:latin typeface="Arial Narrow" pitchFamily="34" charset="0"/>
              </a:endParaRPr>
            </a:p>
          </p:txBody>
        </p:sp>
        <p:sp>
          <p:nvSpPr>
            <p:cNvPr id="29" name="Text Box 122"/>
            <p:cNvSpPr txBox="1">
              <a:spLocks noChangeArrowheads="1"/>
            </p:cNvSpPr>
            <p:nvPr/>
          </p:nvSpPr>
          <p:spPr bwMode="auto">
            <a:xfrm>
              <a:off x="2160" y="1965"/>
              <a:ext cx="1104" cy="346"/>
            </a:xfrm>
            <a:prstGeom prst="rect">
              <a:avLst/>
            </a:prstGeom>
            <a:gradFill rotWithShape="0">
              <a:gsLst>
                <a:gs pos="0">
                  <a:srgbClr val="9B7C5D"/>
                </a:gs>
                <a:gs pos="50000">
                  <a:srgbClr val="FFCC99"/>
                </a:gs>
                <a:gs pos="100000">
                  <a:srgbClr val="9B7C5D"/>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algn="ctr" eaLnBrk="0" hangingPunct="0">
                <a:spcBef>
                  <a:spcPct val="50000"/>
                </a:spcBef>
              </a:pPr>
              <a:r>
                <a:rPr lang="en-US" sz="1500" b="1" i="1">
                  <a:solidFill>
                    <a:srgbClr val="000000"/>
                  </a:solidFill>
                  <a:latin typeface="Arial" pitchFamily="34" charset="0"/>
                </a:rPr>
                <a:t>Responsabilidad de la dirección</a:t>
              </a:r>
            </a:p>
          </p:txBody>
        </p:sp>
        <p:sp>
          <p:nvSpPr>
            <p:cNvPr id="30" name="Text Box 123"/>
            <p:cNvSpPr txBox="1">
              <a:spLocks noChangeArrowheads="1"/>
            </p:cNvSpPr>
            <p:nvPr/>
          </p:nvSpPr>
          <p:spPr bwMode="auto">
            <a:xfrm>
              <a:off x="4128" y="3312"/>
              <a:ext cx="677" cy="212"/>
            </a:xfrm>
            <a:prstGeom prst="rect">
              <a:avLst/>
            </a:prstGeom>
            <a:noFill/>
            <a:ln w="9525">
              <a:noFill/>
              <a:miter lim="800000"/>
              <a:headEnd/>
              <a:tailEnd/>
            </a:ln>
          </p:spPr>
          <p:txBody>
            <a:bodyPr>
              <a:spAutoFit/>
            </a:bodyPr>
            <a:lstStyle/>
            <a:p>
              <a:pPr algn="ctr" eaLnBrk="0" hangingPunct="0">
                <a:spcBef>
                  <a:spcPct val="50000"/>
                </a:spcBef>
              </a:pPr>
              <a:r>
                <a:rPr lang="it-IT" sz="1600" b="1">
                  <a:solidFill>
                    <a:srgbClr val="990033"/>
                  </a:solidFill>
                  <a:latin typeface="Arial" pitchFamily="34" charset="0"/>
                </a:rPr>
                <a:t>Salidas</a:t>
              </a:r>
              <a:endParaRPr lang="it-IT" sz="1200" b="1">
                <a:solidFill>
                  <a:srgbClr val="990033"/>
                </a:solidFill>
              </a:endParaRPr>
            </a:p>
          </p:txBody>
        </p:sp>
        <p:sp>
          <p:nvSpPr>
            <p:cNvPr id="31" name="Line 124"/>
            <p:cNvSpPr>
              <a:spLocks noChangeShapeType="1"/>
            </p:cNvSpPr>
            <p:nvPr/>
          </p:nvSpPr>
          <p:spPr bwMode="auto">
            <a:xfrm>
              <a:off x="3911" y="2832"/>
              <a:ext cx="780" cy="0"/>
            </a:xfrm>
            <a:prstGeom prst="line">
              <a:avLst/>
            </a:prstGeom>
            <a:noFill/>
            <a:ln w="60325">
              <a:solidFill>
                <a:srgbClr val="00FF00"/>
              </a:solidFill>
              <a:prstDash val="sysDot"/>
              <a:miter lim="800000"/>
              <a:headEnd type="triangle" w="med" len="med"/>
              <a:tailEnd type="triangle" w="med" len="med"/>
            </a:ln>
          </p:spPr>
          <p:txBody>
            <a:bodyPr wrap="none"/>
            <a:lstStyle/>
            <a:p>
              <a:endParaRPr lang="es-ES"/>
            </a:p>
          </p:txBody>
        </p:sp>
        <p:sp>
          <p:nvSpPr>
            <p:cNvPr id="32" name="Rectangle 125"/>
            <p:cNvSpPr>
              <a:spLocks noChangeArrowheads="1"/>
            </p:cNvSpPr>
            <p:nvPr/>
          </p:nvSpPr>
          <p:spPr bwMode="auto">
            <a:xfrm>
              <a:off x="144" y="288"/>
              <a:ext cx="5424" cy="288"/>
            </a:xfrm>
            <a:prstGeom prst="rect">
              <a:avLst/>
            </a:prstGeom>
            <a:noFill/>
            <a:ln w="9525">
              <a:noFill/>
              <a:miter lim="800000"/>
              <a:headEnd/>
              <a:tailEnd/>
            </a:ln>
          </p:spPr>
          <p:txBody>
            <a:bodyPr>
              <a:spAutoFit/>
            </a:bodyPr>
            <a:lstStyle/>
            <a:p>
              <a:pPr algn="ctr" eaLnBrk="0" hangingPunct="0"/>
              <a:endParaRPr lang="en-GB" sz="2400" u="sng">
                <a:solidFill>
                  <a:srgbClr val="FFFF00"/>
                </a:solidFill>
              </a:endParaRPr>
            </a:p>
          </p:txBody>
        </p:sp>
        <p:grpSp>
          <p:nvGrpSpPr>
            <p:cNvPr id="33" name="Group 126"/>
            <p:cNvGrpSpPr>
              <a:grpSpLocks/>
            </p:cNvGrpSpPr>
            <p:nvPr/>
          </p:nvGrpSpPr>
          <p:grpSpPr bwMode="auto">
            <a:xfrm>
              <a:off x="2747" y="3446"/>
              <a:ext cx="446" cy="201"/>
              <a:chOff x="1947" y="4002"/>
              <a:chExt cx="534" cy="213"/>
            </a:xfrm>
          </p:grpSpPr>
          <p:sp>
            <p:nvSpPr>
              <p:cNvPr id="35" name="AutoShape 127"/>
              <p:cNvSpPr>
                <a:spLocks noChangeArrowheads="1"/>
              </p:cNvSpPr>
              <p:nvPr/>
            </p:nvSpPr>
            <p:spPr bwMode="auto">
              <a:xfrm>
                <a:off x="1947" y="4002"/>
                <a:ext cx="396" cy="141"/>
              </a:xfrm>
              <a:prstGeom prst="chevron">
                <a:avLst>
                  <a:gd name="adj" fmla="val 70213"/>
                </a:avLst>
              </a:prstGeom>
              <a:gradFill rotWithShape="0">
                <a:gsLst>
                  <a:gs pos="0">
                    <a:srgbClr val="9B7C5D"/>
                  </a:gs>
                  <a:gs pos="50000">
                    <a:srgbClr val="FFCC99"/>
                  </a:gs>
                  <a:gs pos="100000">
                    <a:srgbClr val="9B7C5D"/>
                  </a:gs>
                </a:gsLst>
                <a:lin ang="5400000" scaled="1"/>
              </a:gradFill>
              <a:ln w="3175">
                <a:solidFill>
                  <a:schemeClr val="bg2"/>
                </a:solidFill>
                <a:miter lim="800000"/>
                <a:headEnd/>
                <a:tailEnd/>
              </a:ln>
            </p:spPr>
            <p:txBody>
              <a:bodyPr wrap="none" anchor="ctr"/>
              <a:lstStyle/>
              <a:p>
                <a:endParaRPr lang="es-ES"/>
              </a:p>
            </p:txBody>
          </p:sp>
          <p:sp>
            <p:nvSpPr>
              <p:cNvPr id="36" name="AutoShape 128"/>
              <p:cNvSpPr>
                <a:spLocks noChangeArrowheads="1"/>
              </p:cNvSpPr>
              <p:nvPr/>
            </p:nvSpPr>
            <p:spPr bwMode="auto">
              <a:xfrm>
                <a:off x="2007" y="4038"/>
                <a:ext cx="396" cy="141"/>
              </a:xfrm>
              <a:prstGeom prst="chevron">
                <a:avLst>
                  <a:gd name="adj" fmla="val 70213"/>
                </a:avLst>
              </a:prstGeom>
              <a:gradFill rotWithShape="0">
                <a:gsLst>
                  <a:gs pos="0">
                    <a:srgbClr val="9B7C5D"/>
                  </a:gs>
                  <a:gs pos="50000">
                    <a:srgbClr val="FFCC99"/>
                  </a:gs>
                  <a:gs pos="100000">
                    <a:srgbClr val="9B7C5D"/>
                  </a:gs>
                </a:gsLst>
                <a:lin ang="5400000" scaled="1"/>
              </a:gradFill>
              <a:ln w="3175">
                <a:solidFill>
                  <a:schemeClr val="bg2"/>
                </a:solidFill>
                <a:miter lim="800000"/>
                <a:headEnd/>
                <a:tailEnd/>
              </a:ln>
            </p:spPr>
            <p:txBody>
              <a:bodyPr wrap="none" anchor="ctr"/>
              <a:lstStyle/>
              <a:p>
                <a:endParaRPr lang="es-ES"/>
              </a:p>
            </p:txBody>
          </p:sp>
          <p:sp>
            <p:nvSpPr>
              <p:cNvPr id="37" name="AutoShape 129"/>
              <p:cNvSpPr>
                <a:spLocks noChangeArrowheads="1"/>
              </p:cNvSpPr>
              <p:nvPr/>
            </p:nvSpPr>
            <p:spPr bwMode="auto">
              <a:xfrm>
                <a:off x="2085" y="4074"/>
                <a:ext cx="396" cy="141"/>
              </a:xfrm>
              <a:prstGeom prst="chevron">
                <a:avLst>
                  <a:gd name="adj" fmla="val 70213"/>
                </a:avLst>
              </a:prstGeom>
              <a:gradFill rotWithShape="0">
                <a:gsLst>
                  <a:gs pos="0">
                    <a:srgbClr val="9B7C5D"/>
                  </a:gs>
                  <a:gs pos="50000">
                    <a:srgbClr val="FFCC99"/>
                  </a:gs>
                  <a:gs pos="100000">
                    <a:srgbClr val="9B7C5D"/>
                  </a:gs>
                </a:gsLst>
                <a:lin ang="5400000" scaled="1"/>
              </a:gradFill>
              <a:ln w="3175">
                <a:solidFill>
                  <a:schemeClr val="bg2"/>
                </a:solidFill>
                <a:miter lim="800000"/>
                <a:headEnd/>
                <a:tailEnd/>
              </a:ln>
            </p:spPr>
            <p:txBody>
              <a:bodyPr wrap="none" anchor="ctr"/>
              <a:lstStyle/>
              <a:p>
                <a:endParaRPr lang="es-ES"/>
              </a:p>
            </p:txBody>
          </p:sp>
        </p:grpSp>
        <p:sp>
          <p:nvSpPr>
            <p:cNvPr id="34" name="Text Box 130"/>
            <p:cNvSpPr txBox="1">
              <a:spLocks noChangeArrowheads="1"/>
            </p:cNvSpPr>
            <p:nvPr/>
          </p:nvSpPr>
          <p:spPr bwMode="auto">
            <a:xfrm>
              <a:off x="2256" y="3408"/>
              <a:ext cx="960" cy="366"/>
            </a:xfrm>
            <a:prstGeom prst="rect">
              <a:avLst/>
            </a:prstGeom>
            <a:gradFill rotWithShape="0">
              <a:gsLst>
                <a:gs pos="0">
                  <a:srgbClr val="9B7C5D"/>
                </a:gs>
                <a:gs pos="50000">
                  <a:srgbClr val="FFCC99"/>
                </a:gs>
                <a:gs pos="100000">
                  <a:srgbClr val="9B7C5D"/>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eaLnBrk="0" hangingPunct="0">
                <a:spcBef>
                  <a:spcPct val="50000"/>
                </a:spcBef>
              </a:pPr>
              <a:r>
                <a:rPr lang="en-US" sz="1600" b="1" i="1">
                  <a:solidFill>
                    <a:srgbClr val="000000"/>
                  </a:solidFill>
                  <a:latin typeface="Arial" pitchFamily="34" charset="0"/>
                </a:rPr>
                <a:t>Realización del producto</a:t>
              </a:r>
              <a:endParaRPr lang="it-IT" sz="1600" b="1" i="1">
                <a:solidFill>
                  <a:srgbClr val="000000"/>
                </a:solidFill>
              </a:endParaRPr>
            </a:p>
          </p:txBody>
        </p:sp>
      </p:gr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20 Grupo"/>
          <p:cNvGrpSpPr/>
          <p:nvPr/>
        </p:nvGrpSpPr>
        <p:grpSpPr>
          <a:xfrm>
            <a:off x="130368" y="1494586"/>
            <a:ext cx="8856000" cy="5292000"/>
            <a:chOff x="130368" y="1494586"/>
            <a:chExt cx="8856000" cy="5292000"/>
          </a:xfrm>
        </p:grpSpPr>
        <p:sp>
          <p:nvSpPr>
            <p:cNvPr id="54" name="53 Rectángulo"/>
            <p:cNvSpPr/>
            <p:nvPr/>
          </p:nvSpPr>
          <p:spPr>
            <a:xfrm>
              <a:off x="130368" y="1494586"/>
              <a:ext cx="8856000" cy="5292000"/>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5" name="54 Marco"/>
            <p:cNvSpPr/>
            <p:nvPr/>
          </p:nvSpPr>
          <p:spPr>
            <a:xfrm>
              <a:off x="323528" y="1697958"/>
              <a:ext cx="4680520" cy="4608512"/>
            </a:xfrm>
            <a:prstGeom prst="frame">
              <a:avLst>
                <a:gd name="adj1" fmla="val 574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9" name="58 CuadroTexto"/>
            <p:cNvSpPr txBox="1"/>
            <p:nvPr/>
          </p:nvSpPr>
          <p:spPr>
            <a:xfrm>
              <a:off x="323528" y="1697958"/>
              <a:ext cx="4680520" cy="261610"/>
            </a:xfrm>
            <a:prstGeom prst="rect">
              <a:avLst/>
            </a:prstGeom>
            <a:noFill/>
          </p:spPr>
          <p:txBody>
            <a:bodyPr wrap="square" rtlCol="0">
              <a:spAutoFit/>
            </a:bodyPr>
            <a:lstStyle/>
            <a:p>
              <a:pPr algn="ctr"/>
              <a:r>
                <a:rPr lang="es-MX" sz="1100" b="1" dirty="0" smtClean="0">
                  <a:solidFill>
                    <a:schemeClr val="tx2"/>
                  </a:solidFill>
                </a:rPr>
                <a:t>ALINEACIÓN AL MARCO ESTRATÉGICO</a:t>
              </a:r>
              <a:endParaRPr lang="es-MX" sz="1100" b="1" dirty="0">
                <a:solidFill>
                  <a:schemeClr val="tx2"/>
                </a:solidFill>
              </a:endParaRPr>
            </a:p>
          </p:txBody>
        </p:sp>
        <p:sp>
          <p:nvSpPr>
            <p:cNvPr id="60" name="59 CuadroTexto"/>
            <p:cNvSpPr txBox="1"/>
            <p:nvPr/>
          </p:nvSpPr>
          <p:spPr>
            <a:xfrm>
              <a:off x="323528" y="6044860"/>
              <a:ext cx="4680520" cy="261610"/>
            </a:xfrm>
            <a:prstGeom prst="rect">
              <a:avLst/>
            </a:prstGeom>
            <a:noFill/>
          </p:spPr>
          <p:txBody>
            <a:bodyPr wrap="square" rtlCol="0">
              <a:spAutoFit/>
            </a:bodyPr>
            <a:lstStyle/>
            <a:p>
              <a:pPr algn="ctr"/>
              <a:r>
                <a:rPr lang="es-MX" sz="1100" b="1" dirty="0" smtClean="0">
                  <a:solidFill>
                    <a:schemeClr val="tx2"/>
                  </a:solidFill>
                </a:rPr>
                <a:t>SOPORTADO EN UN PRESUPUESTO</a:t>
              </a:r>
              <a:endParaRPr lang="es-MX" sz="1100" b="1" dirty="0">
                <a:solidFill>
                  <a:schemeClr val="tx2"/>
                </a:solidFill>
              </a:endParaRPr>
            </a:p>
          </p:txBody>
        </p:sp>
        <p:sp>
          <p:nvSpPr>
            <p:cNvPr id="61" name="60 Elipse"/>
            <p:cNvSpPr/>
            <p:nvPr/>
          </p:nvSpPr>
          <p:spPr>
            <a:xfrm>
              <a:off x="1342470" y="2850279"/>
              <a:ext cx="2643206" cy="2428892"/>
            </a:xfrm>
            <a:prstGeom prst="ellipse">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s-MX" b="1" dirty="0" smtClean="0">
                  <a:solidFill>
                    <a:schemeClr val="accent1"/>
                  </a:solidFill>
                </a:rPr>
                <a:t>TRANSFORMACION</a:t>
              </a:r>
            </a:p>
          </p:txBody>
        </p:sp>
        <p:sp>
          <p:nvSpPr>
            <p:cNvPr id="62" name="6 Elipse"/>
            <p:cNvSpPr/>
            <p:nvPr/>
          </p:nvSpPr>
          <p:spPr bwMode="auto">
            <a:xfrm>
              <a:off x="755576" y="2370437"/>
              <a:ext cx="1285875" cy="1285875"/>
            </a:xfrm>
            <a:prstGeom prst="ellipse">
              <a:avLst/>
            </a:prstGeom>
            <a:solidFill>
              <a:sysClr val="window" lastClr="FFFFFF"/>
            </a:solidFill>
            <a:ln w="25400" cap="flat" cmpd="sng" algn="ctr">
              <a:solidFill>
                <a:srgbClr val="4BACC6">
                  <a:lumMod val="50000"/>
                </a:srgbClr>
              </a:solidFill>
              <a:prstDash val="solid"/>
              <a:headEnd type="none" w="med" len="med"/>
              <a:tailEnd type="none" w="med" len="med"/>
            </a:ln>
            <a:effec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sysClr val="windowText" lastClr="000000"/>
                </a:solidFill>
                <a:effectLst/>
                <a:uLnTx/>
                <a:uFillTx/>
                <a:latin typeface="Calibri"/>
                <a:ea typeface="ＭＳ Ｐゴシック" charset="-128"/>
                <a:cs typeface="+mn-cs"/>
              </a:endParaRPr>
            </a:p>
          </p:txBody>
        </p:sp>
        <p:sp>
          <p:nvSpPr>
            <p:cNvPr id="63" name="7 CuadroTexto"/>
            <p:cNvSpPr txBox="1">
              <a:spLocks noChangeArrowheads="1"/>
            </p:cNvSpPr>
            <p:nvPr/>
          </p:nvSpPr>
          <p:spPr bwMode="auto">
            <a:xfrm>
              <a:off x="971357" y="1985990"/>
              <a:ext cx="864339" cy="400110"/>
            </a:xfrm>
            <a:prstGeom prst="rect">
              <a:avLst/>
            </a:prstGeom>
            <a:noFill/>
            <a:ln w="9525">
              <a:noFill/>
              <a:miter lim="800000"/>
              <a:headEnd/>
              <a:tailEnd/>
            </a:ln>
            <a:effectLst>
              <a:outerShdw dist="38100" dir="2700000" rotWithShape="0">
                <a:srgbClr val="808080">
                  <a:alpha val="42999"/>
                </a:srgbClr>
              </a:outerShdw>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solidFill>
                  <a:effectLst/>
                  <a:uLnTx/>
                  <a:uFillTx/>
                  <a:latin typeface="Calibri" charset="0"/>
                </a:rPr>
                <a:t>Planes</a:t>
              </a:r>
              <a:endParaRPr kumimoji="0" lang="es-MX" sz="2000" b="0" i="0" u="none" strike="noStrike" kern="0" cap="none" spc="0" normalizeH="0" baseline="0" noProof="0" dirty="0">
                <a:ln>
                  <a:noFill/>
                </a:ln>
                <a:solidFill>
                  <a:schemeClr val="tx2"/>
                </a:solidFill>
                <a:effectLst/>
                <a:uLnTx/>
                <a:uFillTx/>
                <a:latin typeface="Calibri" charset="0"/>
              </a:endParaRPr>
            </a:p>
          </p:txBody>
        </p:sp>
        <p:sp>
          <p:nvSpPr>
            <p:cNvPr id="64" name="14 Elipse"/>
            <p:cNvSpPr/>
            <p:nvPr/>
          </p:nvSpPr>
          <p:spPr bwMode="auto">
            <a:xfrm>
              <a:off x="750156" y="4218240"/>
              <a:ext cx="1285875" cy="1285875"/>
            </a:xfrm>
            <a:prstGeom prst="ellipse">
              <a:avLst/>
            </a:prstGeom>
            <a:solidFill>
              <a:sysClr val="window" lastClr="FFFFFF"/>
            </a:solidFill>
            <a:ln w="25400" cap="flat" cmpd="sng" algn="ctr">
              <a:solidFill>
                <a:srgbClr val="4BACC6">
                  <a:lumMod val="50000"/>
                </a:srgbClr>
              </a:solidFill>
              <a:prstDash val="solid"/>
              <a:headEnd type="none" w="med" len="med"/>
              <a:tailEnd type="none" w="med" len="med"/>
            </a:ln>
            <a:effec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sysClr val="windowText" lastClr="000000"/>
                </a:solidFill>
                <a:effectLst/>
                <a:uLnTx/>
                <a:uFillTx/>
                <a:latin typeface="Calibri"/>
                <a:ea typeface="ＭＳ Ｐゴシック" charset="-128"/>
                <a:cs typeface="+mn-cs"/>
              </a:endParaRPr>
            </a:p>
          </p:txBody>
        </p:sp>
        <p:sp>
          <p:nvSpPr>
            <p:cNvPr id="65" name="16 CuadroTexto"/>
            <p:cNvSpPr txBox="1">
              <a:spLocks noChangeArrowheads="1"/>
            </p:cNvSpPr>
            <p:nvPr/>
          </p:nvSpPr>
          <p:spPr bwMode="auto">
            <a:xfrm>
              <a:off x="736503" y="5487634"/>
              <a:ext cx="1116011" cy="400110"/>
            </a:xfrm>
            <a:prstGeom prst="rect">
              <a:avLst/>
            </a:prstGeom>
            <a:noFill/>
            <a:ln w="9525">
              <a:noFill/>
              <a:miter lim="800000"/>
              <a:headEnd/>
              <a:tailEnd/>
            </a:ln>
            <a:effectLst>
              <a:outerShdw dist="38100" dir="2700000" rotWithShape="0">
                <a:srgbClr val="808080">
                  <a:alpha val="42999"/>
                </a:srgbClr>
              </a:outerShdw>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solidFill>
                  <a:effectLst/>
                  <a:uLnTx/>
                  <a:uFillTx/>
                  <a:latin typeface="Calibri" charset="0"/>
                </a:rPr>
                <a:t>Procesos</a:t>
              </a:r>
              <a:endParaRPr kumimoji="0" lang="es-MX" sz="2000" b="0" i="0" u="none" strike="noStrike" kern="0" cap="none" spc="0" normalizeH="0" baseline="0" noProof="0" dirty="0">
                <a:ln>
                  <a:noFill/>
                </a:ln>
                <a:solidFill>
                  <a:schemeClr val="tx2"/>
                </a:solidFill>
                <a:effectLst/>
                <a:uLnTx/>
                <a:uFillTx/>
                <a:latin typeface="Calibri" charset="0"/>
              </a:endParaRPr>
            </a:p>
          </p:txBody>
        </p:sp>
        <p:sp>
          <p:nvSpPr>
            <p:cNvPr id="66" name="8 Elipse"/>
            <p:cNvSpPr/>
            <p:nvPr/>
          </p:nvSpPr>
          <p:spPr bwMode="auto">
            <a:xfrm>
              <a:off x="3306216" y="4218238"/>
              <a:ext cx="1285875" cy="1285875"/>
            </a:xfrm>
            <a:prstGeom prst="ellipse">
              <a:avLst/>
            </a:prstGeom>
            <a:solidFill>
              <a:sysClr val="window" lastClr="FFFFFF"/>
            </a:solidFill>
            <a:ln w="25400" cap="flat" cmpd="sng" algn="ctr">
              <a:solidFill>
                <a:srgbClr val="4BACC6">
                  <a:lumMod val="50000"/>
                </a:srgbClr>
              </a:solidFill>
              <a:prstDash val="solid"/>
              <a:headEnd type="none" w="med" len="med"/>
              <a:tailEnd type="none" w="med" len="med"/>
            </a:ln>
            <a:effec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sysClr val="windowText" lastClr="000000"/>
                </a:solidFill>
                <a:effectLst/>
                <a:uLnTx/>
                <a:uFillTx/>
                <a:latin typeface="Calibri"/>
                <a:ea typeface="ＭＳ Ｐゴシック" charset="-128"/>
                <a:cs typeface="+mn-cs"/>
              </a:endParaRPr>
            </a:p>
          </p:txBody>
        </p:sp>
        <p:sp>
          <p:nvSpPr>
            <p:cNvPr id="67" name="11 CuadroTexto"/>
            <p:cNvSpPr txBox="1">
              <a:spLocks noChangeArrowheads="1"/>
            </p:cNvSpPr>
            <p:nvPr/>
          </p:nvSpPr>
          <p:spPr bwMode="auto">
            <a:xfrm>
              <a:off x="3421598" y="5532672"/>
              <a:ext cx="1130438" cy="400110"/>
            </a:xfrm>
            <a:prstGeom prst="rect">
              <a:avLst/>
            </a:prstGeom>
            <a:noFill/>
            <a:ln w="9525">
              <a:noFill/>
              <a:miter lim="800000"/>
              <a:headEnd/>
              <a:tailEnd/>
            </a:ln>
            <a:effectLst>
              <a:outerShdw dist="38100" dir="2700000" rotWithShape="0">
                <a:srgbClr val="808080">
                  <a:alpha val="42999"/>
                </a:srgbClr>
              </a:outerShdw>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solidFill>
                  <a:effectLst/>
                  <a:uLnTx/>
                  <a:uFillTx/>
                  <a:latin typeface="Calibri" charset="0"/>
                </a:rPr>
                <a:t>Personas</a:t>
              </a:r>
              <a:endParaRPr kumimoji="0" lang="es-MX" sz="2000" b="0" i="0" u="none" strike="noStrike" kern="0" cap="none" spc="0" normalizeH="0" baseline="0" noProof="0" dirty="0">
                <a:ln>
                  <a:noFill/>
                </a:ln>
                <a:solidFill>
                  <a:schemeClr val="tx2"/>
                </a:solidFill>
                <a:effectLst/>
                <a:uLnTx/>
                <a:uFillTx/>
                <a:latin typeface="Calibri" charset="0"/>
              </a:endParaRPr>
            </a:p>
          </p:txBody>
        </p:sp>
        <p:sp>
          <p:nvSpPr>
            <p:cNvPr id="68" name="6 Elipse"/>
            <p:cNvSpPr/>
            <p:nvPr/>
          </p:nvSpPr>
          <p:spPr bwMode="auto">
            <a:xfrm>
              <a:off x="3286125" y="2375944"/>
              <a:ext cx="1285875" cy="1285875"/>
            </a:xfrm>
            <a:prstGeom prst="ellipse">
              <a:avLst/>
            </a:prstGeom>
            <a:solidFill>
              <a:sysClr val="window" lastClr="FFFFFF"/>
            </a:solidFill>
            <a:ln w="25400" cap="flat" cmpd="sng" algn="ctr">
              <a:solidFill>
                <a:srgbClr val="4BACC6">
                  <a:lumMod val="50000"/>
                </a:srgbClr>
              </a:solidFill>
              <a:prstDash val="solid"/>
              <a:headEnd type="none" w="med" len="med"/>
              <a:tailEnd type="none" w="med" len="med"/>
            </a:ln>
            <a:effec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sysClr val="windowText" lastClr="000000"/>
                </a:solidFill>
                <a:effectLst/>
                <a:uLnTx/>
                <a:uFillTx/>
                <a:latin typeface="Calibri"/>
                <a:ea typeface="ＭＳ Ｐゴシック" charset="-128"/>
                <a:cs typeface="+mn-cs"/>
              </a:endParaRPr>
            </a:p>
          </p:txBody>
        </p:sp>
        <p:sp>
          <p:nvSpPr>
            <p:cNvPr id="75" name="7 CuadroTexto"/>
            <p:cNvSpPr txBox="1">
              <a:spLocks noChangeArrowheads="1"/>
            </p:cNvSpPr>
            <p:nvPr/>
          </p:nvSpPr>
          <p:spPr bwMode="auto">
            <a:xfrm>
              <a:off x="3404473" y="2004280"/>
              <a:ext cx="888385" cy="400110"/>
            </a:xfrm>
            <a:prstGeom prst="rect">
              <a:avLst/>
            </a:prstGeom>
            <a:noFill/>
            <a:ln w="9525">
              <a:noFill/>
              <a:miter lim="800000"/>
              <a:headEnd/>
              <a:tailEnd/>
            </a:ln>
            <a:effectLst>
              <a:outerShdw dist="38100" dir="2700000" rotWithShape="0">
                <a:srgbClr val="808080">
                  <a:alpha val="42999"/>
                </a:srgbClr>
              </a:outerShdw>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solidFill>
                  <a:effectLst/>
                  <a:uLnTx/>
                  <a:uFillTx/>
                  <a:latin typeface="Calibri" charset="0"/>
                </a:rPr>
                <a:t>Dinero</a:t>
              </a:r>
              <a:endParaRPr kumimoji="0" lang="es-MX" sz="2000" b="0" i="0" u="none" strike="noStrike" kern="0" cap="none" spc="0" normalizeH="0" baseline="0" noProof="0" dirty="0">
                <a:ln>
                  <a:noFill/>
                </a:ln>
                <a:solidFill>
                  <a:schemeClr val="tx2"/>
                </a:solidFill>
                <a:effectLst/>
                <a:uLnTx/>
                <a:uFillTx/>
                <a:latin typeface="Calibri" charset="0"/>
              </a:endParaRPr>
            </a:p>
          </p:txBody>
        </p:sp>
        <p:pic>
          <p:nvPicPr>
            <p:cNvPr id="76"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2872" y="4653596"/>
              <a:ext cx="648000" cy="621513"/>
            </a:xfrm>
            <a:prstGeom prst="rect">
              <a:avLst/>
            </a:prstGeom>
            <a:noFill/>
            <a:ln w="9525">
              <a:noFill/>
              <a:miter lim="800000"/>
              <a:headEnd/>
              <a:tailEnd/>
            </a:ln>
            <a:effectLst>
              <a:outerShdw dist="139700" dir="2700000" algn="tl" rotWithShape="0">
                <a:srgbClr val="333333">
                  <a:alpha val="64999"/>
                </a:srgbClr>
              </a:outerShdw>
            </a:effectLst>
          </p:spPr>
        </p:pic>
        <p:pic>
          <p:nvPicPr>
            <p:cNvPr id="77" name="Picture 3"/>
            <p:cNvPicPr>
              <a:picLocks noChangeAspect="1" noChangeArrowheads="1"/>
            </p:cNvPicPr>
            <p:nvPr/>
          </p:nvPicPr>
          <p:blipFill>
            <a:blip r:embed="rId4" cstate="print">
              <a:clrChange>
                <a:clrFrom>
                  <a:srgbClr val="FFFFFF"/>
                </a:clrFrom>
                <a:clrTo>
                  <a:srgbClr val="FFFFFF">
                    <a:alpha val="0"/>
                  </a:srgbClr>
                </a:clrTo>
              </a:clrChange>
              <a:duotone>
                <a:srgbClr val="C0504D">
                  <a:shade val="45000"/>
                  <a:satMod val="135000"/>
                </a:srgbClr>
                <a:prstClr val="white"/>
              </a:duotone>
            </a:blip>
            <a:srcRect/>
            <a:stretch>
              <a:fillRect/>
            </a:stretch>
          </p:blipFill>
          <p:spPr bwMode="auto">
            <a:xfrm>
              <a:off x="1142912" y="4384084"/>
              <a:ext cx="720080" cy="720102"/>
            </a:xfrm>
            <a:prstGeom prst="rect">
              <a:avLst/>
            </a:prstGeom>
            <a:ln>
              <a:noFill/>
            </a:ln>
            <a:effectLst>
              <a:outerShdw blurRad="292100" dist="139700" dir="2700000" algn="tl" rotWithShape="0">
                <a:srgbClr val="333333">
                  <a:alpha val="65000"/>
                </a:srgbClr>
              </a:outerShdw>
            </a:effectLst>
          </p:spPr>
        </p:pic>
        <p:pic>
          <p:nvPicPr>
            <p:cNvPr id="78" name="Picture 7" descr="http://teamwork.sg/infotrustsite1/images/cfm_icon.png"/>
            <p:cNvPicPr>
              <a:picLocks noChangeAspect="1" noChangeArrowheads="1"/>
            </p:cNvPicPr>
            <p:nvPr/>
          </p:nvPicPr>
          <p:blipFill>
            <a:blip r:embed="rId5" cstate="print"/>
            <a:srcRect/>
            <a:stretch>
              <a:fillRect/>
            </a:stretch>
          </p:blipFill>
          <p:spPr bwMode="auto">
            <a:xfrm>
              <a:off x="903360" y="2661358"/>
              <a:ext cx="972000" cy="860426"/>
            </a:xfrm>
            <a:prstGeom prst="rect">
              <a:avLst/>
            </a:prstGeom>
            <a:noFill/>
            <a:ln w="9525">
              <a:noFill/>
              <a:miter lim="800000"/>
              <a:headEnd/>
              <a:tailEnd/>
            </a:ln>
          </p:spPr>
        </p:pic>
        <p:pic>
          <p:nvPicPr>
            <p:cNvPr id="79" name="Picture 2" descr="http://cdn2.iconfinder.com/data/icons/Siena/128/currency_dollar%20blue.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334216" y="2404390"/>
              <a:ext cx="1219200" cy="1219201"/>
            </a:xfrm>
            <a:prstGeom prst="rect">
              <a:avLst/>
            </a:prstGeom>
            <a:noFill/>
            <a:extLst>
              <a:ext uri="{909E8E84-426E-40DD-AFC4-6F175D3DCCD1}">
                <a14:hiddenFill xmlns:a14="http://schemas.microsoft.com/office/drawing/2010/main" xmlns="">
                  <a:solidFill>
                    <a:srgbClr val="FFFFFF"/>
                  </a:solidFill>
                </a14:hiddenFill>
              </a:ext>
            </a:extLst>
          </p:spPr>
        </p:pic>
        <p:pic>
          <p:nvPicPr>
            <p:cNvPr id="80" name="Picture 2"/>
            <p:cNvPicPr>
              <a:picLocks noChangeAspect="1" noChangeArrowheads="1"/>
            </p:cNvPicPr>
            <p:nvPr/>
          </p:nvPicPr>
          <p:blipFill>
            <a:blip r:embed="rId7" cstate="print">
              <a:clrChange>
                <a:clrFrom>
                  <a:srgbClr val="FFFFFF"/>
                </a:clrFrom>
                <a:clrTo>
                  <a:srgbClr val="FFFFFF">
                    <a:alpha val="0"/>
                  </a:srgbClr>
                </a:clrTo>
              </a:clrChange>
            </a:blip>
            <a:srcRect l="56000" t="31250" b="35001"/>
            <a:stretch>
              <a:fillRect/>
            </a:stretch>
          </p:blipFill>
          <p:spPr bwMode="auto">
            <a:xfrm>
              <a:off x="3365280" y="4465326"/>
              <a:ext cx="1162049" cy="712787"/>
            </a:xfrm>
            <a:prstGeom prst="rect">
              <a:avLst/>
            </a:prstGeom>
            <a:noFill/>
            <a:ln w="9525">
              <a:noFill/>
              <a:miter lim="800000"/>
              <a:headEnd/>
              <a:tailEnd/>
            </a:ln>
            <a:effectLst>
              <a:outerShdw dist="139700" dir="2700000" algn="tl" rotWithShape="0">
                <a:srgbClr val="333333">
                  <a:alpha val="64999"/>
                </a:srgbClr>
              </a:outerShdw>
            </a:effectLst>
          </p:spPr>
        </p:pic>
        <p:sp>
          <p:nvSpPr>
            <p:cNvPr id="81" name="80 CuadroTexto"/>
            <p:cNvSpPr txBox="1"/>
            <p:nvPr/>
          </p:nvSpPr>
          <p:spPr>
            <a:xfrm>
              <a:off x="5211128" y="1610184"/>
              <a:ext cx="3593578" cy="4736168"/>
            </a:xfrm>
            <a:prstGeom prst="rect">
              <a:avLst/>
            </a:prstGeom>
            <a:noFill/>
          </p:spPr>
          <p:txBody>
            <a:bodyPr wrap="square" rtlCol="0">
              <a:spAutoFit/>
            </a:bodyPr>
            <a:lstStyle/>
            <a:p>
              <a:pPr>
                <a:lnSpc>
                  <a:spcPct val="130000"/>
                </a:lnSpc>
              </a:pPr>
              <a:r>
                <a:rPr lang="es-ES" b="1" dirty="0" smtClean="0"/>
                <a:t>El modelo conceptual de la </a:t>
              </a:r>
              <a:r>
                <a:rPr lang="es-ES" b="1" i="1" dirty="0" smtClean="0">
                  <a:solidFill>
                    <a:schemeClr val="accent1">
                      <a:lumMod val="75000"/>
                    </a:schemeClr>
                  </a:solidFill>
                </a:rPr>
                <a:t>Transformación Total y Profunda </a:t>
              </a:r>
              <a:r>
                <a:rPr lang="es-ES" b="1" dirty="0" smtClean="0"/>
                <a:t>de la Administración Pública Estatal del Gobierno del Estado de Sonora considera los cuatro elementos clave de una organización: planes (rumbo y resultados), dinero (presupuesto para el gasto operativo), personas y procesos (incluye la tecnología).</a:t>
              </a:r>
              <a:endParaRPr lang="es-MX" b="1" dirty="0"/>
            </a:p>
          </p:txBody>
        </p:sp>
      </p:grpSp>
      <p:sp>
        <p:nvSpPr>
          <p:cNvPr id="22" name="Rectangle 11"/>
          <p:cNvSpPr>
            <a:spLocks noChangeArrowheads="1"/>
          </p:cNvSpPr>
          <p:nvPr/>
        </p:nvSpPr>
        <p:spPr bwMode="auto">
          <a:xfrm>
            <a:off x="0" y="785794"/>
            <a:ext cx="9144000" cy="725483"/>
          </a:xfrm>
          <a:prstGeom prst="rect">
            <a:avLst/>
          </a:prstGeom>
          <a:noFill/>
          <a:ln w="9525">
            <a:noFill/>
            <a:miter lim="800000"/>
            <a:headEnd/>
            <a:tailEnd/>
          </a:ln>
          <a:effectLst/>
        </p:spPr>
        <p:txBody>
          <a:bodyPr anchor="b" anchorCtr="1"/>
          <a:lstStyle/>
          <a:p>
            <a:pPr algn="ctr">
              <a:defRPr/>
            </a:pPr>
            <a:r>
              <a:rPr lang="es-PE" sz="3200" b="1" dirty="0">
                <a:solidFill>
                  <a:schemeClr val="accent1">
                    <a:lumMod val="75000"/>
                  </a:schemeClr>
                </a:solidFill>
                <a:effectLst>
                  <a:outerShdw blurRad="38100" dist="38100" dir="2700000" algn="tl">
                    <a:srgbClr val="000000"/>
                  </a:outerShdw>
                </a:effectLst>
              </a:rPr>
              <a:t/>
            </a:r>
            <a:br>
              <a:rPr lang="es-PE" sz="3200" b="1" dirty="0">
                <a:solidFill>
                  <a:schemeClr val="accent1">
                    <a:lumMod val="75000"/>
                  </a:schemeClr>
                </a:solidFill>
                <a:effectLst>
                  <a:outerShdw blurRad="38100" dist="38100" dir="2700000" algn="tl">
                    <a:srgbClr val="000000"/>
                  </a:outerShdw>
                </a:effectLst>
              </a:rPr>
            </a:br>
            <a:r>
              <a:rPr lang="es-PE" sz="3200" b="1" dirty="0" smtClean="0">
                <a:solidFill>
                  <a:schemeClr val="accent1">
                    <a:lumMod val="75000"/>
                  </a:schemeClr>
                </a:solidFill>
                <a:effectLst>
                  <a:outerShdw blurRad="38100" dist="38100" dir="2700000" algn="tl">
                    <a:srgbClr val="000000"/>
                  </a:outerShdw>
                </a:effectLst>
              </a:rPr>
              <a:t>Transformación Total y Profunda</a:t>
            </a:r>
            <a:endParaRPr lang="es-PE" sz="3200" b="1" dirty="0">
              <a:solidFill>
                <a:schemeClr val="accent1">
                  <a:lumMod val="75000"/>
                </a:schemeClr>
              </a:solidFill>
              <a:effectLst>
                <a:outerShdw blurRad="38100" dist="38100" dir="2700000" algn="tl">
                  <a:srgbClr val="000000"/>
                </a:outerShdw>
              </a:effectLst>
            </a:endParaRPr>
          </a:p>
        </p:txBody>
      </p:sp>
    </p:spTree>
  </p:cSld>
  <p:clrMapOvr>
    <a:masterClrMapping/>
  </p:clrMapOvr>
  <p:transition>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53 Rectángulo"/>
          <p:cNvSpPr/>
          <p:nvPr/>
        </p:nvSpPr>
        <p:spPr>
          <a:xfrm>
            <a:off x="130368" y="973906"/>
            <a:ext cx="8856000" cy="5292000"/>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5" name="54 Marco"/>
          <p:cNvSpPr/>
          <p:nvPr/>
        </p:nvSpPr>
        <p:spPr>
          <a:xfrm>
            <a:off x="2186792" y="1340768"/>
            <a:ext cx="4680520" cy="4608512"/>
          </a:xfrm>
          <a:prstGeom prst="frame">
            <a:avLst>
              <a:gd name="adj1" fmla="val 574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9" name="58 CuadroTexto"/>
          <p:cNvSpPr txBox="1"/>
          <p:nvPr/>
        </p:nvSpPr>
        <p:spPr>
          <a:xfrm>
            <a:off x="2186792" y="1340768"/>
            <a:ext cx="4680520" cy="261610"/>
          </a:xfrm>
          <a:prstGeom prst="rect">
            <a:avLst/>
          </a:prstGeom>
          <a:noFill/>
        </p:spPr>
        <p:txBody>
          <a:bodyPr wrap="square" rtlCol="0">
            <a:spAutoFit/>
          </a:bodyPr>
          <a:lstStyle/>
          <a:p>
            <a:pPr algn="ctr"/>
            <a:r>
              <a:rPr lang="es-MX" sz="1100" b="1" dirty="0" smtClean="0">
                <a:solidFill>
                  <a:schemeClr val="tx2"/>
                </a:solidFill>
              </a:rPr>
              <a:t>ALINEACIÓN AL MARCO ESTRATÉGICO</a:t>
            </a:r>
            <a:endParaRPr lang="es-MX" sz="1100" b="1" dirty="0">
              <a:solidFill>
                <a:schemeClr val="tx2"/>
              </a:solidFill>
            </a:endParaRPr>
          </a:p>
        </p:txBody>
      </p:sp>
      <p:sp>
        <p:nvSpPr>
          <p:cNvPr id="60" name="59 CuadroTexto"/>
          <p:cNvSpPr txBox="1"/>
          <p:nvPr/>
        </p:nvSpPr>
        <p:spPr>
          <a:xfrm>
            <a:off x="2186792" y="5687670"/>
            <a:ext cx="4680520" cy="261610"/>
          </a:xfrm>
          <a:prstGeom prst="rect">
            <a:avLst/>
          </a:prstGeom>
          <a:noFill/>
        </p:spPr>
        <p:txBody>
          <a:bodyPr wrap="square" rtlCol="0">
            <a:spAutoFit/>
          </a:bodyPr>
          <a:lstStyle/>
          <a:p>
            <a:pPr algn="ctr"/>
            <a:r>
              <a:rPr lang="es-MX" sz="1100" b="1" dirty="0" smtClean="0">
                <a:solidFill>
                  <a:schemeClr val="tx2"/>
                </a:solidFill>
              </a:rPr>
              <a:t>SOPORTADO EN UN PRESUPUESTO</a:t>
            </a:r>
            <a:endParaRPr lang="es-MX" sz="1100" b="1" dirty="0">
              <a:solidFill>
                <a:schemeClr val="tx2"/>
              </a:solidFill>
            </a:endParaRPr>
          </a:p>
        </p:txBody>
      </p:sp>
      <p:sp>
        <p:nvSpPr>
          <p:cNvPr id="61" name="60 Elipse"/>
          <p:cNvSpPr/>
          <p:nvPr/>
        </p:nvSpPr>
        <p:spPr>
          <a:xfrm>
            <a:off x="3205734" y="2493089"/>
            <a:ext cx="2643206" cy="2428892"/>
          </a:xfrm>
          <a:prstGeom prst="ellipse">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s-MX" b="1" dirty="0" smtClean="0">
                <a:solidFill>
                  <a:schemeClr val="accent1"/>
                </a:solidFill>
              </a:rPr>
              <a:t>TRANSFORMACION</a:t>
            </a:r>
          </a:p>
        </p:txBody>
      </p:sp>
      <p:sp>
        <p:nvSpPr>
          <p:cNvPr id="62" name="6 Elipse"/>
          <p:cNvSpPr/>
          <p:nvPr/>
        </p:nvSpPr>
        <p:spPr bwMode="auto">
          <a:xfrm>
            <a:off x="2618840" y="2013247"/>
            <a:ext cx="1285875" cy="1285875"/>
          </a:xfrm>
          <a:prstGeom prst="ellipse">
            <a:avLst/>
          </a:prstGeom>
          <a:solidFill>
            <a:sysClr val="window" lastClr="FFFFFF"/>
          </a:solidFill>
          <a:ln w="25400" cap="flat" cmpd="sng" algn="ctr">
            <a:solidFill>
              <a:srgbClr val="4BACC6">
                <a:lumMod val="50000"/>
              </a:srgbClr>
            </a:solidFill>
            <a:prstDash val="solid"/>
            <a:headEnd type="none" w="med" len="med"/>
            <a:tailEnd type="none" w="med" len="med"/>
          </a:ln>
          <a:effec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sysClr val="windowText" lastClr="000000"/>
              </a:solidFill>
              <a:effectLst/>
              <a:uLnTx/>
              <a:uFillTx/>
              <a:latin typeface="Calibri"/>
              <a:ea typeface="ＭＳ Ｐゴシック" charset="-128"/>
              <a:cs typeface="+mn-cs"/>
            </a:endParaRPr>
          </a:p>
        </p:txBody>
      </p:sp>
      <p:sp>
        <p:nvSpPr>
          <p:cNvPr id="63" name="7 CuadroTexto"/>
          <p:cNvSpPr txBox="1">
            <a:spLocks noChangeArrowheads="1"/>
          </p:cNvSpPr>
          <p:nvPr/>
        </p:nvSpPr>
        <p:spPr bwMode="auto">
          <a:xfrm>
            <a:off x="2834621" y="1628800"/>
            <a:ext cx="864339" cy="400110"/>
          </a:xfrm>
          <a:prstGeom prst="rect">
            <a:avLst/>
          </a:prstGeom>
          <a:noFill/>
          <a:ln w="9525">
            <a:noFill/>
            <a:miter lim="800000"/>
            <a:headEnd/>
            <a:tailEnd/>
          </a:ln>
          <a:effectLst>
            <a:outerShdw dist="38100" dir="2700000" rotWithShape="0">
              <a:srgbClr val="808080">
                <a:alpha val="42999"/>
              </a:srgbClr>
            </a:outerShdw>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solidFill>
                <a:effectLst/>
                <a:uLnTx/>
                <a:uFillTx/>
                <a:latin typeface="Calibri" charset="0"/>
              </a:rPr>
              <a:t>Planes</a:t>
            </a:r>
            <a:endParaRPr kumimoji="0" lang="es-MX" sz="2000" b="0" i="0" u="none" strike="noStrike" kern="0" cap="none" spc="0" normalizeH="0" baseline="0" noProof="0" dirty="0">
              <a:ln>
                <a:noFill/>
              </a:ln>
              <a:solidFill>
                <a:schemeClr val="tx2"/>
              </a:solidFill>
              <a:effectLst/>
              <a:uLnTx/>
              <a:uFillTx/>
              <a:latin typeface="Calibri" charset="0"/>
            </a:endParaRPr>
          </a:p>
        </p:txBody>
      </p:sp>
      <p:sp>
        <p:nvSpPr>
          <p:cNvPr id="64" name="14 Elipse"/>
          <p:cNvSpPr/>
          <p:nvPr/>
        </p:nvSpPr>
        <p:spPr bwMode="auto">
          <a:xfrm>
            <a:off x="2613420" y="3861050"/>
            <a:ext cx="1285875" cy="1285875"/>
          </a:xfrm>
          <a:prstGeom prst="ellipse">
            <a:avLst/>
          </a:prstGeom>
          <a:solidFill>
            <a:sysClr val="window" lastClr="FFFFFF"/>
          </a:solidFill>
          <a:ln w="25400" cap="flat" cmpd="sng" algn="ctr">
            <a:solidFill>
              <a:srgbClr val="4BACC6">
                <a:lumMod val="50000"/>
              </a:srgbClr>
            </a:solidFill>
            <a:prstDash val="solid"/>
            <a:headEnd type="none" w="med" len="med"/>
            <a:tailEnd type="none" w="med" len="med"/>
          </a:ln>
          <a:effec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sysClr val="windowText" lastClr="000000"/>
              </a:solidFill>
              <a:effectLst/>
              <a:uLnTx/>
              <a:uFillTx/>
              <a:latin typeface="Calibri"/>
              <a:ea typeface="ＭＳ Ｐゴシック" charset="-128"/>
              <a:cs typeface="+mn-cs"/>
            </a:endParaRPr>
          </a:p>
        </p:txBody>
      </p:sp>
      <p:sp>
        <p:nvSpPr>
          <p:cNvPr id="65" name="16 CuadroTexto"/>
          <p:cNvSpPr txBox="1">
            <a:spLocks noChangeArrowheads="1"/>
          </p:cNvSpPr>
          <p:nvPr/>
        </p:nvSpPr>
        <p:spPr bwMode="auto">
          <a:xfrm>
            <a:off x="2599767" y="5130444"/>
            <a:ext cx="1116011" cy="400110"/>
          </a:xfrm>
          <a:prstGeom prst="rect">
            <a:avLst/>
          </a:prstGeom>
          <a:noFill/>
          <a:ln w="9525">
            <a:noFill/>
            <a:miter lim="800000"/>
            <a:headEnd/>
            <a:tailEnd/>
          </a:ln>
          <a:effectLst>
            <a:outerShdw dist="38100" dir="2700000" rotWithShape="0">
              <a:srgbClr val="808080">
                <a:alpha val="42999"/>
              </a:srgbClr>
            </a:outerShdw>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solidFill>
                <a:effectLst/>
                <a:uLnTx/>
                <a:uFillTx/>
                <a:latin typeface="Calibri" charset="0"/>
              </a:rPr>
              <a:t>Procesos</a:t>
            </a:r>
            <a:endParaRPr kumimoji="0" lang="es-MX" sz="2000" b="0" i="0" u="none" strike="noStrike" kern="0" cap="none" spc="0" normalizeH="0" baseline="0" noProof="0" dirty="0">
              <a:ln>
                <a:noFill/>
              </a:ln>
              <a:solidFill>
                <a:schemeClr val="tx2"/>
              </a:solidFill>
              <a:effectLst/>
              <a:uLnTx/>
              <a:uFillTx/>
              <a:latin typeface="Calibri" charset="0"/>
            </a:endParaRPr>
          </a:p>
        </p:txBody>
      </p:sp>
      <p:sp>
        <p:nvSpPr>
          <p:cNvPr id="66" name="8 Elipse"/>
          <p:cNvSpPr/>
          <p:nvPr/>
        </p:nvSpPr>
        <p:spPr bwMode="auto">
          <a:xfrm>
            <a:off x="5169480" y="3861048"/>
            <a:ext cx="1285875" cy="1285875"/>
          </a:xfrm>
          <a:prstGeom prst="ellipse">
            <a:avLst/>
          </a:prstGeom>
          <a:solidFill>
            <a:sysClr val="window" lastClr="FFFFFF"/>
          </a:solidFill>
          <a:ln w="25400" cap="flat" cmpd="sng" algn="ctr">
            <a:solidFill>
              <a:srgbClr val="4BACC6">
                <a:lumMod val="50000"/>
              </a:srgbClr>
            </a:solidFill>
            <a:prstDash val="solid"/>
            <a:headEnd type="none" w="med" len="med"/>
            <a:tailEnd type="none" w="med" len="med"/>
          </a:ln>
          <a:effec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sysClr val="windowText" lastClr="000000"/>
              </a:solidFill>
              <a:effectLst/>
              <a:uLnTx/>
              <a:uFillTx/>
              <a:latin typeface="Calibri"/>
              <a:ea typeface="ＭＳ Ｐゴシック" charset="-128"/>
              <a:cs typeface="+mn-cs"/>
            </a:endParaRPr>
          </a:p>
        </p:txBody>
      </p:sp>
      <p:sp>
        <p:nvSpPr>
          <p:cNvPr id="67" name="11 CuadroTexto"/>
          <p:cNvSpPr txBox="1">
            <a:spLocks noChangeArrowheads="1"/>
          </p:cNvSpPr>
          <p:nvPr/>
        </p:nvSpPr>
        <p:spPr bwMode="auto">
          <a:xfrm>
            <a:off x="5284862" y="5175482"/>
            <a:ext cx="1130438" cy="400110"/>
          </a:xfrm>
          <a:prstGeom prst="rect">
            <a:avLst/>
          </a:prstGeom>
          <a:noFill/>
          <a:ln w="9525">
            <a:noFill/>
            <a:miter lim="800000"/>
            <a:headEnd/>
            <a:tailEnd/>
          </a:ln>
          <a:effectLst>
            <a:outerShdw dist="38100" dir="2700000" rotWithShape="0">
              <a:srgbClr val="808080">
                <a:alpha val="42999"/>
              </a:srgbClr>
            </a:outerShdw>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solidFill>
                <a:effectLst/>
                <a:uLnTx/>
                <a:uFillTx/>
                <a:latin typeface="Calibri" charset="0"/>
              </a:rPr>
              <a:t>Personas</a:t>
            </a:r>
            <a:endParaRPr kumimoji="0" lang="es-MX" sz="2000" b="0" i="0" u="none" strike="noStrike" kern="0" cap="none" spc="0" normalizeH="0" baseline="0" noProof="0" dirty="0">
              <a:ln>
                <a:noFill/>
              </a:ln>
              <a:solidFill>
                <a:schemeClr val="tx2"/>
              </a:solidFill>
              <a:effectLst/>
              <a:uLnTx/>
              <a:uFillTx/>
              <a:latin typeface="Calibri" charset="0"/>
            </a:endParaRPr>
          </a:p>
        </p:txBody>
      </p:sp>
      <p:sp>
        <p:nvSpPr>
          <p:cNvPr id="68" name="6 Elipse"/>
          <p:cNvSpPr/>
          <p:nvPr/>
        </p:nvSpPr>
        <p:spPr bwMode="auto">
          <a:xfrm>
            <a:off x="5149389" y="2018754"/>
            <a:ext cx="1285875" cy="1285875"/>
          </a:xfrm>
          <a:prstGeom prst="ellipse">
            <a:avLst/>
          </a:prstGeom>
          <a:solidFill>
            <a:sysClr val="window" lastClr="FFFFFF"/>
          </a:solidFill>
          <a:ln w="25400" cap="flat" cmpd="sng" algn="ctr">
            <a:solidFill>
              <a:srgbClr val="4BACC6">
                <a:lumMod val="50000"/>
              </a:srgbClr>
            </a:solidFill>
            <a:prstDash val="solid"/>
            <a:headEnd type="none" w="med" len="med"/>
            <a:tailEnd type="none" w="med" len="med"/>
          </a:ln>
          <a:effec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sysClr val="windowText" lastClr="000000"/>
              </a:solidFill>
              <a:effectLst/>
              <a:uLnTx/>
              <a:uFillTx/>
              <a:latin typeface="Calibri"/>
              <a:ea typeface="ＭＳ Ｐゴシック" charset="-128"/>
              <a:cs typeface="+mn-cs"/>
            </a:endParaRPr>
          </a:p>
        </p:txBody>
      </p:sp>
      <p:sp>
        <p:nvSpPr>
          <p:cNvPr id="75" name="7 CuadroTexto"/>
          <p:cNvSpPr txBox="1">
            <a:spLocks noChangeArrowheads="1"/>
          </p:cNvSpPr>
          <p:nvPr/>
        </p:nvSpPr>
        <p:spPr bwMode="auto">
          <a:xfrm>
            <a:off x="5267737" y="1647090"/>
            <a:ext cx="888385" cy="400110"/>
          </a:xfrm>
          <a:prstGeom prst="rect">
            <a:avLst/>
          </a:prstGeom>
          <a:noFill/>
          <a:ln w="9525">
            <a:noFill/>
            <a:miter lim="800000"/>
            <a:headEnd/>
            <a:tailEnd/>
          </a:ln>
          <a:effectLst>
            <a:outerShdw dist="38100" dir="2700000" rotWithShape="0">
              <a:srgbClr val="808080">
                <a:alpha val="42999"/>
              </a:srgbClr>
            </a:outerShdw>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solidFill>
                <a:effectLst/>
                <a:uLnTx/>
                <a:uFillTx/>
                <a:latin typeface="Calibri" charset="0"/>
              </a:rPr>
              <a:t>Dinero</a:t>
            </a:r>
            <a:endParaRPr kumimoji="0" lang="es-MX" sz="2000" b="0" i="0" u="none" strike="noStrike" kern="0" cap="none" spc="0" normalizeH="0" baseline="0" noProof="0" dirty="0">
              <a:ln>
                <a:noFill/>
              </a:ln>
              <a:solidFill>
                <a:schemeClr val="tx2"/>
              </a:solidFill>
              <a:effectLst/>
              <a:uLnTx/>
              <a:uFillTx/>
              <a:latin typeface="Calibri" charset="0"/>
            </a:endParaRPr>
          </a:p>
        </p:txBody>
      </p:sp>
      <p:pic>
        <p:nvPicPr>
          <p:cNvPr id="76"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46136" y="4296406"/>
            <a:ext cx="648000" cy="621513"/>
          </a:xfrm>
          <a:prstGeom prst="rect">
            <a:avLst/>
          </a:prstGeom>
          <a:noFill/>
          <a:ln w="9525">
            <a:noFill/>
            <a:miter lim="800000"/>
            <a:headEnd/>
            <a:tailEnd/>
          </a:ln>
          <a:effectLst>
            <a:outerShdw dist="139700" dir="2700000" algn="tl" rotWithShape="0">
              <a:srgbClr val="333333">
                <a:alpha val="64999"/>
              </a:srgbClr>
            </a:outerShdw>
          </a:effectLst>
        </p:spPr>
      </p:pic>
      <p:pic>
        <p:nvPicPr>
          <p:cNvPr id="77" name="Picture 3"/>
          <p:cNvPicPr>
            <a:picLocks noChangeAspect="1" noChangeArrowheads="1"/>
          </p:cNvPicPr>
          <p:nvPr/>
        </p:nvPicPr>
        <p:blipFill>
          <a:blip r:embed="rId4" cstate="print">
            <a:clrChange>
              <a:clrFrom>
                <a:srgbClr val="FFFFFF"/>
              </a:clrFrom>
              <a:clrTo>
                <a:srgbClr val="FFFFFF">
                  <a:alpha val="0"/>
                </a:srgbClr>
              </a:clrTo>
            </a:clrChange>
            <a:duotone>
              <a:srgbClr val="C0504D">
                <a:shade val="45000"/>
                <a:satMod val="135000"/>
              </a:srgbClr>
              <a:prstClr val="white"/>
            </a:duotone>
          </a:blip>
          <a:srcRect/>
          <a:stretch>
            <a:fillRect/>
          </a:stretch>
        </p:blipFill>
        <p:spPr bwMode="auto">
          <a:xfrm>
            <a:off x="3006176" y="4026894"/>
            <a:ext cx="720080" cy="720102"/>
          </a:xfrm>
          <a:prstGeom prst="rect">
            <a:avLst/>
          </a:prstGeom>
          <a:ln>
            <a:noFill/>
          </a:ln>
          <a:effectLst>
            <a:outerShdw blurRad="292100" dist="139700" dir="2700000" algn="tl" rotWithShape="0">
              <a:srgbClr val="333333">
                <a:alpha val="65000"/>
              </a:srgbClr>
            </a:outerShdw>
          </a:effectLst>
        </p:spPr>
      </p:pic>
      <p:pic>
        <p:nvPicPr>
          <p:cNvPr id="78" name="Picture 7" descr="http://teamwork.sg/infotrustsite1/images/cfm_icon.png"/>
          <p:cNvPicPr>
            <a:picLocks noChangeAspect="1" noChangeArrowheads="1"/>
          </p:cNvPicPr>
          <p:nvPr/>
        </p:nvPicPr>
        <p:blipFill>
          <a:blip r:embed="rId5" cstate="print"/>
          <a:srcRect/>
          <a:stretch>
            <a:fillRect/>
          </a:stretch>
        </p:blipFill>
        <p:spPr bwMode="auto">
          <a:xfrm>
            <a:off x="2766624" y="2304168"/>
            <a:ext cx="972000" cy="860426"/>
          </a:xfrm>
          <a:prstGeom prst="rect">
            <a:avLst/>
          </a:prstGeom>
          <a:noFill/>
          <a:ln w="9525">
            <a:noFill/>
            <a:miter lim="800000"/>
            <a:headEnd/>
            <a:tailEnd/>
          </a:ln>
        </p:spPr>
      </p:pic>
      <p:pic>
        <p:nvPicPr>
          <p:cNvPr id="79" name="Picture 2" descr="http://cdn2.iconfinder.com/data/icons/Siena/128/currency_dollar%20blue.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197480" y="2047200"/>
            <a:ext cx="1219200" cy="1219201"/>
          </a:xfrm>
          <a:prstGeom prst="rect">
            <a:avLst/>
          </a:prstGeom>
          <a:noFill/>
          <a:extLst>
            <a:ext uri="{909E8E84-426E-40DD-AFC4-6F175D3DCCD1}">
              <a14:hiddenFill xmlns:a14="http://schemas.microsoft.com/office/drawing/2010/main" xmlns="">
                <a:solidFill>
                  <a:srgbClr val="FFFFFF"/>
                </a:solidFill>
              </a14:hiddenFill>
            </a:ext>
          </a:extLst>
        </p:spPr>
      </p:pic>
      <p:pic>
        <p:nvPicPr>
          <p:cNvPr id="80" name="Picture 2"/>
          <p:cNvPicPr>
            <a:picLocks noChangeAspect="1" noChangeArrowheads="1"/>
          </p:cNvPicPr>
          <p:nvPr/>
        </p:nvPicPr>
        <p:blipFill>
          <a:blip r:embed="rId7" cstate="print">
            <a:clrChange>
              <a:clrFrom>
                <a:srgbClr val="FFFFFF"/>
              </a:clrFrom>
              <a:clrTo>
                <a:srgbClr val="FFFFFF">
                  <a:alpha val="0"/>
                </a:srgbClr>
              </a:clrTo>
            </a:clrChange>
          </a:blip>
          <a:srcRect l="56000" t="31250" b="35001"/>
          <a:stretch>
            <a:fillRect/>
          </a:stretch>
        </p:blipFill>
        <p:spPr bwMode="auto">
          <a:xfrm>
            <a:off x="5228544" y="4108136"/>
            <a:ext cx="1162049" cy="712787"/>
          </a:xfrm>
          <a:prstGeom prst="rect">
            <a:avLst/>
          </a:prstGeom>
          <a:noFill/>
          <a:ln w="9525">
            <a:noFill/>
            <a:miter lim="800000"/>
            <a:headEnd/>
            <a:tailEnd/>
          </a:ln>
          <a:effectLst>
            <a:outerShdw dist="139700" dir="2700000" algn="tl" rotWithShape="0">
              <a:srgbClr val="333333">
                <a:alpha val="64999"/>
              </a:srgbClr>
            </a:outerShdw>
          </a:effectLst>
        </p:spPr>
      </p:pic>
      <p:grpSp>
        <p:nvGrpSpPr>
          <p:cNvPr id="2" name="42 Grupo"/>
          <p:cNvGrpSpPr/>
          <p:nvPr/>
        </p:nvGrpSpPr>
        <p:grpSpPr>
          <a:xfrm>
            <a:off x="7011328" y="1268760"/>
            <a:ext cx="1800200" cy="1800000"/>
            <a:chOff x="6948264" y="1268760"/>
            <a:chExt cx="1800200" cy="1800000"/>
          </a:xfrm>
        </p:grpSpPr>
        <p:sp>
          <p:nvSpPr>
            <p:cNvPr id="22" name="21 Llamada rectangular"/>
            <p:cNvSpPr/>
            <p:nvPr/>
          </p:nvSpPr>
          <p:spPr bwMode="auto">
            <a:xfrm>
              <a:off x="6948264" y="1268760"/>
              <a:ext cx="1800200" cy="1800000"/>
            </a:xfrm>
            <a:prstGeom prst="wedgeRectCallout">
              <a:avLst>
                <a:gd name="adj1" fmla="val -81844"/>
                <a:gd name="adj2" fmla="val 17109"/>
              </a:avLst>
            </a:prstGeom>
            <a:solidFill>
              <a:sysClr val="window" lastClr="FFFFFF"/>
            </a:solidFill>
            <a:ln w="25400" cap="flat" cmpd="sng" algn="ctr">
              <a:solidFill>
                <a:srgbClr val="C0504D"/>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0" cap="none" spc="0" normalizeH="0" baseline="0" noProof="0" dirty="0" smtClean="0">
                <a:ln>
                  <a:noFill/>
                </a:ln>
                <a:solidFill>
                  <a:sysClr val="windowText" lastClr="000000"/>
                </a:solidFill>
                <a:effectLst/>
                <a:uLnTx/>
                <a:uFillTx/>
                <a:latin typeface="Arial" charset="0"/>
                <a:ea typeface="ＭＳ Ｐゴシック" pitchFamily="1" charset="-128"/>
                <a:cs typeface="+mn-cs"/>
              </a:endParaRPr>
            </a:p>
          </p:txBody>
        </p:sp>
        <p:sp>
          <p:nvSpPr>
            <p:cNvPr id="23" name="22 CuadroTexto"/>
            <p:cNvSpPr txBox="1"/>
            <p:nvPr/>
          </p:nvSpPr>
          <p:spPr>
            <a:xfrm>
              <a:off x="7092280" y="1661671"/>
              <a:ext cx="1512168" cy="562630"/>
            </a:xfrm>
            <a:prstGeom prst="ellipse">
              <a:avLst/>
            </a:prstGeom>
            <a:solidFill>
              <a:sysClr val="window" lastClr="FFFFFF"/>
            </a:solidFill>
            <a:ln w="25400" cap="flat" cmpd="sng" algn="ctr">
              <a:solidFill>
                <a:srgbClr val="4F81BD"/>
              </a:solidFill>
              <a:prstDash val="solid"/>
            </a:ln>
            <a:effectLst/>
          </p:spPr>
          <p:txBody>
            <a:bodyPr wrap="squar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1000" b="1" i="0" u="none" strike="noStrike" kern="0" cap="none" spc="0" normalizeH="0" baseline="0" noProof="0" dirty="0" smtClean="0">
                  <a:ln>
                    <a:noFill/>
                  </a:ln>
                  <a:solidFill>
                    <a:sysClr val="windowText" lastClr="000000"/>
                  </a:solidFill>
                  <a:uLnTx/>
                  <a:uFillTx/>
                  <a:latin typeface="Arial"/>
                  <a:ea typeface="ＭＳ Ｐゴシック"/>
                  <a:cs typeface="+mn-cs"/>
                </a:rPr>
                <a:t>Optimización de Recursos</a:t>
              </a:r>
              <a:endParaRPr kumimoji="0" lang="es-MX" sz="1000" b="1" i="0" u="none" strike="noStrike" kern="0" cap="none" spc="0" normalizeH="0" baseline="0" noProof="0" dirty="0">
                <a:ln>
                  <a:noFill/>
                </a:ln>
                <a:solidFill>
                  <a:sysClr val="windowText" lastClr="000000"/>
                </a:solidFill>
                <a:uLnTx/>
                <a:uFillTx/>
                <a:latin typeface="Arial"/>
                <a:ea typeface="ＭＳ Ｐゴシック"/>
                <a:cs typeface="+mn-cs"/>
              </a:endParaRPr>
            </a:p>
          </p:txBody>
        </p:sp>
        <p:sp>
          <p:nvSpPr>
            <p:cNvPr id="24" name="23 CuadroTexto"/>
            <p:cNvSpPr txBox="1"/>
            <p:nvPr/>
          </p:nvSpPr>
          <p:spPr>
            <a:xfrm>
              <a:off x="6956496" y="1321023"/>
              <a:ext cx="1791968" cy="307777"/>
            </a:xfrm>
            <a:prstGeom prst="rect">
              <a:avLst/>
            </a:prstGeom>
            <a:noFill/>
          </p:spPr>
          <p:txBody>
            <a:bodyPr wrap="square" rtlCol="0">
              <a:spAutoFit/>
            </a:bodyPr>
            <a:lstStyle/>
            <a:p>
              <a:pPr algn="ctr"/>
              <a:r>
                <a:rPr lang="es-MX" sz="1400" b="1" dirty="0" smtClean="0">
                  <a:solidFill>
                    <a:schemeClr val="tx2"/>
                  </a:solidFill>
                  <a:effectLst>
                    <a:outerShdw blurRad="38100" dist="38100" dir="2700000" algn="tl">
                      <a:srgbClr val="000000">
                        <a:alpha val="43137"/>
                      </a:srgbClr>
                    </a:outerShdw>
                  </a:effectLst>
                </a:rPr>
                <a:t>Acciones</a:t>
              </a:r>
              <a:endParaRPr lang="es-MX" sz="1400" b="1" dirty="0">
                <a:solidFill>
                  <a:schemeClr val="tx2"/>
                </a:solidFill>
                <a:effectLst>
                  <a:outerShdw blurRad="38100" dist="38100" dir="2700000" algn="tl">
                    <a:srgbClr val="000000">
                      <a:alpha val="43137"/>
                    </a:srgbClr>
                  </a:outerShdw>
                </a:effectLst>
              </a:endParaRPr>
            </a:p>
          </p:txBody>
        </p:sp>
        <p:sp>
          <p:nvSpPr>
            <p:cNvPr id="25" name="24 CuadroTexto"/>
            <p:cNvSpPr txBox="1"/>
            <p:nvPr/>
          </p:nvSpPr>
          <p:spPr>
            <a:xfrm>
              <a:off x="7092280" y="2317348"/>
              <a:ext cx="1512168" cy="649188"/>
            </a:xfrm>
            <a:prstGeom prst="ellipse">
              <a:avLst/>
            </a:prstGeom>
            <a:solidFill>
              <a:sysClr val="window" lastClr="FFFFFF"/>
            </a:solidFill>
            <a:ln w="25400" cap="flat" cmpd="sng" algn="ctr">
              <a:solidFill>
                <a:srgbClr val="4F81BD"/>
              </a:solidFill>
              <a:prstDash val="solid"/>
            </a:ln>
            <a:effectLst/>
          </p:spPr>
          <p:txBody>
            <a:bodyPr wrap="square" lIns="0" tIns="0" rIns="0" bIns="0"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s-MX" sz="1000" b="1" kern="0" dirty="0" smtClean="0">
                <a:solidFill>
                  <a:sysClr val="windowText" lastClr="000000"/>
                </a:solidFill>
                <a:latin typeface="Arial"/>
                <a:ea typeface="ＭＳ Ｐゴシック"/>
              </a:endParaRPr>
            </a:p>
            <a:p>
              <a:pPr marL="0" marR="0" lvl="0" indent="0" algn="ctr" defTabSz="914400" eaLnBrk="1" fontAlgn="auto" latinLnBrk="0" hangingPunct="1">
                <a:lnSpc>
                  <a:spcPct val="100000"/>
                </a:lnSpc>
                <a:spcBef>
                  <a:spcPts val="0"/>
                </a:spcBef>
                <a:spcAft>
                  <a:spcPts val="0"/>
                </a:spcAft>
                <a:buClrTx/>
                <a:buSzTx/>
                <a:buFontTx/>
                <a:buNone/>
                <a:tabLst/>
                <a:defRPr/>
              </a:pPr>
              <a:r>
                <a:rPr lang="es-MX" sz="1000" b="1" kern="0" dirty="0" smtClean="0">
                  <a:solidFill>
                    <a:sysClr val="windowText" lastClr="000000"/>
                  </a:solidFill>
                  <a:latin typeface="Arial"/>
                  <a:ea typeface="ＭＳ Ｐゴシック"/>
                </a:rPr>
                <a:t>Control Vehicular</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000" b="1" i="0" u="none" strike="noStrike" kern="0" cap="none" spc="0" normalizeH="0" baseline="0" noProof="0" dirty="0">
                <a:ln>
                  <a:noFill/>
                </a:ln>
                <a:solidFill>
                  <a:sysClr val="windowText" lastClr="000000"/>
                </a:solidFill>
                <a:uLnTx/>
                <a:uFillTx/>
                <a:latin typeface="Arial"/>
                <a:ea typeface="ＭＳ Ｐゴシック"/>
                <a:cs typeface="+mn-cs"/>
              </a:endParaRPr>
            </a:p>
          </p:txBody>
        </p:sp>
      </p:grpSp>
      <p:grpSp>
        <p:nvGrpSpPr>
          <p:cNvPr id="3" name="43 Grupo"/>
          <p:cNvGrpSpPr/>
          <p:nvPr/>
        </p:nvGrpSpPr>
        <p:grpSpPr>
          <a:xfrm>
            <a:off x="7083336" y="3429000"/>
            <a:ext cx="1800200" cy="2448272"/>
            <a:chOff x="7020272" y="3429000"/>
            <a:chExt cx="1800200" cy="2448272"/>
          </a:xfrm>
        </p:grpSpPr>
        <p:sp>
          <p:nvSpPr>
            <p:cNvPr id="26" name="25 Llamada rectangular"/>
            <p:cNvSpPr/>
            <p:nvPr/>
          </p:nvSpPr>
          <p:spPr bwMode="auto">
            <a:xfrm>
              <a:off x="7020272" y="3429000"/>
              <a:ext cx="1800200" cy="2448272"/>
            </a:xfrm>
            <a:prstGeom prst="wedgeRectCallout">
              <a:avLst>
                <a:gd name="adj1" fmla="val -88597"/>
                <a:gd name="adj2" fmla="val 3029"/>
              </a:avLst>
            </a:prstGeom>
            <a:solidFill>
              <a:sysClr val="window" lastClr="FFFFFF"/>
            </a:solidFill>
            <a:ln w="25400" cap="flat" cmpd="sng" algn="ctr">
              <a:solidFill>
                <a:srgbClr val="C0504D"/>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0" cap="none" spc="0" normalizeH="0" baseline="0" noProof="0" dirty="0" smtClean="0">
                <a:ln>
                  <a:noFill/>
                </a:ln>
                <a:solidFill>
                  <a:sysClr val="windowText" lastClr="000000"/>
                </a:solidFill>
                <a:effectLst/>
                <a:uLnTx/>
                <a:uFillTx/>
                <a:latin typeface="Arial" charset="0"/>
                <a:ea typeface="ＭＳ Ｐゴシック" pitchFamily="1" charset="-128"/>
                <a:cs typeface="+mn-cs"/>
              </a:endParaRPr>
            </a:p>
          </p:txBody>
        </p:sp>
        <p:sp>
          <p:nvSpPr>
            <p:cNvPr id="27" name="26 CuadroTexto"/>
            <p:cNvSpPr txBox="1"/>
            <p:nvPr/>
          </p:nvSpPr>
          <p:spPr>
            <a:xfrm>
              <a:off x="7164288" y="3986480"/>
              <a:ext cx="1512168" cy="666656"/>
            </a:xfrm>
            <a:prstGeom prst="ellipse">
              <a:avLst/>
            </a:prstGeom>
            <a:solidFill>
              <a:sysClr val="window" lastClr="FFFFFF"/>
            </a:solidFill>
            <a:ln w="25400" cap="flat" cmpd="sng" algn="ctr">
              <a:solidFill>
                <a:srgbClr val="4F81BD"/>
              </a:solidFill>
              <a:prstDash val="solid"/>
            </a:ln>
            <a:effectLst/>
          </p:spPr>
          <p:txBody>
            <a:bodyPr wrap="square" rtlCol="0" anchor="ctr" anchorCtr="0">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1000" b="1" i="0" u="none" strike="noStrike" kern="0" cap="none" spc="0" normalizeH="0" baseline="0" noProof="0" dirty="0" smtClean="0">
                  <a:ln>
                    <a:noFill/>
                  </a:ln>
                  <a:solidFill>
                    <a:sysClr val="windowText" lastClr="000000"/>
                  </a:solidFill>
                  <a:uLnTx/>
                  <a:uFillTx/>
                  <a:latin typeface="Arial"/>
                  <a:ea typeface="ＭＳ Ｐゴシック"/>
                  <a:cs typeface="+mn-cs"/>
                </a:rPr>
                <a:t>Formación de Actitudes</a:t>
              </a:r>
            </a:p>
          </p:txBody>
        </p:sp>
        <p:sp>
          <p:nvSpPr>
            <p:cNvPr id="28" name="27 CuadroTexto"/>
            <p:cNvSpPr txBox="1"/>
            <p:nvPr/>
          </p:nvSpPr>
          <p:spPr>
            <a:xfrm>
              <a:off x="7028504" y="3481263"/>
              <a:ext cx="1791968" cy="307777"/>
            </a:xfrm>
            <a:prstGeom prst="rect">
              <a:avLst/>
            </a:prstGeom>
            <a:noFill/>
          </p:spPr>
          <p:txBody>
            <a:bodyPr wrap="square" rtlCol="0">
              <a:spAutoFit/>
            </a:bodyPr>
            <a:lstStyle/>
            <a:p>
              <a:pPr algn="ctr"/>
              <a:r>
                <a:rPr lang="es-MX" sz="1400" b="1" dirty="0" smtClean="0">
                  <a:solidFill>
                    <a:schemeClr val="tx2"/>
                  </a:solidFill>
                  <a:effectLst>
                    <a:outerShdw blurRad="38100" dist="38100" dir="2700000" algn="tl">
                      <a:srgbClr val="000000">
                        <a:alpha val="43137"/>
                      </a:srgbClr>
                    </a:outerShdw>
                  </a:effectLst>
                </a:rPr>
                <a:t>Acciones</a:t>
              </a:r>
              <a:endParaRPr lang="es-MX" sz="1400" b="1" dirty="0">
                <a:solidFill>
                  <a:schemeClr val="tx2"/>
                </a:solidFill>
                <a:effectLst>
                  <a:outerShdw blurRad="38100" dist="38100" dir="2700000" algn="tl">
                    <a:srgbClr val="000000">
                      <a:alpha val="43137"/>
                    </a:srgbClr>
                  </a:outerShdw>
                </a:effectLst>
              </a:endParaRPr>
            </a:p>
          </p:txBody>
        </p:sp>
        <p:sp>
          <p:nvSpPr>
            <p:cNvPr id="29" name="28 CuadroTexto"/>
            <p:cNvSpPr txBox="1"/>
            <p:nvPr/>
          </p:nvSpPr>
          <p:spPr>
            <a:xfrm>
              <a:off x="7164288" y="4931876"/>
              <a:ext cx="1512168" cy="657364"/>
            </a:xfrm>
            <a:prstGeom prst="ellipse">
              <a:avLst/>
            </a:prstGeom>
            <a:solidFill>
              <a:sysClr val="window" lastClr="FFFFFF"/>
            </a:solidFill>
            <a:ln w="25400" cap="flat" cmpd="sng" algn="ctr">
              <a:solidFill>
                <a:srgbClr val="4F81BD"/>
              </a:solidFill>
              <a:prstDash val="solid"/>
            </a:ln>
            <a:effectLst/>
          </p:spPr>
          <p:txBody>
            <a:bodyPr wrap="square" lIns="0" tIns="0" rIns="0" bIns="0" rtlCol="0" anchor="ctr" anchorCtr="0">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1000" b="1" kern="0" noProof="0" dirty="0" err="1" smtClean="0">
                  <a:solidFill>
                    <a:sysClr val="windowText" lastClr="000000"/>
                  </a:solidFill>
                  <a:latin typeface="Arial"/>
                  <a:ea typeface="ＭＳ Ｐゴシック"/>
                </a:rPr>
                <a:t>Profesionali-zación</a:t>
              </a:r>
              <a:endParaRPr lang="es-MX" sz="1000" b="1" kern="0" noProof="0" dirty="0" smtClean="0">
                <a:solidFill>
                  <a:sysClr val="windowText" lastClr="000000"/>
                </a:solidFill>
                <a:latin typeface="Arial"/>
                <a:ea typeface="ＭＳ Ｐゴシック"/>
              </a:endParaRPr>
            </a:p>
          </p:txBody>
        </p:sp>
      </p:grpSp>
      <p:grpSp>
        <p:nvGrpSpPr>
          <p:cNvPr id="4" name="40 Grupo"/>
          <p:cNvGrpSpPr/>
          <p:nvPr/>
        </p:nvGrpSpPr>
        <p:grpSpPr>
          <a:xfrm>
            <a:off x="242576" y="1037178"/>
            <a:ext cx="1800200" cy="1872000"/>
            <a:chOff x="179512" y="1037178"/>
            <a:chExt cx="1800200" cy="1872000"/>
          </a:xfrm>
        </p:grpSpPr>
        <p:sp>
          <p:nvSpPr>
            <p:cNvPr id="34" name="100 Llamada rectangular"/>
            <p:cNvSpPr/>
            <p:nvPr/>
          </p:nvSpPr>
          <p:spPr bwMode="auto">
            <a:xfrm>
              <a:off x="179512" y="1037178"/>
              <a:ext cx="1800200" cy="1872000"/>
            </a:xfrm>
            <a:prstGeom prst="wedgeRectCallout">
              <a:avLst>
                <a:gd name="adj1" fmla="val 81322"/>
                <a:gd name="adj2" fmla="val 19554"/>
              </a:avLst>
            </a:prstGeom>
            <a:solidFill>
              <a:sysClr val="window" lastClr="FFFFFF"/>
            </a:solidFill>
            <a:ln w="25400" cap="flat" cmpd="sng" algn="ctr">
              <a:solidFill>
                <a:srgbClr val="C0504D"/>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0" cap="none" spc="0" normalizeH="0" baseline="0" noProof="0" dirty="0" smtClean="0">
                <a:ln>
                  <a:noFill/>
                </a:ln>
                <a:solidFill>
                  <a:sysClr val="windowText" lastClr="000000"/>
                </a:solidFill>
                <a:effectLst/>
                <a:uLnTx/>
                <a:uFillTx/>
                <a:latin typeface="Arial" charset="0"/>
                <a:ea typeface="ＭＳ Ｐゴシック" pitchFamily="1" charset="-128"/>
                <a:cs typeface="+mn-cs"/>
              </a:endParaRPr>
            </a:p>
          </p:txBody>
        </p:sp>
        <p:sp>
          <p:nvSpPr>
            <p:cNvPr id="35" name="101 CuadroTexto"/>
            <p:cNvSpPr txBox="1"/>
            <p:nvPr/>
          </p:nvSpPr>
          <p:spPr>
            <a:xfrm>
              <a:off x="323528" y="1403344"/>
              <a:ext cx="1512168" cy="666656"/>
            </a:xfrm>
            <a:prstGeom prst="ellipse">
              <a:avLst/>
            </a:prstGeom>
            <a:solidFill>
              <a:sysClr val="window" lastClr="FFFFFF"/>
            </a:solidFill>
            <a:ln w="25400" cap="flat" cmpd="sng" algn="ctr">
              <a:solidFill>
                <a:srgbClr val="4F81BD"/>
              </a:solidFill>
              <a:prstDash val="solid"/>
            </a:ln>
            <a:effectLst/>
          </p:spPr>
          <p:txBody>
            <a:bodyPr wrap="square" rtlCol="0" anchor="ctr" anchorCtr="0">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1000" b="1" kern="0" dirty="0" smtClean="0">
                  <a:solidFill>
                    <a:sysClr val="windowText" lastClr="000000"/>
                  </a:solidFill>
                  <a:latin typeface="Arial"/>
                  <a:ea typeface="ＭＳ Ｐゴシック"/>
                </a:rPr>
                <a:t>Gestión por Resultados</a:t>
              </a:r>
              <a:endParaRPr kumimoji="0" lang="es-MX" sz="1000" b="1" i="0" u="none" strike="noStrike" kern="0" cap="none" spc="0" normalizeH="0" baseline="0" noProof="0" dirty="0" smtClean="0">
                <a:ln>
                  <a:noFill/>
                </a:ln>
                <a:solidFill>
                  <a:sysClr val="windowText" lastClr="000000"/>
                </a:solidFill>
                <a:uLnTx/>
                <a:uFillTx/>
                <a:latin typeface="Arial"/>
                <a:ea typeface="ＭＳ Ｐゴシック"/>
                <a:cs typeface="+mn-cs"/>
              </a:endParaRPr>
            </a:p>
          </p:txBody>
        </p:sp>
        <p:sp>
          <p:nvSpPr>
            <p:cNvPr id="36" name="102 CuadroTexto"/>
            <p:cNvSpPr txBox="1"/>
            <p:nvPr/>
          </p:nvSpPr>
          <p:spPr>
            <a:xfrm>
              <a:off x="187744" y="1073675"/>
              <a:ext cx="1791968" cy="307777"/>
            </a:xfrm>
            <a:prstGeom prst="rect">
              <a:avLst/>
            </a:prstGeom>
            <a:noFill/>
          </p:spPr>
          <p:txBody>
            <a:bodyPr wrap="square" rtlCol="0">
              <a:spAutoFit/>
            </a:bodyPr>
            <a:lstStyle/>
            <a:p>
              <a:pPr algn="ctr"/>
              <a:r>
                <a:rPr lang="es-MX" sz="1400" b="1" dirty="0" smtClean="0">
                  <a:solidFill>
                    <a:schemeClr val="tx2"/>
                  </a:solidFill>
                  <a:effectLst>
                    <a:outerShdw blurRad="38100" dist="38100" dir="2700000" algn="tl">
                      <a:srgbClr val="000000">
                        <a:alpha val="43137"/>
                      </a:srgbClr>
                    </a:outerShdw>
                  </a:effectLst>
                </a:rPr>
                <a:t>Acciones</a:t>
              </a:r>
              <a:endParaRPr lang="es-MX" sz="1400" b="1" dirty="0">
                <a:solidFill>
                  <a:schemeClr val="tx2"/>
                </a:solidFill>
                <a:effectLst>
                  <a:outerShdw blurRad="38100" dist="38100" dir="2700000" algn="tl">
                    <a:srgbClr val="000000">
                      <a:alpha val="43137"/>
                    </a:srgbClr>
                  </a:outerShdw>
                </a:effectLst>
              </a:endParaRPr>
            </a:p>
          </p:txBody>
        </p:sp>
        <p:sp>
          <p:nvSpPr>
            <p:cNvPr id="37" name="103 CuadroTexto"/>
            <p:cNvSpPr txBox="1"/>
            <p:nvPr/>
          </p:nvSpPr>
          <p:spPr>
            <a:xfrm>
              <a:off x="323528" y="2148482"/>
              <a:ext cx="1512168" cy="657364"/>
            </a:xfrm>
            <a:prstGeom prst="ellipse">
              <a:avLst/>
            </a:prstGeom>
            <a:solidFill>
              <a:sysClr val="window" lastClr="FFFFFF"/>
            </a:solidFill>
            <a:ln w="25400" cap="flat" cmpd="sng" algn="ctr">
              <a:solidFill>
                <a:srgbClr val="4F81BD"/>
              </a:solidFill>
              <a:prstDash val="solid"/>
            </a:ln>
            <a:effectLst/>
          </p:spPr>
          <p:txBody>
            <a:bodyPr wrap="square" lIns="0" tIns="0" rIns="0" bIns="0"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1000" b="1" kern="0" noProof="0" dirty="0" smtClean="0">
                  <a:solidFill>
                    <a:sysClr val="windowText" lastClr="000000"/>
                  </a:solidFill>
                  <a:latin typeface="Arial"/>
                  <a:ea typeface="ＭＳ Ｐゴシック"/>
                </a:rPr>
                <a:t>Control Interno y Administración de Riesgos</a:t>
              </a:r>
            </a:p>
          </p:txBody>
        </p:sp>
      </p:grpSp>
      <p:grpSp>
        <p:nvGrpSpPr>
          <p:cNvPr id="5" name="41 Grupo"/>
          <p:cNvGrpSpPr/>
          <p:nvPr/>
        </p:nvGrpSpPr>
        <p:grpSpPr>
          <a:xfrm>
            <a:off x="242576" y="2983308"/>
            <a:ext cx="1800200" cy="3240000"/>
            <a:chOff x="179512" y="2983308"/>
            <a:chExt cx="1800200" cy="3240000"/>
          </a:xfrm>
        </p:grpSpPr>
        <p:sp>
          <p:nvSpPr>
            <p:cNvPr id="30" name="29 Llamada rectangular"/>
            <p:cNvSpPr/>
            <p:nvPr/>
          </p:nvSpPr>
          <p:spPr bwMode="auto">
            <a:xfrm>
              <a:off x="179512" y="2983308"/>
              <a:ext cx="1800200" cy="3240000"/>
            </a:xfrm>
            <a:prstGeom prst="wedgeRectCallout">
              <a:avLst>
                <a:gd name="adj1" fmla="val 82733"/>
                <a:gd name="adj2" fmla="val 7623"/>
              </a:avLst>
            </a:prstGeom>
            <a:solidFill>
              <a:sysClr val="window" lastClr="FFFFFF"/>
            </a:solidFill>
            <a:ln w="25400" cap="flat" cmpd="sng" algn="ctr">
              <a:solidFill>
                <a:srgbClr val="C0504D"/>
              </a:solidFill>
              <a:prstDash val="soli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0" cap="none" spc="0" normalizeH="0" baseline="0" noProof="0" dirty="0" smtClean="0">
                <a:ln>
                  <a:noFill/>
                </a:ln>
                <a:solidFill>
                  <a:sysClr val="windowText" lastClr="000000"/>
                </a:solidFill>
                <a:effectLst/>
                <a:uLnTx/>
                <a:uFillTx/>
                <a:latin typeface="Arial" charset="0"/>
                <a:ea typeface="ＭＳ Ｐゴシック" pitchFamily="1" charset="-128"/>
                <a:cs typeface="+mn-cs"/>
              </a:endParaRPr>
            </a:p>
          </p:txBody>
        </p:sp>
        <p:sp>
          <p:nvSpPr>
            <p:cNvPr id="31" name="30 CuadroTexto"/>
            <p:cNvSpPr txBox="1"/>
            <p:nvPr/>
          </p:nvSpPr>
          <p:spPr>
            <a:xfrm>
              <a:off x="323528" y="3334404"/>
              <a:ext cx="1512168" cy="684000"/>
            </a:xfrm>
            <a:prstGeom prst="ellipse">
              <a:avLst/>
            </a:prstGeom>
            <a:solidFill>
              <a:sysClr val="window" lastClr="FFFFFF"/>
            </a:solidFill>
            <a:ln w="25400" cap="flat" cmpd="sng" algn="ctr">
              <a:solidFill>
                <a:srgbClr val="4F81BD"/>
              </a:solidFill>
              <a:prstDash val="solid"/>
            </a:ln>
            <a:effectLst/>
          </p:spPr>
          <p:txBody>
            <a:bodyPr wrap="square" rtlCol="0" anchor="ctr" anchorCtr="0">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1000" b="1" i="0" u="none" strike="noStrike" kern="0" cap="none" spc="0" normalizeH="0" baseline="0" noProof="0" dirty="0" smtClean="0">
                  <a:ln>
                    <a:noFill/>
                  </a:ln>
                  <a:solidFill>
                    <a:sysClr val="windowText" lastClr="000000"/>
                  </a:solidFill>
                  <a:uLnTx/>
                  <a:uFillTx/>
                  <a:latin typeface="Arial"/>
                  <a:ea typeface="ＭＳ Ｐゴシック"/>
                  <a:cs typeface="+mn-cs"/>
                </a:rPr>
                <a:t>Mejora de la Gestión</a:t>
              </a:r>
            </a:p>
          </p:txBody>
        </p:sp>
        <p:sp>
          <p:nvSpPr>
            <p:cNvPr id="32" name="31 CuadroTexto"/>
            <p:cNvSpPr txBox="1"/>
            <p:nvPr/>
          </p:nvSpPr>
          <p:spPr>
            <a:xfrm>
              <a:off x="187744" y="3035571"/>
              <a:ext cx="1791968" cy="307777"/>
            </a:xfrm>
            <a:prstGeom prst="rect">
              <a:avLst/>
            </a:prstGeom>
            <a:noFill/>
          </p:spPr>
          <p:txBody>
            <a:bodyPr wrap="square" rtlCol="0">
              <a:spAutoFit/>
            </a:bodyPr>
            <a:lstStyle/>
            <a:p>
              <a:pPr algn="ctr"/>
              <a:r>
                <a:rPr lang="es-MX" sz="1400" b="1" dirty="0" smtClean="0">
                  <a:solidFill>
                    <a:schemeClr val="tx2"/>
                  </a:solidFill>
                  <a:effectLst>
                    <a:outerShdw blurRad="38100" dist="38100" dir="2700000" algn="tl">
                      <a:srgbClr val="000000">
                        <a:alpha val="43137"/>
                      </a:srgbClr>
                    </a:outerShdw>
                  </a:effectLst>
                </a:rPr>
                <a:t>Acciones</a:t>
              </a:r>
              <a:endParaRPr lang="es-MX" sz="1400" b="1" dirty="0">
                <a:solidFill>
                  <a:schemeClr val="tx2"/>
                </a:solidFill>
                <a:effectLst>
                  <a:outerShdw blurRad="38100" dist="38100" dir="2700000" algn="tl">
                    <a:srgbClr val="000000">
                      <a:alpha val="43137"/>
                    </a:srgbClr>
                  </a:outerShdw>
                </a:effectLst>
              </a:endParaRPr>
            </a:p>
          </p:txBody>
        </p:sp>
        <p:sp>
          <p:nvSpPr>
            <p:cNvPr id="33" name="32 CuadroTexto"/>
            <p:cNvSpPr txBox="1"/>
            <p:nvPr/>
          </p:nvSpPr>
          <p:spPr>
            <a:xfrm>
              <a:off x="323528" y="4054484"/>
              <a:ext cx="1512168" cy="684000"/>
            </a:xfrm>
            <a:prstGeom prst="ellipse">
              <a:avLst/>
            </a:prstGeom>
            <a:solidFill>
              <a:sysClr val="window" lastClr="FFFFFF"/>
            </a:solidFill>
            <a:ln w="25400" cap="flat" cmpd="sng" algn="ctr">
              <a:solidFill>
                <a:srgbClr val="4F81BD"/>
              </a:solidFill>
              <a:prstDash val="solid"/>
            </a:ln>
            <a:effectLst/>
          </p:spPr>
          <p:txBody>
            <a:bodyPr wrap="square" rtlCol="0" anchor="ctr" anchorCtr="0">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1000" b="1" kern="0" noProof="0" dirty="0" smtClean="0">
                  <a:solidFill>
                    <a:sysClr val="windowText" lastClr="000000"/>
                  </a:solidFill>
                  <a:latin typeface="Arial"/>
                  <a:ea typeface="ＭＳ Ｐゴシック"/>
                </a:rPr>
                <a:t>Mejora Regulatoria</a:t>
              </a:r>
            </a:p>
          </p:txBody>
        </p:sp>
        <p:sp>
          <p:nvSpPr>
            <p:cNvPr id="39" name="38 CuadroTexto"/>
            <p:cNvSpPr txBox="1"/>
            <p:nvPr/>
          </p:nvSpPr>
          <p:spPr>
            <a:xfrm>
              <a:off x="323528" y="4781038"/>
              <a:ext cx="1512168" cy="684000"/>
            </a:xfrm>
            <a:prstGeom prst="ellipse">
              <a:avLst/>
            </a:prstGeom>
            <a:solidFill>
              <a:sysClr val="window" lastClr="FFFFFF"/>
            </a:solidFill>
            <a:ln w="25400" cap="flat" cmpd="sng" algn="ctr">
              <a:solidFill>
                <a:srgbClr val="4F81BD"/>
              </a:solidFill>
              <a:prstDash val="solid"/>
            </a:ln>
            <a:effectLst/>
          </p:spPr>
          <p:txBody>
            <a:bodyPr wrap="square" lIns="36000" tIns="36000" rIns="36000" bIns="36000"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1000" b="1" kern="0" dirty="0" smtClean="0">
                  <a:solidFill>
                    <a:sysClr val="windowText" lastClr="000000"/>
                  </a:solidFill>
                  <a:latin typeface="Arial"/>
                  <a:ea typeface="ＭＳ Ｐゴシック"/>
                </a:rPr>
                <a:t>C</a:t>
              </a:r>
              <a:r>
                <a:rPr kumimoji="0" lang="es-MX" sz="1000" b="1" i="0" u="none" strike="noStrike" kern="0" cap="none" spc="0" normalizeH="0" baseline="0" noProof="0" dirty="0" err="1" smtClean="0">
                  <a:ln>
                    <a:noFill/>
                  </a:ln>
                  <a:solidFill>
                    <a:sysClr val="windowText" lastClr="000000"/>
                  </a:solidFill>
                  <a:uLnTx/>
                  <a:uFillTx/>
                  <a:latin typeface="Arial"/>
                  <a:ea typeface="ＭＳ Ｐゴシック"/>
                  <a:cs typeface="+mn-cs"/>
                </a:rPr>
                <a:t>alidad</a:t>
              </a:r>
              <a:r>
                <a:rPr kumimoji="0" lang="es-MX" sz="1000" b="1" i="0" u="none" strike="noStrike" kern="0" cap="none" spc="0" normalizeH="0" baseline="0" noProof="0" dirty="0" smtClean="0">
                  <a:ln>
                    <a:noFill/>
                  </a:ln>
                  <a:solidFill>
                    <a:sysClr val="windowText" lastClr="000000"/>
                  </a:solidFill>
                  <a:uLnTx/>
                  <a:uFillTx/>
                  <a:latin typeface="Arial"/>
                  <a:ea typeface="ＭＳ Ｐゴシック"/>
                  <a:cs typeface="+mn-cs"/>
                </a:rPr>
                <a:t> Gubernamental</a:t>
              </a:r>
            </a:p>
          </p:txBody>
        </p:sp>
        <p:sp>
          <p:nvSpPr>
            <p:cNvPr id="40" name="39 CuadroTexto"/>
            <p:cNvSpPr txBox="1"/>
            <p:nvPr/>
          </p:nvSpPr>
          <p:spPr>
            <a:xfrm>
              <a:off x="323528" y="5501118"/>
              <a:ext cx="1512168" cy="684000"/>
            </a:xfrm>
            <a:prstGeom prst="ellipse">
              <a:avLst/>
            </a:prstGeom>
            <a:solidFill>
              <a:sysClr val="window" lastClr="FFFFFF"/>
            </a:solidFill>
            <a:ln w="25400" cap="flat" cmpd="sng" algn="ctr">
              <a:solidFill>
                <a:srgbClr val="4F81BD"/>
              </a:solidFill>
              <a:prstDash val="solid"/>
            </a:ln>
            <a:effectLst/>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1000" b="1" kern="0" noProof="0" dirty="0" smtClean="0">
                  <a:solidFill>
                    <a:sysClr val="windowText" lastClr="000000"/>
                  </a:solidFill>
                  <a:latin typeface="Arial"/>
                  <a:ea typeface="ＭＳ Ｐゴシック"/>
                </a:rPr>
                <a:t>Innovación y Gobierno Digital</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15355</TotalTime>
  <Words>11456</Words>
  <Application>Microsoft Office PowerPoint</Application>
  <PresentationFormat>Presentación en pantalla (4:3)</PresentationFormat>
  <Paragraphs>1445</Paragraphs>
  <Slides>156</Slides>
  <Notes>44</Notes>
  <HiddenSlides>0</HiddenSlides>
  <MMClips>0</MMClips>
  <ScaleCrop>false</ScaleCrop>
  <HeadingPairs>
    <vt:vector size="6" baseType="variant">
      <vt:variant>
        <vt:lpstr>Tema</vt:lpstr>
      </vt:variant>
      <vt:variant>
        <vt:i4>2</vt:i4>
      </vt:variant>
      <vt:variant>
        <vt:lpstr>Servidores OLE incrustados</vt:lpstr>
      </vt:variant>
      <vt:variant>
        <vt:i4>1</vt:i4>
      </vt:variant>
      <vt:variant>
        <vt:lpstr>Títulos de diapositiva</vt:lpstr>
      </vt:variant>
      <vt:variant>
        <vt:i4>156</vt:i4>
      </vt:variant>
    </vt:vector>
  </HeadingPairs>
  <TitlesOfParts>
    <vt:vector size="159" baseType="lpstr">
      <vt:lpstr>Tema de Office</vt:lpstr>
      <vt:lpstr>Diseño personalizado</vt:lpstr>
      <vt:lpstr>Document</vt:lpstr>
      <vt:lpstr>Diapositiva 1</vt:lpstr>
      <vt:lpstr>Diapositiva 2</vt:lpstr>
      <vt:lpstr>Objetivo</vt:lpstr>
      <vt:lpstr>Índice</vt:lpstr>
      <vt:lpstr>1. Las Reformas y la Modernización Administrativa</vt:lpstr>
      <vt:lpstr>Modernización</vt:lpstr>
      <vt:lpstr>¿Por que modernizar?</vt:lpstr>
      <vt:lpstr>VIDEO:  El Santo contra la burocracia</vt:lpstr>
      <vt:lpstr>Modernización del Estado</vt:lpstr>
      <vt:lpstr>Diapositiva 10</vt:lpstr>
      <vt:lpstr>Por lo tanto son las características de las metodologías, procedimientos, medios técnicos, y los diseños organizacionales disponibles y utilizados, es decir la organización en operación, lo que en última instancia determina si esta es capaz o no de cumplir con sus funciones y metas institucionales para la cual fue creada. </vt:lpstr>
      <vt:lpstr>Formas de modernizar</vt:lpstr>
      <vt:lpstr>Diapositiva 13</vt:lpstr>
      <vt:lpstr>Diapositiva 14</vt:lpstr>
      <vt:lpstr>1. Las Reformas y la Modernización Administrativa</vt:lpstr>
      <vt:lpstr>Marco Teórico</vt:lpstr>
      <vt:lpstr>Diapositiva 17</vt:lpstr>
      <vt:lpstr>Elementos de la APE</vt:lpstr>
      <vt:lpstr>Diapositiva 19</vt:lpstr>
      <vt:lpstr>Diapositiva 20</vt:lpstr>
      <vt:lpstr>Tendencias</vt:lpstr>
      <vt:lpstr>Elemento jurídico administrativo</vt:lpstr>
      <vt:lpstr>Elemento jurídico administrativo</vt:lpstr>
      <vt:lpstr>Elemento Humano</vt:lpstr>
      <vt:lpstr>Elemento tecnológico</vt:lpstr>
      <vt:lpstr>Diapositiva 26</vt:lpstr>
      <vt:lpstr>Diapositiva 27</vt:lpstr>
      <vt:lpstr>1. Las Reformas y la Modernización Administrativa</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2. La Modernización Administrativa en Sonora</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Estructura Organizativa del Poder  Ejecutivo de Sonora 1919-2014 </vt:lpstr>
      <vt:lpstr>Diapositiva 72</vt:lpstr>
      <vt:lpstr>Diapositiva 73</vt:lpstr>
      <vt:lpstr>Diapositiva 74</vt:lpstr>
      <vt:lpstr>Diapositiva 75</vt:lpstr>
      <vt:lpstr>Diapositiva 76</vt:lpstr>
      <vt:lpstr>Diapositiva 77</vt:lpstr>
      <vt:lpstr>Diapositiva 78</vt:lpstr>
      <vt:lpstr>Diapositiva 79</vt:lpstr>
      <vt:lpstr>2. La Modernización Administrativa en Sonora</vt:lpstr>
      <vt:lpstr>Diapositiva 81</vt:lpstr>
      <vt:lpstr>Diapositiva 82</vt:lpstr>
      <vt:lpstr>Diapositiva 83</vt:lpstr>
      <vt:lpstr>Diapositiva 84</vt:lpstr>
      <vt:lpstr>Guía para integrar proyectos de mejora</vt:lpstr>
      <vt:lpstr>Diapositiva 86</vt:lpstr>
      <vt:lpstr>Diapositiva 87</vt:lpstr>
      <vt:lpstr>Diapositiva 88</vt:lpstr>
      <vt:lpstr>Diapositiva 89</vt:lpstr>
      <vt:lpstr>Diapositiva 90</vt:lpstr>
      <vt:lpstr>Diapositiva 91</vt:lpstr>
      <vt:lpstr>Diapositiva 92</vt:lpstr>
      <vt:lpstr>2. La Modernización Administrativa en Sonora</vt:lpstr>
      <vt:lpstr>Diapositiva 94</vt:lpstr>
      <vt:lpstr>Diapositiva 95</vt:lpstr>
      <vt:lpstr>Diapositiva 96</vt:lpstr>
      <vt:lpstr>Diapositiva 97</vt:lpstr>
      <vt:lpstr>Diapositiva 98</vt:lpstr>
      <vt:lpstr>Diapositiva 99</vt:lpstr>
      <vt:lpstr>Diapositiva 100</vt:lpstr>
      <vt:lpstr>Diapositiva 101</vt:lpstr>
      <vt:lpstr>¿En qué se ha avanzado?</vt:lpstr>
      <vt:lpstr>2. La Modernización Administrativa en Sonora</vt:lpstr>
      <vt:lpstr>Diapositiva 104</vt:lpstr>
      <vt:lpstr>Estrategia</vt:lpstr>
      <vt:lpstr>Operación General</vt:lpstr>
      <vt:lpstr>Diapositiva 107</vt:lpstr>
      <vt:lpstr>Diapositiva 108</vt:lpstr>
      <vt:lpstr>Diapositiva 109</vt:lpstr>
      <vt:lpstr>Proyecto de Mejora</vt:lpstr>
      <vt:lpstr>Herramientas de apoyo a la instrumentación</vt:lpstr>
      <vt:lpstr> EJERCICIO PRÁCTICO     </vt:lpstr>
      <vt:lpstr>Diapositiva 113</vt:lpstr>
      <vt:lpstr>Diapositiva 114</vt:lpstr>
      <vt:lpstr>Diapositiva 115</vt:lpstr>
      <vt:lpstr>Diapositiva 116</vt:lpstr>
      <vt:lpstr>Diapositiva 117</vt:lpstr>
      <vt:lpstr>Diapositiva 118</vt:lpstr>
      <vt:lpstr>Diapositiva 119</vt:lpstr>
      <vt:lpstr>Diapositiva 120</vt:lpstr>
      <vt:lpstr>Diapositiva 121</vt:lpstr>
      <vt:lpstr>Diapositiva 122</vt:lpstr>
      <vt:lpstr>Diapositiva 123</vt:lpstr>
      <vt:lpstr>Diapositiva 124</vt:lpstr>
      <vt:lpstr>Diapositiva 125</vt:lpstr>
      <vt:lpstr>Diapositiva 126</vt:lpstr>
      <vt:lpstr>Diapositiva 127</vt:lpstr>
      <vt:lpstr>Diapositiva 128</vt:lpstr>
      <vt:lpstr>3. La organización gubernamental en la Era del Conocimiento</vt:lpstr>
      <vt:lpstr>La Organización en la Era del Conocimiento</vt:lpstr>
      <vt:lpstr>LAS ERAS HISTORICAS</vt:lpstr>
      <vt:lpstr>Diapositiva 132</vt:lpstr>
      <vt:lpstr>Diapositiva 133</vt:lpstr>
      <vt:lpstr>Diapositiva 134</vt:lpstr>
      <vt:lpstr>Diapositiva 135</vt:lpstr>
      <vt:lpstr>Diapositiva 136</vt:lpstr>
      <vt:lpstr>EL CIUDADANO DEL SIGLO XXI</vt:lpstr>
      <vt:lpstr>Diapositiva 138</vt:lpstr>
      <vt:lpstr>Diapositiva 139</vt:lpstr>
      <vt:lpstr>Diapositiva 140</vt:lpstr>
      <vt:lpstr>Diapositiva 141</vt:lpstr>
      <vt:lpstr>Nuevas aptitudes que los colaboradores requieren en el lugar de trabajo</vt:lpstr>
      <vt:lpstr>NUESTRA ORGANIZACION</vt:lpstr>
      <vt:lpstr>Diapositiva 144</vt:lpstr>
      <vt:lpstr>Diapositiva 145</vt:lpstr>
      <vt:lpstr>Diapositiva 146</vt:lpstr>
      <vt:lpstr>Diapositiva 147</vt:lpstr>
      <vt:lpstr> El ciudadano es el único que puede decir si los servicios y productos son buenos o no.  La estructura de la organización se enfoca totalmente hacia el ciudadano. </vt:lpstr>
      <vt:lpstr>LA ESTRATEGIA ES BASADAS EN EL FACTOR TIEMPO</vt:lpstr>
      <vt:lpstr>Fundamentación…</vt:lpstr>
      <vt:lpstr>Fundamentación…</vt:lpstr>
      <vt:lpstr>Diapositiva 152</vt:lpstr>
      <vt:lpstr>Impacto en las corporaciones</vt:lpstr>
      <vt:lpstr>Aprendizaje </vt:lpstr>
      <vt:lpstr>Aplicación</vt:lpstr>
      <vt:lpstr>Diapositiva 156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Dr Monzalvo</dc:creator>
  <cp:lastModifiedBy>evega</cp:lastModifiedBy>
  <cp:revision>1101</cp:revision>
  <dcterms:created xsi:type="dcterms:W3CDTF">2009-10-01T04:08:26Z</dcterms:created>
  <dcterms:modified xsi:type="dcterms:W3CDTF">2014-03-20T13:19:11Z</dcterms:modified>
</cp:coreProperties>
</file>